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webextensions/webextension2.xml" ContentType="application/vnd.ms-office.webextension+xml"/>
  <Override PartName="/ppt/webextensions/webextension3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7" r:id="rId4"/>
    <p:sldMasterId id="2147483671" r:id="rId5"/>
    <p:sldMasterId id="2147483682" r:id="rId6"/>
  </p:sldMasterIdLst>
  <p:notesMasterIdLst>
    <p:notesMasterId r:id="rId32"/>
  </p:notesMasterIdLst>
  <p:handoutMasterIdLst>
    <p:handoutMasterId r:id="rId33"/>
  </p:handoutMasterIdLst>
  <p:sldIdLst>
    <p:sldId id="1348" r:id="rId7"/>
    <p:sldId id="1355" r:id="rId8"/>
    <p:sldId id="1347" r:id="rId9"/>
    <p:sldId id="1356" r:id="rId10"/>
    <p:sldId id="1357" r:id="rId11"/>
    <p:sldId id="1359" r:id="rId12"/>
    <p:sldId id="1354" r:id="rId13"/>
    <p:sldId id="1358" r:id="rId14"/>
    <p:sldId id="1360" r:id="rId15"/>
    <p:sldId id="1361" r:id="rId16"/>
    <p:sldId id="1364" r:id="rId17"/>
    <p:sldId id="1366" r:id="rId18"/>
    <p:sldId id="1362" r:id="rId19"/>
    <p:sldId id="1363" r:id="rId20"/>
    <p:sldId id="1349" r:id="rId21"/>
    <p:sldId id="256" r:id="rId22"/>
    <p:sldId id="257" r:id="rId23"/>
    <p:sldId id="259" r:id="rId24"/>
    <p:sldId id="260" r:id="rId25"/>
    <p:sldId id="1353" r:id="rId26"/>
    <p:sldId id="1350" r:id="rId27"/>
    <p:sldId id="1351" r:id="rId28"/>
    <p:sldId id="1352" r:id="rId29"/>
    <p:sldId id="1334" r:id="rId30"/>
    <p:sldId id="315" r:id="rId31"/>
  </p:sldIdLst>
  <p:sldSz cx="12192000" cy="6858000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41B0D41-23EC-A82F-637F-CFC5827F7D05}" name="Martin Schmid" initials="MS" userId="S::martin.schmid@fhnw.ch::3cc5fdc7-e722-44b6-9e7c-87f02e4218ed" providerId="AD"/>
  <p188:author id="{3D47867F-FC6C-9301-A4D5-557CB731E6BA}" name="Sandra Lüthi" initials="SL" userId="S::sandra.luethi@fhnw.ch::2e84f6b3-1dcd-4beb-bd2b-4f3a0f2ab7a3" providerId="AD"/>
  <p188:author id="{EE858B9A-FC69-16E2-86A5-3657A429DD37}" name="Svenja Scherrer" initials="" userId="S::svenja.scherrer@stud.unibas.ch::38bb74f9-aafc-4d64-8d99-dcb4cd75041a" providerId="AD"/>
  <p188:author id="{D854D8EC-3025-1374-1705-850F6EE6833B}" name="Stephanie Gyger" initials="SG" userId="S::stephanie.gyger@fhnw.ch::b9ea7a6a-e3d2-41cd-8bb1-fafbb1b6e0d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A1001"/>
    <a:srgbClr val="005E66"/>
    <a:srgbClr val="FEF8BA"/>
    <a:srgbClr val="FFFFFF"/>
    <a:srgbClr val="0563C1"/>
    <a:srgbClr val="CC0099"/>
    <a:srgbClr val="3C3939"/>
    <a:srgbClr val="26348C"/>
    <a:srgbClr val="6F2282"/>
    <a:srgbClr val="F0F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0A1B5D5-9B99-4C35-A422-299274C87663}" styleName="Mittlere Formatvorlage 1 - Akz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8B1032C-EA38-4F05-BA0D-38AFFFC7BED3}" styleName="Helle Formatvorlage 3 - Akz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474" autoAdjust="0"/>
    <p:restoredTop sz="65116" autoAdjust="0"/>
  </p:normalViewPr>
  <p:slideViewPr>
    <p:cSldViewPr showGuides="1">
      <p:cViewPr varScale="1">
        <p:scale>
          <a:sx n="105" d="100"/>
          <a:sy n="105" d="100"/>
        </p:scale>
        <p:origin x="1932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107" d="100"/>
          <a:sy n="107" d="100"/>
        </p:scale>
        <p:origin x="5259" y="69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34" Type="http://schemas.openxmlformats.org/officeDocument/2006/relationships/presProps" Target="pres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handoutMaster" Target="handoutMasters/handoutMaster1.xml"/><Relationship Id="rId38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viewProps" Target="viewProps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472480" y="249030"/>
            <a:ext cx="4282476" cy="336706"/>
          </a:xfrm>
          <a:prstGeom prst="rect">
            <a:avLst/>
          </a:prstGeom>
        </p:spPr>
        <p:txBody>
          <a:bodyPr vert="horz" lIns="0" tIns="0" rIns="0" bIns="0" rtlCol="0"/>
          <a:lstStyle>
            <a:lvl1pPr algn="l">
              <a:defRPr sz="1200"/>
            </a:lvl1pPr>
          </a:lstStyle>
          <a:p>
            <a:r>
              <a:rPr lang="de-CH" sz="900"/>
              <a:t>Kopfzeilentext</a:t>
            </a:r>
            <a:endParaRPr lang="de-CH" sz="900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5092527" y="249030"/>
            <a:ext cx="1232669" cy="336706"/>
          </a:xfrm>
          <a:prstGeom prst="rect">
            <a:avLst/>
          </a:prstGeom>
        </p:spPr>
        <p:txBody>
          <a:bodyPr vert="horz" lIns="0" tIns="0" rIns="0" bIns="0" rtlCol="0"/>
          <a:lstStyle>
            <a:lvl1pPr algn="r">
              <a:defRPr sz="1200"/>
            </a:lvl1pPr>
          </a:lstStyle>
          <a:p>
            <a:fld id="{EEC665CA-D682-48EC-95D2-126FD6449D65}" type="datetime1">
              <a:rPr lang="de-CH" sz="900"/>
              <a:t>02.07.2026</a:t>
            </a:fld>
            <a:endParaRPr lang="de-CH" sz="90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472480" y="9215734"/>
            <a:ext cx="4282476" cy="35969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200"/>
            </a:lvl1pPr>
          </a:lstStyle>
          <a:p>
            <a:r>
              <a:rPr lang="de-CH" sz="900"/>
              <a:t>Fusszeilentext</a:t>
            </a:r>
            <a:endParaRPr lang="de-CH" sz="900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5092527" y="9215735"/>
            <a:ext cx="1232669" cy="359688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200"/>
            </a:lvl1pPr>
          </a:lstStyle>
          <a:p>
            <a:fld id="{2CEDAA2C-602C-494B-9BFF-F0D7FF14E319}" type="slidenum">
              <a:rPr lang="de-CH" sz="900"/>
              <a:t>‹Nr.›</a:t>
            </a:fld>
            <a:endParaRPr lang="de-CH" sz="900" dirty="0"/>
          </a:p>
        </p:txBody>
      </p:sp>
    </p:spTree>
    <p:extLst>
      <p:ext uri="{BB962C8B-B14F-4D97-AF65-F5344CB8AC3E}">
        <p14:creationId xmlns:p14="http://schemas.microsoft.com/office/powerpoint/2010/main" val="162500267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extLst>
    <p:ext uri="{56416CCD-93CA-4268-BC5B-53C4BB910035}">
      <p15:sldGuideLst xmlns:p15="http://schemas.microsoft.com/office/powerpoint/2012/main">
        <p15:guide id="1" orient="horz" pos="3127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lienbildplatzhalter 11"/>
          <p:cNvSpPr>
            <a:spLocks noGrp="1" noRot="1" noChangeAspect="1"/>
          </p:cNvSpPr>
          <p:nvPr>
            <p:ph type="sldImg" idx="2"/>
          </p:nvPr>
        </p:nvSpPr>
        <p:spPr>
          <a:xfrm>
            <a:off x="495300" y="976313"/>
            <a:ext cx="6035675" cy="3395662"/>
          </a:xfrm>
          <a:prstGeom prst="rect">
            <a:avLst/>
          </a:prstGeom>
          <a:noFill/>
          <a:ln w="3175">
            <a:solidFill>
              <a:prstClr val="black"/>
            </a:solidFill>
          </a:ln>
        </p:spPr>
        <p:txBody>
          <a:bodyPr vert="horz" lIns="91239" tIns="45619" rIns="91239" bIns="45619" rtlCol="0" anchor="ctr"/>
          <a:lstStyle/>
          <a:p>
            <a:endParaRPr lang="de-CH"/>
          </a:p>
        </p:txBody>
      </p:sp>
      <p:sp>
        <p:nvSpPr>
          <p:cNvPr id="14" name="Fußzeilenplatzhalter 13"/>
          <p:cNvSpPr>
            <a:spLocks noGrp="1"/>
          </p:cNvSpPr>
          <p:nvPr>
            <p:ph type="ftr" sz="quarter" idx="4"/>
          </p:nvPr>
        </p:nvSpPr>
        <p:spPr>
          <a:xfrm>
            <a:off x="768426" y="9457663"/>
            <a:ext cx="2210808" cy="1948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900"/>
            </a:lvl1pPr>
          </a:lstStyle>
          <a:p>
            <a:r>
              <a:rPr lang="de-CH" dirty="0"/>
              <a:t>Fusszeilentext</a:t>
            </a:r>
          </a:p>
        </p:txBody>
      </p:sp>
      <p:sp>
        <p:nvSpPr>
          <p:cNvPr id="15" name="Foliennummernplatzhalter 14"/>
          <p:cNvSpPr>
            <a:spLocks noGrp="1"/>
          </p:cNvSpPr>
          <p:nvPr>
            <p:ph type="sldNum" sz="quarter" idx="5"/>
          </p:nvPr>
        </p:nvSpPr>
        <p:spPr>
          <a:xfrm>
            <a:off x="5414613" y="9457663"/>
            <a:ext cx="863510" cy="1948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900"/>
            </a:lvl1pPr>
          </a:lstStyle>
          <a:p>
            <a:fld id="{83C81C81-E364-4366-A610-2DB15FF98538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16" name="Notizenplatzhalter 15"/>
          <p:cNvSpPr>
            <a:spLocks noGrp="1"/>
          </p:cNvSpPr>
          <p:nvPr>
            <p:ph type="body" sz="quarter" idx="3"/>
          </p:nvPr>
        </p:nvSpPr>
        <p:spPr>
          <a:xfrm>
            <a:off x="766621" y="4650635"/>
            <a:ext cx="5511501" cy="4612100"/>
          </a:xfrm>
          <a:prstGeom prst="rect">
            <a:avLst/>
          </a:prstGeom>
        </p:spPr>
        <p:txBody>
          <a:bodyPr vert="horz" lIns="0" tIns="0" rIns="0" bIns="0" rtlCol="0"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17" name="Datumsplatzhalter 16"/>
          <p:cNvSpPr>
            <a:spLocks noGrp="1"/>
          </p:cNvSpPr>
          <p:nvPr>
            <p:ph type="dt" idx="1"/>
          </p:nvPr>
        </p:nvSpPr>
        <p:spPr>
          <a:xfrm>
            <a:off x="4192602" y="462285"/>
            <a:ext cx="2076877" cy="201618"/>
          </a:xfrm>
          <a:prstGeom prst="rect">
            <a:avLst/>
          </a:prstGeom>
        </p:spPr>
        <p:txBody>
          <a:bodyPr vert="horz" lIns="0" tIns="0" rIns="0" bIns="0" rtlCol="0"/>
          <a:lstStyle>
            <a:lvl1pPr algn="r">
              <a:defRPr sz="900"/>
            </a:lvl1pPr>
          </a:lstStyle>
          <a:p>
            <a:fld id="{A17AAF7D-4283-4014-80F4-26E915FEACF8}" type="datetime1">
              <a:rPr lang="de-CH" smtClean="0"/>
              <a:t>02.07.2026</a:t>
            </a:fld>
            <a:endParaRPr lang="de-CH" dirty="0"/>
          </a:p>
        </p:txBody>
      </p:sp>
      <p:sp>
        <p:nvSpPr>
          <p:cNvPr id="18" name="Kopfzeilenplatzhalter 17"/>
          <p:cNvSpPr>
            <a:spLocks noGrp="1"/>
          </p:cNvSpPr>
          <p:nvPr>
            <p:ph type="hdr" sz="quarter"/>
          </p:nvPr>
        </p:nvSpPr>
        <p:spPr>
          <a:xfrm>
            <a:off x="757978" y="468975"/>
            <a:ext cx="3220500" cy="194928"/>
          </a:xfrm>
          <a:prstGeom prst="rect">
            <a:avLst/>
          </a:prstGeom>
        </p:spPr>
        <p:txBody>
          <a:bodyPr vert="horz" lIns="0" tIns="0" rIns="0" bIns="0" rtlCol="0"/>
          <a:lstStyle>
            <a:lvl1pPr algn="l">
              <a:defRPr sz="900"/>
            </a:lvl1pPr>
          </a:lstStyle>
          <a:p>
            <a:r>
              <a:rPr lang="de-CH"/>
              <a:t>Kopfzeilentext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11709705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spcAft>
        <a:spcPts val="600"/>
      </a:spcAft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177800" indent="-177800" algn="l" defTabSz="914400" rtl="0" eaLnBrk="1" latinLnBrk="0" hangingPunct="1">
      <a:spcAft>
        <a:spcPts val="600"/>
      </a:spcAft>
      <a:buFont typeface="Arial" panose="020B0604020202020204" pitchFamily="34" charset="0"/>
      <a:buChar char="‒"/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357188" indent="-179388" algn="l" defTabSz="914400" rtl="0" eaLnBrk="1" latinLnBrk="0" hangingPunct="1">
      <a:spcAft>
        <a:spcPts val="600"/>
      </a:spcAft>
      <a:buFont typeface="Arial" panose="020B0604020202020204" pitchFamily="34" charset="0"/>
      <a:buChar char="‒"/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534988" indent="-177800" algn="l" defTabSz="914400" rtl="0" eaLnBrk="1" latinLnBrk="0" hangingPunct="1">
      <a:spcAft>
        <a:spcPts val="600"/>
      </a:spcAft>
      <a:buFont typeface="Arial" panose="020B0604020202020204" pitchFamily="34" charset="0"/>
      <a:buChar char="‒"/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720725" indent="-185738" algn="l" defTabSz="914400" rtl="0" eaLnBrk="1" latinLnBrk="0" hangingPunct="1">
      <a:spcAft>
        <a:spcPts val="600"/>
      </a:spcAft>
      <a:buFont typeface="Arial" panose="020B0604020202020204" pitchFamily="34" charset="0"/>
      <a:buChar char="‒"/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127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DEC1A6-0422-4A19-7366-C070F746C6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71B1E0BC-F5BE-74D2-833A-D0EFF4BD42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C7FB0B51-091C-7DA6-5EDB-CAB7A04F73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75D6596-A51E-94D8-1E7A-300C7E7719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1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6400283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D462F2-590A-879A-1E4C-863C7CF774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FF28125A-A7EF-E2B3-E6B6-059FEA6827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95300" y="977900"/>
            <a:ext cx="6035675" cy="3395663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32F5078D-C50F-EA58-F290-592F6B0F31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de-CH" b="1" dirty="0" err="1"/>
              <a:t>Presentazione</a:t>
            </a:r>
            <a:r>
              <a:rPr lang="de-CH" b="1" dirty="0"/>
              <a:t>:</a:t>
            </a:r>
            <a:r>
              <a:rPr lang="de-CH" dirty="0"/>
              <a:t> </a:t>
            </a:r>
            <a:r>
              <a:rPr lang="de-CH" dirty="0" err="1"/>
              <a:t>una</a:t>
            </a:r>
            <a:r>
              <a:rPr lang="de-CH" dirty="0"/>
              <a:t> </a:t>
            </a:r>
            <a:r>
              <a:rPr lang="de-CH" dirty="0" err="1"/>
              <a:t>volta</a:t>
            </a:r>
            <a:r>
              <a:rPr lang="de-CH" dirty="0"/>
              <a:t> </a:t>
            </a:r>
            <a:r>
              <a:rPr lang="de-CH" dirty="0" err="1"/>
              <a:t>completati</a:t>
            </a:r>
            <a:r>
              <a:rPr lang="de-CH" dirty="0"/>
              <a:t> tutti i </a:t>
            </a:r>
            <a:r>
              <a:rPr lang="de-CH" dirty="0" err="1"/>
              <a:t>compiti</a:t>
            </a:r>
            <a:r>
              <a:rPr lang="de-CH" dirty="0"/>
              <a:t> di </a:t>
            </a:r>
            <a:r>
              <a:rPr lang="de-CH" dirty="0" err="1"/>
              <a:t>un</a:t>
            </a:r>
            <a:r>
              <a:rPr lang="de-CH" dirty="0"/>
              <a:t> </a:t>
            </a:r>
            <a:r>
              <a:rPr lang="de-CH" dirty="0" err="1"/>
              <a:t>livello</a:t>
            </a:r>
            <a:r>
              <a:rPr lang="de-CH" dirty="0"/>
              <a:t>, </a:t>
            </a:r>
            <a:r>
              <a:rPr lang="de-CH" dirty="0" err="1"/>
              <a:t>viene</a:t>
            </a:r>
            <a:r>
              <a:rPr lang="de-CH" dirty="0"/>
              <a:t> </a:t>
            </a:r>
            <a:r>
              <a:rPr lang="de-CH" dirty="0" err="1"/>
              <a:t>visualizzata</a:t>
            </a:r>
            <a:r>
              <a:rPr lang="de-CH" dirty="0"/>
              <a:t> la </a:t>
            </a:r>
            <a:r>
              <a:rPr lang="de-CH" dirty="0" err="1"/>
              <a:t>valutazione</a:t>
            </a:r>
            <a:r>
              <a:rPr lang="de-CH" dirty="0"/>
              <a:t>. </a:t>
            </a:r>
            <a:r>
              <a:rPr lang="de-CH" dirty="0" err="1"/>
              <a:t>Questa</a:t>
            </a:r>
            <a:r>
              <a:rPr lang="de-CH" dirty="0"/>
              <a:t> </a:t>
            </a:r>
            <a:r>
              <a:rPr lang="de-CH" dirty="0" err="1"/>
              <a:t>dovrebbe</a:t>
            </a:r>
            <a:r>
              <a:rPr lang="de-CH" dirty="0"/>
              <a:t> </a:t>
            </a:r>
            <a:r>
              <a:rPr lang="de-CH" dirty="0" err="1"/>
              <a:t>essere</a:t>
            </a:r>
            <a:r>
              <a:rPr lang="de-CH" dirty="0"/>
              <a:t> </a:t>
            </a:r>
            <a:r>
              <a:rPr lang="de-CH" dirty="0" err="1"/>
              <a:t>discussa</a:t>
            </a:r>
            <a:r>
              <a:rPr lang="de-CH" dirty="0"/>
              <a:t> </a:t>
            </a:r>
            <a:r>
              <a:rPr lang="de-CH" dirty="0" err="1"/>
              <a:t>insieme</a:t>
            </a:r>
            <a:r>
              <a:rPr lang="de-CH" dirty="0"/>
              <a:t> e, se del </a:t>
            </a:r>
            <a:r>
              <a:rPr lang="de-CH" dirty="0" err="1"/>
              <a:t>caso</a:t>
            </a:r>
            <a:r>
              <a:rPr lang="de-CH" dirty="0"/>
              <a:t>, si </a:t>
            </a:r>
            <a:r>
              <a:rPr lang="de-CH" dirty="0" err="1"/>
              <a:t>dovrebbe</a:t>
            </a:r>
            <a:r>
              <a:rPr lang="de-CH" dirty="0"/>
              <a:t> </a:t>
            </a:r>
            <a:r>
              <a:rPr lang="de-CH" dirty="0" err="1"/>
              <a:t>definire</a:t>
            </a:r>
            <a:r>
              <a:rPr lang="de-CH" dirty="0"/>
              <a:t> </a:t>
            </a:r>
            <a:r>
              <a:rPr lang="de-CH" dirty="0" err="1"/>
              <a:t>un</a:t>
            </a:r>
            <a:r>
              <a:rPr lang="de-CH" dirty="0"/>
              <a:t> eventuale </a:t>
            </a:r>
            <a:r>
              <a:rPr lang="de-CH" dirty="0" err="1"/>
              <a:t>fabbisogno</a:t>
            </a:r>
            <a:r>
              <a:rPr lang="de-CH" dirty="0"/>
              <a:t> </a:t>
            </a:r>
            <a:r>
              <a:rPr lang="de-CH" dirty="0" err="1"/>
              <a:t>formativo</a:t>
            </a:r>
            <a:r>
              <a:rPr lang="de-CH" dirty="0"/>
              <a:t> e </a:t>
            </a:r>
            <a:r>
              <a:rPr lang="de-CH" dirty="0" err="1"/>
              <a:t>discutere</a:t>
            </a:r>
            <a:r>
              <a:rPr lang="de-CH" dirty="0"/>
              <a:t> le </a:t>
            </a:r>
            <a:r>
              <a:rPr lang="de-CH" dirty="0" err="1"/>
              <a:t>misure</a:t>
            </a:r>
            <a:r>
              <a:rPr lang="de-CH" dirty="0"/>
              <a:t> </a:t>
            </a:r>
            <a:r>
              <a:rPr lang="de-CH" dirty="0" err="1"/>
              <a:t>corrispondenti</a:t>
            </a:r>
            <a:r>
              <a:rPr lang="de-CH" dirty="0"/>
              <a:t>.</a:t>
            </a:r>
          </a:p>
          <a:p>
            <a:pPr fontAlgn="t"/>
            <a:r>
              <a:rPr lang="de-CH" dirty="0"/>
              <a:t>→ </a:t>
            </a:r>
            <a:r>
              <a:rPr lang="de-CH" b="1" dirty="0" err="1"/>
              <a:t>Valutazione</a:t>
            </a:r>
            <a:r>
              <a:rPr lang="de-CH" b="1" dirty="0"/>
              <a:t>:</a:t>
            </a:r>
            <a:r>
              <a:rPr lang="de-CH" dirty="0"/>
              <a:t> </a:t>
            </a:r>
            <a:r>
              <a:rPr lang="de-CH" dirty="0" err="1"/>
              <a:t>una</a:t>
            </a:r>
            <a:r>
              <a:rPr lang="de-CH" dirty="0"/>
              <a:t> </a:t>
            </a:r>
            <a:r>
              <a:rPr lang="de-CH" dirty="0" err="1"/>
              <a:t>volta</a:t>
            </a:r>
            <a:r>
              <a:rPr lang="de-CH" dirty="0"/>
              <a:t> </a:t>
            </a:r>
            <a:r>
              <a:rPr lang="de-CH" dirty="0" err="1"/>
              <a:t>completato</a:t>
            </a:r>
            <a:r>
              <a:rPr lang="de-CH" dirty="0"/>
              <a:t> </a:t>
            </a:r>
            <a:r>
              <a:rPr lang="de-CH" dirty="0" err="1"/>
              <a:t>l’ultimo</a:t>
            </a:r>
            <a:r>
              <a:rPr lang="de-CH" dirty="0"/>
              <a:t> </a:t>
            </a:r>
            <a:r>
              <a:rPr lang="de-CH" dirty="0" err="1"/>
              <a:t>compito</a:t>
            </a:r>
            <a:r>
              <a:rPr lang="de-CH" dirty="0"/>
              <a:t>, il </a:t>
            </a:r>
            <a:r>
              <a:rPr lang="de-CH" dirty="0" err="1"/>
              <a:t>programma</a:t>
            </a:r>
            <a:r>
              <a:rPr lang="de-CH" dirty="0"/>
              <a:t> </a:t>
            </a:r>
            <a:r>
              <a:rPr lang="de-CH" dirty="0" err="1"/>
              <a:t>elabora</a:t>
            </a:r>
            <a:r>
              <a:rPr lang="de-CH" dirty="0"/>
              <a:t> </a:t>
            </a:r>
            <a:r>
              <a:rPr lang="de-CH" dirty="0" err="1"/>
              <a:t>l’intero</a:t>
            </a:r>
            <a:r>
              <a:rPr lang="de-CH" dirty="0"/>
              <a:t> </a:t>
            </a:r>
            <a:r>
              <a:rPr lang="de-CH" dirty="0" err="1"/>
              <a:t>test</a:t>
            </a:r>
            <a:r>
              <a:rPr lang="de-CH" dirty="0"/>
              <a:t>. Il </a:t>
            </a:r>
            <a:r>
              <a:rPr lang="de-CH" dirty="0" err="1"/>
              <a:t>risultato</a:t>
            </a:r>
            <a:r>
              <a:rPr lang="de-CH" dirty="0"/>
              <a:t> </a:t>
            </a:r>
            <a:r>
              <a:rPr lang="de-CH" dirty="0" err="1"/>
              <a:t>complessivo</a:t>
            </a:r>
            <a:r>
              <a:rPr lang="de-CH" dirty="0"/>
              <a:t> </a:t>
            </a:r>
            <a:r>
              <a:rPr lang="de-CH" dirty="0" err="1"/>
              <a:t>viene</a:t>
            </a:r>
            <a:r>
              <a:rPr lang="de-CH" dirty="0"/>
              <a:t> </a:t>
            </a:r>
            <a:r>
              <a:rPr lang="de-CH" dirty="0" err="1"/>
              <a:t>espresso</a:t>
            </a:r>
            <a:r>
              <a:rPr lang="de-CH" dirty="0"/>
              <a:t> in </a:t>
            </a:r>
            <a:r>
              <a:rPr lang="de-CH" dirty="0" err="1"/>
              <a:t>percentuale</a:t>
            </a:r>
            <a:r>
              <a:rPr lang="de-CH" dirty="0"/>
              <a:t>. Se la </a:t>
            </a:r>
            <a:r>
              <a:rPr lang="de-CH" dirty="0" err="1"/>
              <a:t>soglia</a:t>
            </a:r>
            <a:r>
              <a:rPr lang="de-CH" dirty="0"/>
              <a:t> (75%) non </a:t>
            </a:r>
            <a:r>
              <a:rPr lang="de-CH" dirty="0" err="1"/>
              <a:t>viene</a:t>
            </a:r>
            <a:r>
              <a:rPr lang="de-CH" dirty="0"/>
              <a:t> </a:t>
            </a:r>
            <a:r>
              <a:rPr lang="de-CH" dirty="0" err="1"/>
              <a:t>raggiunta</a:t>
            </a:r>
            <a:r>
              <a:rPr lang="de-CH" dirty="0"/>
              <a:t>, </a:t>
            </a:r>
            <a:r>
              <a:rPr lang="de-CH" dirty="0" err="1"/>
              <a:t>sussiste</a:t>
            </a:r>
            <a:r>
              <a:rPr lang="de-CH" dirty="0"/>
              <a:t> </a:t>
            </a:r>
            <a:r>
              <a:rPr lang="de-CH" dirty="0" err="1"/>
              <a:t>un</a:t>
            </a:r>
            <a:r>
              <a:rPr lang="de-CH" dirty="0"/>
              <a:t> </a:t>
            </a:r>
            <a:r>
              <a:rPr lang="de-CH" dirty="0" err="1"/>
              <a:t>fabbisogno</a:t>
            </a:r>
            <a:r>
              <a:rPr lang="de-CH" dirty="0"/>
              <a:t> </a:t>
            </a:r>
            <a:r>
              <a:rPr lang="de-CH" dirty="0" err="1"/>
              <a:t>formativo</a:t>
            </a:r>
            <a:r>
              <a:rPr lang="de-CH" dirty="0"/>
              <a:t> a </a:t>
            </a:r>
            <a:r>
              <a:rPr lang="de-CH" dirty="0" err="1"/>
              <a:t>quel</a:t>
            </a:r>
            <a:r>
              <a:rPr lang="de-CH" dirty="0"/>
              <a:t> </a:t>
            </a:r>
            <a:r>
              <a:rPr lang="de-CH" dirty="0" err="1"/>
              <a:t>livello</a:t>
            </a:r>
            <a:r>
              <a:rPr lang="de-CH" dirty="0"/>
              <a:t>.</a:t>
            </a:r>
          </a:p>
          <a:p>
            <a:pPr fontAlgn="t"/>
            <a:r>
              <a:rPr lang="de-CH" dirty="0"/>
              <a:t>Il </a:t>
            </a:r>
            <a:r>
              <a:rPr lang="de-CH" dirty="0" err="1"/>
              <a:t>programma</a:t>
            </a:r>
            <a:r>
              <a:rPr lang="de-CH" dirty="0"/>
              <a:t> </a:t>
            </a:r>
            <a:r>
              <a:rPr lang="de-CH" dirty="0" err="1"/>
              <a:t>offre</a:t>
            </a:r>
            <a:r>
              <a:rPr lang="de-CH" dirty="0"/>
              <a:t> la </a:t>
            </a:r>
            <a:r>
              <a:rPr lang="de-CH" dirty="0" err="1"/>
              <a:t>possibilità</a:t>
            </a:r>
            <a:r>
              <a:rPr lang="de-CH" dirty="0"/>
              <a:t> di </a:t>
            </a:r>
            <a:r>
              <a:rPr lang="de-CH" dirty="0" err="1"/>
              <a:t>rivedere</a:t>
            </a:r>
            <a:r>
              <a:rPr lang="de-CH" dirty="0"/>
              <a:t> tutte le </a:t>
            </a:r>
            <a:r>
              <a:rPr lang="de-CH" dirty="0" err="1"/>
              <a:t>prove</a:t>
            </a:r>
            <a:r>
              <a:rPr lang="de-CH" dirty="0"/>
              <a:t> </a:t>
            </a:r>
            <a:r>
              <a:rPr lang="de-CH" dirty="0" err="1"/>
              <a:t>nella</a:t>
            </a:r>
            <a:r>
              <a:rPr lang="de-CH" dirty="0"/>
              <a:t> </a:t>
            </a:r>
            <a:r>
              <a:rPr lang="de-CH" dirty="0" err="1"/>
              <a:t>versione</a:t>
            </a:r>
            <a:r>
              <a:rPr lang="de-CH" dirty="0"/>
              <a:t> </a:t>
            </a:r>
            <a:r>
              <a:rPr lang="de-CH" dirty="0" err="1"/>
              <a:t>corretta</a:t>
            </a:r>
            <a:r>
              <a:rPr lang="de-CH" dirty="0"/>
              <a:t>. In </a:t>
            </a:r>
            <a:r>
              <a:rPr lang="de-CH" dirty="0" err="1"/>
              <a:t>questo</a:t>
            </a:r>
            <a:r>
              <a:rPr lang="de-CH" dirty="0"/>
              <a:t> modo è possibile </a:t>
            </a:r>
            <a:r>
              <a:rPr lang="de-CH" dirty="0" err="1"/>
              <a:t>analizzare</a:t>
            </a:r>
            <a:r>
              <a:rPr lang="de-CH" dirty="0"/>
              <a:t> </a:t>
            </a:r>
            <a:r>
              <a:rPr lang="de-CH" dirty="0" err="1"/>
              <a:t>insieme</a:t>
            </a:r>
            <a:r>
              <a:rPr lang="de-CH" dirty="0"/>
              <a:t> </a:t>
            </a:r>
            <a:r>
              <a:rPr lang="de-CH" dirty="0" err="1"/>
              <a:t>all’utente</a:t>
            </a:r>
            <a:r>
              <a:rPr lang="de-CH" dirty="0"/>
              <a:t> in </a:t>
            </a:r>
            <a:r>
              <a:rPr lang="de-CH" dirty="0" err="1"/>
              <a:t>quali</a:t>
            </a:r>
            <a:r>
              <a:rPr lang="de-CH" dirty="0"/>
              <a:t> </a:t>
            </a:r>
            <a:r>
              <a:rPr lang="de-CH" dirty="0" err="1"/>
              <a:t>contenuti</a:t>
            </a:r>
            <a:r>
              <a:rPr lang="de-CH" dirty="0"/>
              <a:t> </a:t>
            </a:r>
            <a:r>
              <a:rPr lang="de-CH" dirty="0" err="1"/>
              <a:t>sono</a:t>
            </a:r>
            <a:r>
              <a:rPr lang="de-CH" dirty="0"/>
              <a:t> ancora </a:t>
            </a:r>
            <a:r>
              <a:rPr lang="de-CH" dirty="0" err="1"/>
              <a:t>presenti</a:t>
            </a:r>
            <a:r>
              <a:rPr lang="de-CH" dirty="0"/>
              <a:t> </a:t>
            </a:r>
            <a:r>
              <a:rPr lang="de-CH" dirty="0" err="1"/>
              <a:t>lacune</a:t>
            </a:r>
            <a:r>
              <a:rPr lang="de-CH" dirty="0"/>
              <a:t>. In </a:t>
            </a:r>
            <a:r>
              <a:rPr lang="de-CH" dirty="0" err="1"/>
              <a:t>alcuni</a:t>
            </a:r>
            <a:r>
              <a:rPr lang="de-CH" dirty="0"/>
              <a:t> </a:t>
            </a:r>
            <a:r>
              <a:rPr lang="de-CH" dirty="0" err="1"/>
              <a:t>casi</a:t>
            </a:r>
            <a:r>
              <a:rPr lang="de-CH" dirty="0"/>
              <a:t> </a:t>
            </a:r>
            <a:r>
              <a:rPr lang="de-CH" dirty="0" err="1"/>
              <a:t>può</a:t>
            </a:r>
            <a:r>
              <a:rPr lang="de-CH" dirty="0"/>
              <a:t> </a:t>
            </a:r>
            <a:r>
              <a:rPr lang="de-CH" dirty="0" err="1"/>
              <a:t>essere</a:t>
            </a:r>
            <a:r>
              <a:rPr lang="de-CH" dirty="0"/>
              <a:t> </a:t>
            </a:r>
            <a:r>
              <a:rPr lang="de-CH" dirty="0" err="1"/>
              <a:t>opportuno</a:t>
            </a:r>
            <a:r>
              <a:rPr lang="de-CH" dirty="0"/>
              <a:t> </a:t>
            </a:r>
            <a:r>
              <a:rPr lang="de-CH" dirty="0" err="1"/>
              <a:t>effettuare</a:t>
            </a:r>
            <a:r>
              <a:rPr lang="de-CH" dirty="0"/>
              <a:t> </a:t>
            </a:r>
            <a:r>
              <a:rPr lang="de-CH" dirty="0" err="1"/>
              <a:t>una</a:t>
            </a:r>
            <a:r>
              <a:rPr lang="de-CH" dirty="0"/>
              <a:t> </a:t>
            </a:r>
            <a:r>
              <a:rPr lang="de-CH" dirty="0" err="1"/>
              <a:t>nuova</a:t>
            </a:r>
            <a:r>
              <a:rPr lang="de-CH" dirty="0"/>
              <a:t> </a:t>
            </a:r>
            <a:r>
              <a:rPr lang="de-CH" dirty="0" err="1"/>
              <a:t>valutazione</a:t>
            </a:r>
            <a:r>
              <a:rPr lang="de-CH" dirty="0"/>
              <a:t> a </a:t>
            </a:r>
            <a:r>
              <a:rPr lang="de-CH" dirty="0" err="1"/>
              <a:t>un</a:t>
            </a:r>
            <a:r>
              <a:rPr lang="de-CH" dirty="0"/>
              <a:t> </a:t>
            </a:r>
            <a:r>
              <a:rPr lang="de-CH" dirty="0" err="1"/>
              <a:t>livello</a:t>
            </a:r>
            <a:r>
              <a:rPr lang="de-CH" dirty="0"/>
              <a:t> </a:t>
            </a:r>
            <a:r>
              <a:rPr lang="de-CH" dirty="0" err="1"/>
              <a:t>diverso</a:t>
            </a:r>
            <a:r>
              <a:rPr lang="de-CH" dirty="0"/>
              <a:t>.</a:t>
            </a:r>
          </a:p>
          <a:p>
            <a:pPr fontAlgn="t"/>
            <a:r>
              <a:rPr lang="de-CH" dirty="0"/>
              <a:t>Nella </a:t>
            </a:r>
            <a:r>
              <a:rPr lang="de-CH" dirty="0" err="1"/>
              <a:t>discussione</a:t>
            </a:r>
            <a:r>
              <a:rPr lang="de-CH" dirty="0"/>
              <a:t> </a:t>
            </a:r>
            <a:r>
              <a:rPr lang="de-CH" dirty="0" err="1"/>
              <a:t>dei</a:t>
            </a:r>
            <a:r>
              <a:rPr lang="de-CH" dirty="0"/>
              <a:t> </a:t>
            </a:r>
            <a:r>
              <a:rPr lang="de-CH" dirty="0" err="1"/>
              <a:t>risultati</a:t>
            </a:r>
            <a:r>
              <a:rPr lang="de-CH" dirty="0"/>
              <a:t> è </a:t>
            </a:r>
            <a:r>
              <a:rPr lang="de-CH" dirty="0" err="1"/>
              <a:t>importante</a:t>
            </a:r>
            <a:r>
              <a:rPr lang="de-CH" dirty="0"/>
              <a:t> </a:t>
            </a:r>
            <a:r>
              <a:rPr lang="de-CH" dirty="0" err="1"/>
              <a:t>considerare</a:t>
            </a:r>
            <a:r>
              <a:rPr lang="de-CH" dirty="0"/>
              <a:t> </a:t>
            </a:r>
            <a:r>
              <a:rPr lang="de-CH" dirty="0" err="1"/>
              <a:t>anche</a:t>
            </a:r>
            <a:r>
              <a:rPr lang="de-CH" dirty="0"/>
              <a:t> la </a:t>
            </a:r>
            <a:r>
              <a:rPr lang="de-CH" dirty="0" err="1"/>
              <a:t>vostra</a:t>
            </a:r>
            <a:r>
              <a:rPr lang="de-CH" dirty="0"/>
              <a:t> </a:t>
            </a:r>
            <a:r>
              <a:rPr lang="de-CH" dirty="0" err="1"/>
              <a:t>valutazione</a:t>
            </a:r>
            <a:r>
              <a:rPr lang="de-CH" dirty="0"/>
              <a:t> </a:t>
            </a:r>
            <a:r>
              <a:rPr lang="de-CH" dirty="0" err="1"/>
              <a:t>basata</a:t>
            </a:r>
            <a:r>
              <a:rPr lang="de-CH" dirty="0"/>
              <a:t> </a:t>
            </a:r>
            <a:r>
              <a:rPr lang="de-CH" dirty="0" err="1"/>
              <a:t>sulle</a:t>
            </a:r>
            <a:r>
              <a:rPr lang="de-CH" dirty="0"/>
              <a:t> </a:t>
            </a:r>
            <a:r>
              <a:rPr lang="de-CH" dirty="0" err="1"/>
              <a:t>osservazioni</a:t>
            </a:r>
            <a:r>
              <a:rPr lang="de-CH" dirty="0"/>
              <a:t> </a:t>
            </a:r>
            <a:r>
              <a:rPr lang="de-CH" dirty="0" err="1"/>
              <a:t>effettuate</a:t>
            </a:r>
            <a:r>
              <a:rPr lang="de-CH" dirty="0"/>
              <a:t>. </a:t>
            </a:r>
            <a:r>
              <a:rPr lang="de-CH" dirty="0" err="1"/>
              <a:t>Condividetela</a:t>
            </a:r>
            <a:r>
              <a:rPr lang="de-CH" dirty="0"/>
              <a:t> </a:t>
            </a:r>
            <a:r>
              <a:rPr lang="de-CH" dirty="0" err="1"/>
              <a:t>con</a:t>
            </a:r>
            <a:r>
              <a:rPr lang="de-CH" dirty="0"/>
              <a:t> il </a:t>
            </a:r>
            <a:r>
              <a:rPr lang="de-CH" dirty="0" err="1"/>
              <a:t>partecipante</a:t>
            </a:r>
            <a:r>
              <a:rPr lang="de-CH" dirty="0"/>
              <a:t> e </a:t>
            </a:r>
            <a:r>
              <a:rPr lang="de-CH" dirty="0" err="1"/>
              <a:t>concordate</a:t>
            </a:r>
            <a:r>
              <a:rPr lang="de-CH" dirty="0"/>
              <a:t> </a:t>
            </a:r>
            <a:r>
              <a:rPr lang="de-CH" dirty="0" err="1"/>
              <a:t>insieme</a:t>
            </a:r>
            <a:r>
              <a:rPr lang="de-CH" dirty="0"/>
              <a:t> il </a:t>
            </a:r>
            <a:r>
              <a:rPr lang="de-CH" dirty="0" err="1"/>
              <a:t>fabbisogno</a:t>
            </a:r>
            <a:r>
              <a:rPr lang="de-CH" dirty="0"/>
              <a:t> </a:t>
            </a:r>
            <a:r>
              <a:rPr lang="de-CH" dirty="0" err="1"/>
              <a:t>formativo</a:t>
            </a:r>
            <a:r>
              <a:rPr lang="de-CH" dirty="0"/>
              <a:t>. In </a:t>
            </a:r>
            <a:r>
              <a:rPr lang="de-CH" dirty="0" err="1"/>
              <a:t>questa</a:t>
            </a:r>
            <a:r>
              <a:rPr lang="de-CH" dirty="0"/>
              <a:t> fase è </a:t>
            </a:r>
            <a:r>
              <a:rPr lang="de-CH" dirty="0" err="1"/>
              <a:t>importante</a:t>
            </a:r>
            <a:r>
              <a:rPr lang="de-CH" dirty="0"/>
              <a:t> </a:t>
            </a:r>
            <a:r>
              <a:rPr lang="de-CH" dirty="0" err="1"/>
              <a:t>tenere</a:t>
            </a:r>
            <a:r>
              <a:rPr lang="de-CH" dirty="0"/>
              <a:t> conto </a:t>
            </a:r>
            <a:r>
              <a:rPr lang="de-CH" dirty="0" err="1"/>
              <a:t>anche</a:t>
            </a:r>
            <a:r>
              <a:rPr lang="de-CH" dirty="0"/>
              <a:t> delle </a:t>
            </a:r>
            <a:r>
              <a:rPr lang="de-CH" dirty="0" err="1"/>
              <a:t>condizioni</a:t>
            </a:r>
            <a:r>
              <a:rPr lang="de-CH" dirty="0"/>
              <a:t> di </a:t>
            </a:r>
            <a:r>
              <a:rPr lang="de-CH" dirty="0" err="1"/>
              <a:t>vita</a:t>
            </a:r>
            <a:r>
              <a:rPr lang="de-CH" dirty="0"/>
              <a:t>, </a:t>
            </a:r>
            <a:r>
              <a:rPr lang="de-CH" dirty="0" err="1"/>
              <a:t>degli</a:t>
            </a:r>
            <a:r>
              <a:rPr lang="de-CH" dirty="0"/>
              <a:t> </a:t>
            </a:r>
            <a:r>
              <a:rPr lang="de-CH" dirty="0" err="1"/>
              <a:t>obiettivi</a:t>
            </a:r>
            <a:r>
              <a:rPr lang="de-CH" dirty="0"/>
              <a:t>, delle </a:t>
            </a:r>
            <a:r>
              <a:rPr lang="de-CH" dirty="0" err="1"/>
              <a:t>risorse</a:t>
            </a:r>
            <a:r>
              <a:rPr lang="de-CH" dirty="0"/>
              <a:t> e della </a:t>
            </a:r>
            <a:r>
              <a:rPr lang="de-CH" dirty="0" err="1"/>
              <a:t>motivazione</a:t>
            </a:r>
            <a:r>
              <a:rPr lang="de-CH" dirty="0"/>
              <a:t> della </a:t>
            </a:r>
            <a:r>
              <a:rPr lang="de-CH" dirty="0" err="1"/>
              <a:t>persona</a:t>
            </a:r>
            <a:r>
              <a:rPr lang="de-CH" dirty="0"/>
              <a:t>.</a:t>
            </a:r>
          </a:p>
          <a:p>
            <a:pPr fontAlgn="t"/>
            <a:br>
              <a:rPr lang="de-CH" dirty="0"/>
            </a:br>
            <a:endParaRPr lang="de-CH" dirty="0"/>
          </a:p>
          <a:p>
            <a:pPr fontAlgn="t"/>
            <a:r>
              <a:rPr lang="de-CH" b="1" dirty="0"/>
              <a:t>Geben Sie Ihr Feedback zu </a:t>
            </a:r>
            <a:r>
              <a:rPr lang="de-CH" b="1" dirty="0" err="1"/>
              <a:t>BizChat</a:t>
            </a:r>
            <a:r>
              <a:rPr lang="de-CH" b="1" dirty="0"/>
              <a:t> ab.</a:t>
            </a:r>
          </a:p>
          <a:p>
            <a:endParaRPr lang="de-CH" sz="100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63A4903-2522-BBD2-DCA4-D7B1804F92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12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721920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2663">
              <a:spcAft>
                <a:spcPts val="599"/>
              </a:spcAft>
              <a:defRPr/>
            </a:pPr>
            <a:r>
              <a:rPr lang="de-CH" b="1" dirty="0" err="1"/>
              <a:t>Indicazione</a:t>
            </a:r>
            <a:r>
              <a:rPr lang="de-CH" b="1" dirty="0"/>
              <a:t>:</a:t>
            </a:r>
            <a:r>
              <a:rPr lang="de-CH" dirty="0"/>
              <a:t> a </a:t>
            </a:r>
            <a:r>
              <a:rPr lang="de-CH" dirty="0" err="1"/>
              <a:t>seconda</a:t>
            </a:r>
            <a:r>
              <a:rPr lang="de-CH" dirty="0"/>
              <a:t> delle </a:t>
            </a:r>
            <a:r>
              <a:rPr lang="de-CH" dirty="0" err="1"/>
              <a:t>dimensioni</a:t>
            </a:r>
            <a:r>
              <a:rPr lang="de-CH" dirty="0"/>
              <a:t> del </a:t>
            </a:r>
            <a:r>
              <a:rPr lang="de-CH" dirty="0" err="1"/>
              <a:t>gruppo</a:t>
            </a:r>
            <a:r>
              <a:rPr lang="de-CH" dirty="0"/>
              <a:t>, si </a:t>
            </a:r>
            <a:r>
              <a:rPr lang="de-CH" dirty="0" err="1"/>
              <a:t>consiglia</a:t>
            </a:r>
            <a:r>
              <a:rPr lang="de-CH" dirty="0"/>
              <a:t> di </a:t>
            </a:r>
            <a:r>
              <a:rPr lang="de-CH" dirty="0" err="1"/>
              <a:t>mettere</a:t>
            </a:r>
            <a:r>
              <a:rPr lang="de-CH" dirty="0"/>
              <a:t> a </a:t>
            </a:r>
            <a:r>
              <a:rPr lang="de-CH" dirty="0" err="1"/>
              <a:t>disposizione</a:t>
            </a:r>
            <a:r>
              <a:rPr lang="de-CH" dirty="0"/>
              <a:t> più </a:t>
            </a:r>
            <a:r>
              <a:rPr lang="de-CH" dirty="0" err="1"/>
              <a:t>locali</a:t>
            </a:r>
            <a:r>
              <a:rPr lang="de-CH" dirty="0"/>
              <a:t> per il </a:t>
            </a:r>
            <a:r>
              <a:rPr lang="de-CH" dirty="0" err="1"/>
              <a:t>workshop</a:t>
            </a:r>
            <a:r>
              <a:rPr lang="de-CH" dirty="0"/>
              <a:t>.</a:t>
            </a:r>
          </a:p>
          <a:p>
            <a:endParaRPr lang="de-DE" i="1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15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8596001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8D51EF-E8BF-4289-B367-07104D7E07B8}" type="slidenum">
              <a:rPr lang="de-CH" smtClean="0"/>
              <a:t>16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1998142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8DF6F9-20F2-A6F5-5512-FD69513A75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04710E69-A473-76F8-D680-C5E098EE53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544EF0C2-6448-FA29-B5A9-EE4720D3BD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E8322F6-9E3E-B496-B3AD-C4F022C1F5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8D51EF-E8BF-4289-B367-07104D7E07B8}" type="slidenum">
              <a:rPr lang="de-CH" smtClean="0"/>
              <a:t>17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6184853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EE87B3-4A27-2624-6B6B-FC557C12BE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DB49CAB4-6021-18E6-E7A1-466F82DC62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191E9952-ACD5-D890-353E-8F935E1F6F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C947427-6958-800D-7555-B50D412C65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8D51EF-E8BF-4289-B367-07104D7E07B8}" type="slidenum">
              <a:rPr lang="de-CH" smtClean="0"/>
              <a:t>18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30408363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941A63-C9F9-8E46-41B6-F273BBDFA9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16B9955A-1474-3299-EFE7-FE902BC4A1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D2CAC38F-3B0A-66E8-6FB5-F2CBD93AB8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8B5AB99-C5AE-C649-F1D3-350B57BC5A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8D51EF-E8BF-4289-B367-07104D7E07B8}" type="slidenum">
              <a:rPr lang="de-CH" smtClean="0"/>
              <a:t>19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82493071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31D604-78C5-0A70-4A92-C5A2D59BB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DDBECD0A-C377-F27E-1E9B-E3667E6A1B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CAE5B625-962A-F9DD-680B-F833754BC0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E44A14E-7381-BFC0-9E79-778FEC58F6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8D51EF-E8BF-4289-B367-07104D7E07B8}" type="slidenum">
              <a:rPr lang="de-CH" smtClean="0"/>
              <a:t>20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3029321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619FA-9C4A-984C-7BC7-6A420D3FB2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3123C814-30CB-4F0D-406B-2E4CB3011B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54312131-CAE7-BA1F-AE95-CE23BBDB89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>
              <a:cs typeface="Arial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BE02EA5-9EC1-4F84-2FD5-D6BF71AB3F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24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52823970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25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5716861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de-CH" dirty="0"/>
              <a:t>Le </a:t>
            </a:r>
            <a:r>
              <a:rPr lang="de-CH" dirty="0" err="1"/>
              <a:t>competenze</a:t>
            </a:r>
            <a:r>
              <a:rPr lang="de-CH" dirty="0"/>
              <a:t> di </a:t>
            </a:r>
            <a:r>
              <a:rPr lang="de-CH" dirty="0" err="1"/>
              <a:t>base</a:t>
            </a:r>
            <a:r>
              <a:rPr lang="de-CH" dirty="0"/>
              <a:t> </a:t>
            </a:r>
            <a:r>
              <a:rPr lang="de-CH" dirty="0" err="1"/>
              <a:t>sono</a:t>
            </a:r>
            <a:r>
              <a:rPr lang="de-CH" dirty="0"/>
              <a:t> </a:t>
            </a:r>
            <a:r>
              <a:rPr lang="de-CH" dirty="0" err="1"/>
              <a:t>presupposti</a:t>
            </a:r>
            <a:r>
              <a:rPr lang="de-CH" dirty="0"/>
              <a:t> </a:t>
            </a:r>
            <a:r>
              <a:rPr lang="de-CH" dirty="0" err="1"/>
              <a:t>essenziali</a:t>
            </a:r>
            <a:r>
              <a:rPr lang="de-CH" dirty="0"/>
              <a:t> per </a:t>
            </a:r>
            <a:r>
              <a:rPr lang="de-CH" dirty="0" err="1"/>
              <a:t>lo</a:t>
            </a:r>
            <a:r>
              <a:rPr lang="de-CH" dirty="0"/>
              <a:t> </a:t>
            </a:r>
            <a:r>
              <a:rPr lang="de-CH" dirty="0" err="1"/>
              <a:t>sviluppo</a:t>
            </a:r>
            <a:r>
              <a:rPr lang="de-CH" dirty="0"/>
              <a:t> di </a:t>
            </a:r>
            <a:r>
              <a:rPr lang="de-CH" dirty="0" err="1"/>
              <a:t>competenze</a:t>
            </a:r>
            <a:r>
              <a:rPr lang="de-CH" dirty="0"/>
              <a:t> a </a:t>
            </a:r>
            <a:r>
              <a:rPr lang="de-CH" dirty="0" err="1"/>
              <a:t>un</a:t>
            </a:r>
            <a:r>
              <a:rPr lang="de-CH" dirty="0"/>
              <a:t> </a:t>
            </a:r>
            <a:r>
              <a:rPr lang="de-CH" dirty="0" err="1"/>
              <a:t>livello</a:t>
            </a:r>
            <a:r>
              <a:rPr lang="de-CH" dirty="0"/>
              <a:t> più </a:t>
            </a:r>
            <a:r>
              <a:rPr lang="de-CH" dirty="0" err="1"/>
              <a:t>elevato</a:t>
            </a:r>
            <a:r>
              <a:rPr lang="de-CH" dirty="0"/>
              <a:t> e per il </a:t>
            </a:r>
            <a:r>
              <a:rPr lang="de-CH" dirty="0" err="1"/>
              <a:t>conseguimento</a:t>
            </a:r>
            <a:r>
              <a:rPr lang="de-CH" dirty="0"/>
              <a:t> di </a:t>
            </a:r>
            <a:r>
              <a:rPr lang="de-CH" dirty="0" err="1"/>
              <a:t>risultati</a:t>
            </a:r>
            <a:r>
              <a:rPr lang="de-CH" dirty="0"/>
              <a:t> </a:t>
            </a:r>
            <a:r>
              <a:rPr lang="de-CH" dirty="0" err="1"/>
              <a:t>positivi</a:t>
            </a:r>
            <a:r>
              <a:rPr lang="de-CH" dirty="0"/>
              <a:t> sul piano </a:t>
            </a:r>
            <a:r>
              <a:rPr lang="de-CH" dirty="0" err="1"/>
              <a:t>sociale</a:t>
            </a:r>
            <a:r>
              <a:rPr lang="de-CH" dirty="0"/>
              <a:t> </a:t>
            </a:r>
            <a:r>
              <a:rPr lang="de-CH" dirty="0" err="1"/>
              <a:t>ed</a:t>
            </a:r>
            <a:r>
              <a:rPr lang="de-CH" dirty="0"/>
              <a:t> </a:t>
            </a:r>
            <a:r>
              <a:rPr lang="de-CH" dirty="0" err="1"/>
              <a:t>economico</a:t>
            </a:r>
            <a:r>
              <a:rPr lang="de-CH" dirty="0"/>
              <a:t>. </a:t>
            </a:r>
            <a:r>
              <a:rPr lang="de-CH" dirty="0" err="1"/>
              <a:t>Costituiscono</a:t>
            </a:r>
            <a:r>
              <a:rPr lang="de-CH" dirty="0"/>
              <a:t> la </a:t>
            </a:r>
            <a:r>
              <a:rPr lang="de-CH" dirty="0" err="1"/>
              <a:t>base</a:t>
            </a:r>
            <a:r>
              <a:rPr lang="de-CH" dirty="0"/>
              <a:t> per </a:t>
            </a:r>
            <a:r>
              <a:rPr lang="de-CH" dirty="0" err="1"/>
              <a:t>affrontare</a:t>
            </a:r>
            <a:r>
              <a:rPr lang="de-CH" dirty="0"/>
              <a:t> le </a:t>
            </a:r>
            <a:r>
              <a:rPr lang="de-CH" dirty="0" err="1"/>
              <a:t>sfide</a:t>
            </a:r>
            <a:r>
              <a:rPr lang="de-CH" dirty="0"/>
              <a:t> </a:t>
            </a:r>
            <a:r>
              <a:rPr lang="de-CH" dirty="0" err="1"/>
              <a:t>professionali</a:t>
            </a:r>
            <a:r>
              <a:rPr lang="de-CH" dirty="0"/>
              <a:t> e della </a:t>
            </a:r>
            <a:r>
              <a:rPr lang="de-CH" dirty="0" err="1"/>
              <a:t>vita</a:t>
            </a:r>
            <a:r>
              <a:rPr lang="de-CH" dirty="0"/>
              <a:t> quotidiana.</a:t>
            </a:r>
          </a:p>
          <a:p>
            <a:pPr fontAlgn="t"/>
            <a:r>
              <a:rPr lang="de-CH" dirty="0"/>
              <a:t>Gli </a:t>
            </a:r>
            <a:r>
              <a:rPr lang="de-CH" dirty="0" err="1"/>
              <a:t>strumenti</a:t>
            </a:r>
            <a:r>
              <a:rPr lang="de-CH" dirty="0"/>
              <a:t> TRIAGO per la </a:t>
            </a:r>
            <a:r>
              <a:rPr lang="de-CH" dirty="0" err="1"/>
              <a:t>valutazione</a:t>
            </a:r>
            <a:r>
              <a:rPr lang="de-CH" dirty="0"/>
              <a:t> delle </a:t>
            </a:r>
            <a:r>
              <a:rPr lang="de-CH" dirty="0" err="1"/>
              <a:t>competenze</a:t>
            </a:r>
            <a:r>
              <a:rPr lang="de-CH" dirty="0"/>
              <a:t> di </a:t>
            </a:r>
            <a:r>
              <a:rPr lang="de-CH" dirty="0" err="1"/>
              <a:t>base</a:t>
            </a:r>
            <a:r>
              <a:rPr lang="de-CH" dirty="0"/>
              <a:t> </a:t>
            </a:r>
            <a:r>
              <a:rPr lang="de-CH" dirty="0" err="1"/>
              <a:t>degli</a:t>
            </a:r>
            <a:r>
              <a:rPr lang="de-CH" dirty="0"/>
              <a:t> </a:t>
            </a:r>
            <a:r>
              <a:rPr lang="de-CH" dirty="0" err="1"/>
              <a:t>adulti</a:t>
            </a:r>
            <a:r>
              <a:rPr lang="de-CH" dirty="0"/>
              <a:t> </a:t>
            </a:r>
            <a:r>
              <a:rPr lang="de-CH" dirty="0" err="1"/>
              <a:t>consentono</a:t>
            </a:r>
            <a:r>
              <a:rPr lang="de-CH" dirty="0"/>
              <a:t> di </a:t>
            </a:r>
            <a:r>
              <a:rPr lang="de-CH" dirty="0" err="1"/>
              <a:t>accertare</a:t>
            </a:r>
            <a:r>
              <a:rPr lang="de-CH" dirty="0"/>
              <a:t> le </a:t>
            </a:r>
            <a:r>
              <a:rPr lang="de-CH" dirty="0" err="1"/>
              <a:t>competenze</a:t>
            </a:r>
            <a:r>
              <a:rPr lang="de-CH" dirty="0"/>
              <a:t> di </a:t>
            </a:r>
            <a:r>
              <a:rPr lang="de-CH" dirty="0" err="1"/>
              <a:t>base</a:t>
            </a:r>
            <a:r>
              <a:rPr lang="de-CH" dirty="0"/>
              <a:t> </a:t>
            </a:r>
            <a:r>
              <a:rPr lang="de-CH" dirty="0" err="1"/>
              <a:t>già</a:t>
            </a:r>
            <a:r>
              <a:rPr lang="de-CH" dirty="0"/>
              <a:t> </a:t>
            </a:r>
            <a:r>
              <a:rPr lang="de-CH" dirty="0" err="1"/>
              <a:t>acquisite</a:t>
            </a:r>
            <a:r>
              <a:rPr lang="de-CH" dirty="0"/>
              <a:t> e quelle ancora da </a:t>
            </a:r>
            <a:r>
              <a:rPr lang="de-CH" dirty="0" err="1"/>
              <a:t>sviluppare</a:t>
            </a:r>
            <a:r>
              <a:rPr lang="de-CH" dirty="0"/>
              <a:t>.</a:t>
            </a:r>
          </a:p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2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1060354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A40CD3-1C46-44EB-DB46-6051164D62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4141F5EF-F0BE-9B2D-A9D6-D9D9626015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4BF4A503-F7E4-8288-07A1-FFF9CDE293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>
              <a:cs typeface="Arial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B92852D-92CC-2296-5E63-1CAF06049D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3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7876018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de-CH" b="1" dirty="0" err="1"/>
              <a:t>Indicazione</a:t>
            </a:r>
            <a:r>
              <a:rPr lang="de-CH" b="1" dirty="0"/>
              <a:t>:</a:t>
            </a:r>
            <a:r>
              <a:rPr lang="de-CH" dirty="0"/>
              <a:t> si </a:t>
            </a:r>
            <a:r>
              <a:rPr lang="de-CH" dirty="0" err="1"/>
              <a:t>consiglia</a:t>
            </a:r>
            <a:r>
              <a:rPr lang="de-CH" dirty="0"/>
              <a:t> di </a:t>
            </a:r>
            <a:r>
              <a:rPr lang="de-CH" dirty="0" err="1"/>
              <a:t>mettere</a:t>
            </a:r>
            <a:r>
              <a:rPr lang="de-CH" dirty="0"/>
              <a:t> a </a:t>
            </a:r>
            <a:r>
              <a:rPr lang="de-CH" dirty="0" err="1"/>
              <a:t>disposizione</a:t>
            </a:r>
            <a:r>
              <a:rPr lang="de-CH" dirty="0"/>
              <a:t> </a:t>
            </a:r>
            <a:r>
              <a:rPr lang="de-CH" dirty="0" err="1"/>
              <a:t>alcuni</a:t>
            </a:r>
            <a:r>
              <a:rPr lang="de-CH" dirty="0"/>
              <a:t> </a:t>
            </a:r>
            <a:r>
              <a:rPr lang="de-CH" dirty="0" err="1"/>
              <a:t>set</a:t>
            </a:r>
            <a:r>
              <a:rPr lang="de-CH" dirty="0"/>
              <a:t> di carte, in modo </a:t>
            </a:r>
            <a:r>
              <a:rPr lang="de-CH" dirty="0" err="1"/>
              <a:t>che</a:t>
            </a:r>
            <a:r>
              <a:rPr lang="de-CH" dirty="0"/>
              <a:t> le </a:t>
            </a:r>
            <a:r>
              <a:rPr lang="de-CH" dirty="0" err="1"/>
              <a:t>persone</a:t>
            </a:r>
            <a:r>
              <a:rPr lang="de-CH" dirty="0"/>
              <a:t> </a:t>
            </a:r>
            <a:r>
              <a:rPr lang="de-CH" dirty="0" err="1"/>
              <a:t>partecipanti</a:t>
            </a:r>
            <a:r>
              <a:rPr lang="de-CH" dirty="0"/>
              <a:t> </a:t>
            </a:r>
            <a:r>
              <a:rPr lang="de-CH" dirty="0" err="1"/>
              <a:t>possano</a:t>
            </a:r>
            <a:r>
              <a:rPr lang="de-CH" dirty="0"/>
              <a:t> </a:t>
            </a:r>
            <a:r>
              <a:rPr lang="de-CH" dirty="0" err="1"/>
              <a:t>vederli</a:t>
            </a:r>
            <a:r>
              <a:rPr lang="de-CH" dirty="0"/>
              <a:t>.</a:t>
            </a:r>
          </a:p>
          <a:p>
            <a:pPr fontAlgn="t"/>
            <a:r>
              <a:rPr lang="de-CH" b="1" dirty="0" err="1"/>
              <a:t>Presentazione</a:t>
            </a:r>
            <a:r>
              <a:rPr lang="de-CH" b="1" dirty="0"/>
              <a:t>:</a:t>
            </a:r>
            <a:r>
              <a:rPr lang="de-CH" dirty="0"/>
              <a:t> </a:t>
            </a:r>
            <a:r>
              <a:rPr lang="de-CH" dirty="0" err="1"/>
              <a:t>gli</a:t>
            </a:r>
            <a:r>
              <a:rPr lang="de-CH" dirty="0"/>
              <a:t> </a:t>
            </a:r>
            <a:r>
              <a:rPr lang="de-CH" dirty="0" err="1"/>
              <a:t>strumenti</a:t>
            </a:r>
            <a:r>
              <a:rPr lang="de-CH" dirty="0"/>
              <a:t> </a:t>
            </a:r>
            <a:r>
              <a:rPr lang="de-CH" dirty="0" err="1"/>
              <a:t>sviluppati</a:t>
            </a:r>
            <a:r>
              <a:rPr lang="de-CH" dirty="0"/>
              <a:t> </a:t>
            </a:r>
            <a:r>
              <a:rPr lang="de-CH" dirty="0" err="1"/>
              <a:t>nell’ambito</a:t>
            </a:r>
            <a:r>
              <a:rPr lang="de-CH" dirty="0"/>
              <a:t> del progetto TRIAGO </a:t>
            </a:r>
            <a:r>
              <a:rPr lang="de-CH" dirty="0" err="1"/>
              <a:t>coprono</a:t>
            </a:r>
            <a:r>
              <a:rPr lang="de-CH" dirty="0"/>
              <a:t> i </a:t>
            </a:r>
            <a:r>
              <a:rPr lang="de-CH" dirty="0" err="1"/>
              <a:t>quattro</a:t>
            </a:r>
            <a:r>
              <a:rPr lang="de-CH" dirty="0"/>
              <a:t> </a:t>
            </a:r>
            <a:r>
              <a:rPr lang="de-CH" dirty="0" err="1"/>
              <a:t>ambiti</a:t>
            </a:r>
            <a:r>
              <a:rPr lang="de-CH" dirty="0"/>
              <a:t> delle </a:t>
            </a:r>
            <a:r>
              <a:rPr lang="de-CH" dirty="0" err="1"/>
              <a:t>competenze</a:t>
            </a:r>
            <a:r>
              <a:rPr lang="de-CH" dirty="0"/>
              <a:t> di </a:t>
            </a:r>
            <a:r>
              <a:rPr lang="de-CH" dirty="0" err="1"/>
              <a:t>base</a:t>
            </a:r>
            <a:r>
              <a:rPr lang="de-CH" dirty="0"/>
              <a:t>: </a:t>
            </a:r>
            <a:r>
              <a:rPr lang="de-CH" dirty="0" err="1"/>
              <a:t>lettura</a:t>
            </a:r>
            <a:r>
              <a:rPr lang="de-CH" dirty="0"/>
              <a:t>, </a:t>
            </a:r>
            <a:r>
              <a:rPr lang="de-CH" dirty="0" err="1"/>
              <a:t>scrittura</a:t>
            </a:r>
            <a:r>
              <a:rPr lang="de-CH" dirty="0"/>
              <a:t>, </a:t>
            </a:r>
            <a:r>
              <a:rPr lang="de-CH" dirty="0" err="1"/>
              <a:t>matematica</a:t>
            </a:r>
            <a:r>
              <a:rPr lang="de-CH" dirty="0"/>
              <a:t> e TIC. Per </a:t>
            </a:r>
            <a:r>
              <a:rPr lang="de-CH" dirty="0" err="1"/>
              <a:t>l’ambito</a:t>
            </a:r>
            <a:r>
              <a:rPr lang="de-CH" dirty="0"/>
              <a:t> delle </a:t>
            </a:r>
            <a:r>
              <a:rPr lang="de-CH" dirty="0" err="1"/>
              <a:t>competenze</a:t>
            </a:r>
            <a:r>
              <a:rPr lang="de-CH" dirty="0"/>
              <a:t> </a:t>
            </a:r>
            <a:r>
              <a:rPr lang="de-CH" dirty="0" err="1"/>
              <a:t>orali</a:t>
            </a:r>
            <a:r>
              <a:rPr lang="de-CH" dirty="0"/>
              <a:t> è </a:t>
            </a:r>
            <a:r>
              <a:rPr lang="de-CH" dirty="0" err="1"/>
              <a:t>disponibile</a:t>
            </a:r>
            <a:r>
              <a:rPr lang="de-CH" dirty="0"/>
              <a:t>, sul </a:t>
            </a:r>
            <a:r>
              <a:rPr lang="de-CH" dirty="0" err="1"/>
              <a:t>sito</a:t>
            </a:r>
            <a:r>
              <a:rPr lang="de-CH" dirty="0"/>
              <a:t> TRIAGO (https://www.kompetence.ch/it/accertamento-delle-competenze-di-base/) </a:t>
            </a:r>
            <a:r>
              <a:rPr lang="de-CH" dirty="0" err="1"/>
              <a:t>un</a:t>
            </a:r>
            <a:r>
              <a:rPr lang="de-CH" dirty="0"/>
              <a:t> </a:t>
            </a:r>
            <a:r>
              <a:rPr lang="de-CH" dirty="0" err="1"/>
              <a:t>elenco</a:t>
            </a:r>
            <a:r>
              <a:rPr lang="de-CH" dirty="0"/>
              <a:t> di link </a:t>
            </a:r>
            <a:r>
              <a:rPr lang="de-CH" dirty="0" err="1"/>
              <a:t>con</a:t>
            </a:r>
            <a:r>
              <a:rPr lang="de-CH" dirty="0"/>
              <a:t> </a:t>
            </a:r>
            <a:r>
              <a:rPr lang="de-CH" dirty="0" err="1"/>
              <a:t>strumenti</a:t>
            </a:r>
            <a:r>
              <a:rPr lang="de-CH" dirty="0"/>
              <a:t> </a:t>
            </a:r>
            <a:r>
              <a:rPr lang="de-CH" dirty="0" err="1"/>
              <a:t>già</a:t>
            </a:r>
            <a:r>
              <a:rPr lang="de-CH" dirty="0"/>
              <a:t> </a:t>
            </a:r>
            <a:r>
              <a:rPr lang="de-CH" dirty="0" err="1"/>
              <a:t>utilizzati</a:t>
            </a:r>
            <a:r>
              <a:rPr lang="de-CH" dirty="0"/>
              <a:t>.</a:t>
            </a:r>
          </a:p>
          <a:p>
            <a:pPr fontAlgn="t"/>
            <a:r>
              <a:rPr lang="de-CH" dirty="0"/>
              <a:t>La </a:t>
            </a:r>
            <a:r>
              <a:rPr lang="de-CH" dirty="0" err="1"/>
              <a:t>valutazione</a:t>
            </a:r>
            <a:r>
              <a:rPr lang="de-CH" dirty="0"/>
              <a:t> delle </a:t>
            </a:r>
            <a:r>
              <a:rPr lang="de-CH" dirty="0" err="1"/>
              <a:t>competenze</a:t>
            </a:r>
            <a:r>
              <a:rPr lang="de-CH" dirty="0"/>
              <a:t> di </a:t>
            </a:r>
            <a:r>
              <a:rPr lang="de-CH" dirty="0" err="1"/>
              <a:t>base</a:t>
            </a:r>
            <a:r>
              <a:rPr lang="de-CH" dirty="0"/>
              <a:t> si </a:t>
            </a:r>
            <a:r>
              <a:rPr lang="de-CH" dirty="0" err="1"/>
              <a:t>compone</a:t>
            </a:r>
            <a:r>
              <a:rPr lang="de-CH" dirty="0"/>
              <a:t> di due </a:t>
            </a:r>
            <a:r>
              <a:rPr lang="de-CH" dirty="0" err="1"/>
              <a:t>strumenti</a:t>
            </a:r>
            <a:r>
              <a:rPr lang="de-CH" dirty="0"/>
              <a:t> </a:t>
            </a:r>
            <a:r>
              <a:rPr lang="de-CH" dirty="0" err="1"/>
              <a:t>che</a:t>
            </a:r>
            <a:r>
              <a:rPr lang="de-CH" dirty="0"/>
              <a:t> si </a:t>
            </a:r>
            <a:r>
              <a:rPr lang="de-CH" dirty="0" err="1"/>
              <a:t>integrano</a:t>
            </a:r>
            <a:r>
              <a:rPr lang="de-CH" dirty="0"/>
              <a:t> </a:t>
            </a:r>
            <a:r>
              <a:rPr lang="de-CH" dirty="0" err="1"/>
              <a:t>tra</a:t>
            </a:r>
            <a:r>
              <a:rPr lang="de-CH" dirty="0"/>
              <a:t> </a:t>
            </a:r>
            <a:r>
              <a:rPr lang="de-CH" dirty="0" err="1"/>
              <a:t>loro</a:t>
            </a:r>
            <a:r>
              <a:rPr lang="de-CH" dirty="0"/>
              <a:t>, </a:t>
            </a:r>
            <a:r>
              <a:rPr lang="de-CH" dirty="0" err="1"/>
              <a:t>ma</a:t>
            </a:r>
            <a:r>
              <a:rPr lang="de-CH" dirty="0"/>
              <a:t> </a:t>
            </a:r>
            <a:r>
              <a:rPr lang="de-CH" dirty="0" err="1"/>
              <a:t>che</a:t>
            </a:r>
            <a:r>
              <a:rPr lang="de-CH" dirty="0"/>
              <a:t> </a:t>
            </a:r>
            <a:r>
              <a:rPr lang="de-CH" dirty="0" err="1"/>
              <a:t>possono</a:t>
            </a:r>
            <a:r>
              <a:rPr lang="de-CH" dirty="0"/>
              <a:t> </a:t>
            </a:r>
            <a:r>
              <a:rPr lang="de-CH" dirty="0" err="1"/>
              <a:t>essere</a:t>
            </a:r>
            <a:r>
              <a:rPr lang="de-CH" dirty="0"/>
              <a:t> </a:t>
            </a:r>
            <a:r>
              <a:rPr lang="de-CH" dirty="0" err="1"/>
              <a:t>utilizzati</a:t>
            </a:r>
            <a:r>
              <a:rPr lang="de-CH" dirty="0"/>
              <a:t> </a:t>
            </a:r>
            <a:r>
              <a:rPr lang="de-CH" dirty="0" err="1"/>
              <a:t>anche</a:t>
            </a:r>
            <a:r>
              <a:rPr lang="de-CH" dirty="0"/>
              <a:t> </a:t>
            </a:r>
            <a:r>
              <a:rPr lang="de-CH" dirty="0" err="1"/>
              <a:t>separatamente</a:t>
            </a:r>
            <a:r>
              <a:rPr lang="de-CH" dirty="0"/>
              <a:t>:</a:t>
            </a:r>
            <a:br>
              <a:rPr lang="de-CH" dirty="0"/>
            </a:br>
            <a:r>
              <a:rPr lang="de-CH" dirty="0" err="1"/>
              <a:t>un</a:t>
            </a:r>
            <a:r>
              <a:rPr lang="de-CH" dirty="0"/>
              <a:t> </a:t>
            </a:r>
            <a:r>
              <a:rPr lang="de-CH" dirty="0" err="1"/>
              <a:t>set</a:t>
            </a:r>
            <a:r>
              <a:rPr lang="de-CH" dirty="0"/>
              <a:t> di carte </a:t>
            </a:r>
            <a:r>
              <a:rPr lang="de-CH" dirty="0" err="1"/>
              <a:t>con</a:t>
            </a:r>
            <a:r>
              <a:rPr lang="de-CH" dirty="0"/>
              <a:t> </a:t>
            </a:r>
            <a:r>
              <a:rPr lang="de-CH" dirty="0" err="1"/>
              <a:t>attività</a:t>
            </a:r>
            <a:r>
              <a:rPr lang="de-CH" dirty="0"/>
              <a:t> di </a:t>
            </a:r>
            <a:r>
              <a:rPr lang="de-CH" dirty="0" err="1"/>
              <a:t>autovalutazione</a:t>
            </a:r>
            <a:r>
              <a:rPr lang="de-CH" dirty="0"/>
              <a:t>/</a:t>
            </a:r>
            <a:r>
              <a:rPr lang="de-CH" dirty="0" err="1"/>
              <a:t>valutazione</a:t>
            </a:r>
            <a:r>
              <a:rPr lang="de-CH" dirty="0"/>
              <a:t> e </a:t>
            </a:r>
            <a:r>
              <a:rPr lang="de-CH" dirty="0" err="1"/>
              <a:t>un</a:t>
            </a:r>
            <a:r>
              <a:rPr lang="de-CH" dirty="0"/>
              <a:t> </a:t>
            </a:r>
            <a:r>
              <a:rPr lang="de-CH" dirty="0" err="1"/>
              <a:t>accertameto</a:t>
            </a:r>
            <a:r>
              <a:rPr lang="de-CH" dirty="0"/>
              <a:t> online </a:t>
            </a:r>
            <a:r>
              <a:rPr lang="de-CH" dirty="0" err="1"/>
              <a:t>con</a:t>
            </a:r>
            <a:r>
              <a:rPr lang="de-CH" dirty="0"/>
              <a:t> </a:t>
            </a:r>
            <a:r>
              <a:rPr lang="de-CH" dirty="0" err="1"/>
              <a:t>prove</a:t>
            </a:r>
            <a:r>
              <a:rPr lang="de-CH" dirty="0"/>
              <a:t> </a:t>
            </a:r>
            <a:r>
              <a:rPr lang="de-CH" dirty="0" err="1"/>
              <a:t>digitali</a:t>
            </a:r>
            <a:r>
              <a:rPr lang="de-CH" dirty="0"/>
              <a:t>.</a:t>
            </a:r>
          </a:p>
          <a:p>
            <a:pPr fontAlgn="t"/>
            <a:r>
              <a:rPr lang="de-CH" dirty="0" err="1"/>
              <a:t>Entrambi</a:t>
            </a:r>
            <a:r>
              <a:rPr lang="de-CH" dirty="0"/>
              <a:t> </a:t>
            </a:r>
            <a:r>
              <a:rPr lang="de-CH" dirty="0" err="1"/>
              <a:t>gli</a:t>
            </a:r>
            <a:r>
              <a:rPr lang="de-CH" dirty="0"/>
              <a:t> </a:t>
            </a:r>
            <a:r>
              <a:rPr lang="de-CH" dirty="0" err="1"/>
              <a:t>strumenti</a:t>
            </a:r>
            <a:r>
              <a:rPr lang="de-CH" dirty="0"/>
              <a:t> </a:t>
            </a:r>
            <a:r>
              <a:rPr lang="de-CH" dirty="0" err="1"/>
              <a:t>sono</a:t>
            </a:r>
            <a:r>
              <a:rPr lang="de-CH" dirty="0"/>
              <a:t> </a:t>
            </a:r>
            <a:r>
              <a:rPr lang="de-CH" dirty="0" err="1"/>
              <a:t>concepiti</a:t>
            </a:r>
            <a:r>
              <a:rPr lang="de-CH" dirty="0"/>
              <a:t> </a:t>
            </a:r>
            <a:r>
              <a:rPr lang="de-CH" dirty="0" err="1"/>
              <a:t>principalmente</a:t>
            </a:r>
            <a:r>
              <a:rPr lang="de-CH" dirty="0"/>
              <a:t> per </a:t>
            </a:r>
            <a:r>
              <a:rPr lang="de-CH" dirty="0" err="1"/>
              <a:t>l’uso</a:t>
            </a:r>
            <a:r>
              <a:rPr lang="de-CH" dirty="0"/>
              <a:t> in </a:t>
            </a:r>
            <a:r>
              <a:rPr lang="de-CH" dirty="0" err="1"/>
              <a:t>contesti</a:t>
            </a:r>
            <a:r>
              <a:rPr lang="de-CH" dirty="0"/>
              <a:t> di </a:t>
            </a:r>
            <a:r>
              <a:rPr lang="de-CH" dirty="0" err="1"/>
              <a:t>formazione</a:t>
            </a:r>
            <a:r>
              <a:rPr lang="de-CH" dirty="0"/>
              <a:t> continua e di </a:t>
            </a:r>
            <a:r>
              <a:rPr lang="de-CH" dirty="0" err="1"/>
              <a:t>consulenza</a:t>
            </a:r>
            <a:r>
              <a:rPr lang="de-CH" dirty="0"/>
              <a:t>. La </a:t>
            </a:r>
            <a:r>
              <a:rPr lang="de-CH" dirty="0" err="1"/>
              <a:t>valutazione</a:t>
            </a:r>
            <a:r>
              <a:rPr lang="de-CH" dirty="0"/>
              <a:t> online </a:t>
            </a:r>
            <a:r>
              <a:rPr lang="de-CH" dirty="0" err="1"/>
              <a:t>dettagliata</a:t>
            </a:r>
            <a:r>
              <a:rPr lang="de-CH" dirty="0"/>
              <a:t> </a:t>
            </a:r>
            <a:r>
              <a:rPr lang="de-CH" dirty="0" err="1"/>
              <a:t>può</a:t>
            </a:r>
            <a:r>
              <a:rPr lang="de-CH" dirty="0"/>
              <a:t>, in </a:t>
            </a:r>
            <a:r>
              <a:rPr lang="de-CH" dirty="0" err="1"/>
              <a:t>determinate</a:t>
            </a:r>
            <a:r>
              <a:rPr lang="de-CH" dirty="0"/>
              <a:t> </a:t>
            </a:r>
            <a:r>
              <a:rPr lang="de-CH" dirty="0" err="1"/>
              <a:t>circostanze</a:t>
            </a:r>
            <a:r>
              <a:rPr lang="de-CH" dirty="0"/>
              <a:t>, </a:t>
            </a:r>
            <a:r>
              <a:rPr lang="de-CH" dirty="0" err="1"/>
              <a:t>essere</a:t>
            </a:r>
            <a:r>
              <a:rPr lang="de-CH" dirty="0"/>
              <a:t> </a:t>
            </a:r>
            <a:r>
              <a:rPr lang="de-CH" dirty="0" err="1"/>
              <a:t>svolta</a:t>
            </a:r>
            <a:r>
              <a:rPr lang="de-CH" dirty="0"/>
              <a:t> </a:t>
            </a:r>
            <a:r>
              <a:rPr lang="de-CH" dirty="0" err="1"/>
              <a:t>anche</a:t>
            </a:r>
            <a:r>
              <a:rPr lang="de-CH" dirty="0"/>
              <a:t> </a:t>
            </a:r>
            <a:r>
              <a:rPr lang="de-CH" dirty="0" err="1"/>
              <a:t>indipendentemente</a:t>
            </a:r>
            <a:r>
              <a:rPr lang="de-CH" dirty="0"/>
              <a:t> da </a:t>
            </a:r>
            <a:r>
              <a:rPr lang="de-CH" dirty="0" err="1"/>
              <a:t>un</a:t>
            </a:r>
            <a:r>
              <a:rPr lang="de-CH" dirty="0"/>
              <a:t> </a:t>
            </a:r>
            <a:r>
              <a:rPr lang="de-CH" dirty="0" err="1"/>
              <a:t>contesto</a:t>
            </a:r>
            <a:r>
              <a:rPr lang="de-CH" dirty="0"/>
              <a:t> di </a:t>
            </a:r>
            <a:r>
              <a:rPr lang="de-CH" dirty="0" err="1"/>
              <a:t>consulenza</a:t>
            </a:r>
            <a:r>
              <a:rPr lang="de-CH" dirty="0"/>
              <a:t>.</a:t>
            </a:r>
          </a:p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4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7533857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de-CH" b="1" dirty="0" err="1"/>
              <a:t>Indicazione</a:t>
            </a:r>
            <a:r>
              <a:rPr lang="de-CH" b="1" dirty="0"/>
              <a:t>:</a:t>
            </a:r>
            <a:r>
              <a:rPr lang="de-CH" dirty="0"/>
              <a:t> il materiale </a:t>
            </a:r>
            <a:r>
              <a:rPr lang="de-CH" dirty="0" err="1"/>
              <a:t>supplementare</a:t>
            </a:r>
            <a:r>
              <a:rPr lang="de-CH" dirty="0"/>
              <a:t> è </a:t>
            </a:r>
            <a:r>
              <a:rPr lang="de-CH" dirty="0" err="1"/>
              <a:t>disponibile</a:t>
            </a:r>
            <a:r>
              <a:rPr lang="de-CH" dirty="0"/>
              <a:t> al </a:t>
            </a:r>
            <a:r>
              <a:rPr lang="de-CH" dirty="0" err="1"/>
              <a:t>seguente</a:t>
            </a:r>
            <a:r>
              <a:rPr lang="de-CH" dirty="0"/>
              <a:t> </a:t>
            </a:r>
            <a:r>
              <a:rPr lang="de-CH" dirty="0" err="1"/>
              <a:t>indirizzo</a:t>
            </a:r>
            <a:r>
              <a:rPr lang="de-CH" dirty="0"/>
              <a:t>: https://www.kompetence.ch/it/accertamento-delle-competenze-di-base/</a:t>
            </a:r>
          </a:p>
          <a:p>
            <a:pPr fontAlgn="t"/>
            <a:endParaRPr lang="de-CH" dirty="0"/>
          </a:p>
          <a:p>
            <a:pPr fontAlgn="t"/>
            <a:r>
              <a:rPr lang="de-CH" b="1" dirty="0" err="1"/>
              <a:t>Presentazione</a:t>
            </a:r>
            <a:r>
              <a:rPr lang="de-CH" b="1" dirty="0"/>
              <a:t>:</a:t>
            </a:r>
            <a:r>
              <a:rPr lang="de-CH" dirty="0"/>
              <a:t> il </a:t>
            </a:r>
            <a:r>
              <a:rPr lang="de-CH" dirty="0" err="1"/>
              <a:t>set</a:t>
            </a:r>
            <a:r>
              <a:rPr lang="de-CH" dirty="0"/>
              <a:t> di </a:t>
            </a:r>
            <a:r>
              <a:rPr lang="de-CH" dirty="0" err="1"/>
              <a:t>schede</a:t>
            </a:r>
            <a:r>
              <a:rPr lang="de-CH" dirty="0"/>
              <a:t> è uno </a:t>
            </a:r>
            <a:r>
              <a:rPr lang="de-CH" dirty="0" err="1"/>
              <a:t>strumento</a:t>
            </a:r>
            <a:r>
              <a:rPr lang="de-CH" dirty="0"/>
              <a:t> di </a:t>
            </a:r>
            <a:r>
              <a:rPr lang="de-CH" dirty="0" err="1"/>
              <a:t>facile</a:t>
            </a:r>
            <a:r>
              <a:rPr lang="de-CH" dirty="0"/>
              <a:t> </a:t>
            </a:r>
            <a:r>
              <a:rPr lang="de-CH" dirty="0" err="1"/>
              <a:t>utilizzo</a:t>
            </a:r>
            <a:r>
              <a:rPr lang="de-CH" dirty="0"/>
              <a:t>, a bassa </a:t>
            </a:r>
            <a:r>
              <a:rPr lang="de-CH" dirty="0" err="1"/>
              <a:t>soglia</a:t>
            </a:r>
            <a:r>
              <a:rPr lang="de-CH" dirty="0"/>
              <a:t> di </a:t>
            </a:r>
            <a:r>
              <a:rPr lang="de-CH" dirty="0" err="1"/>
              <a:t>accesso</a:t>
            </a:r>
            <a:r>
              <a:rPr lang="de-CH" dirty="0"/>
              <a:t> e </a:t>
            </a:r>
            <a:r>
              <a:rPr lang="de-CH" dirty="0" err="1"/>
              <a:t>privo</a:t>
            </a:r>
            <a:r>
              <a:rPr lang="de-CH" dirty="0"/>
              <a:t> di </a:t>
            </a:r>
            <a:r>
              <a:rPr lang="de-CH" dirty="0" err="1"/>
              <a:t>carattere</a:t>
            </a:r>
            <a:r>
              <a:rPr lang="de-CH" dirty="0"/>
              <a:t> </a:t>
            </a:r>
            <a:r>
              <a:rPr lang="de-CH" dirty="0" err="1"/>
              <a:t>valutativo</a:t>
            </a:r>
            <a:r>
              <a:rPr lang="de-CH" dirty="0"/>
              <a:t>. </a:t>
            </a:r>
            <a:r>
              <a:rPr lang="de-CH" dirty="0" err="1"/>
              <a:t>Stimola</a:t>
            </a:r>
            <a:r>
              <a:rPr lang="de-CH" dirty="0"/>
              <a:t> uno </a:t>
            </a:r>
            <a:r>
              <a:rPr lang="de-CH" dirty="0" err="1"/>
              <a:t>scambio</a:t>
            </a:r>
            <a:r>
              <a:rPr lang="de-CH" dirty="0"/>
              <a:t> </a:t>
            </a:r>
            <a:r>
              <a:rPr lang="de-CH" dirty="0" err="1"/>
              <a:t>tra</a:t>
            </a:r>
            <a:r>
              <a:rPr lang="de-CH" dirty="0"/>
              <a:t> i </a:t>
            </a:r>
            <a:r>
              <a:rPr lang="de-CH" dirty="0" err="1"/>
              <a:t>consulenti</a:t>
            </a:r>
            <a:r>
              <a:rPr lang="de-CH" dirty="0"/>
              <a:t> e </a:t>
            </a:r>
            <a:r>
              <a:rPr lang="de-CH" dirty="0" err="1"/>
              <a:t>gli</a:t>
            </a:r>
            <a:r>
              <a:rPr lang="de-CH" dirty="0"/>
              <a:t> </a:t>
            </a:r>
            <a:r>
              <a:rPr lang="de-CH" dirty="0" err="1"/>
              <a:t>adulti</a:t>
            </a:r>
            <a:r>
              <a:rPr lang="de-CH" dirty="0"/>
              <a:t> </a:t>
            </a:r>
            <a:r>
              <a:rPr lang="de-CH" dirty="0" err="1"/>
              <a:t>con</a:t>
            </a:r>
            <a:r>
              <a:rPr lang="de-CH" dirty="0"/>
              <a:t> </a:t>
            </a:r>
            <a:r>
              <a:rPr lang="de-CH" dirty="0" err="1"/>
              <a:t>bisogno</a:t>
            </a:r>
            <a:r>
              <a:rPr lang="de-CH" dirty="0"/>
              <a:t> di </a:t>
            </a:r>
            <a:r>
              <a:rPr lang="de-CH" dirty="0" err="1"/>
              <a:t>sostegno</a:t>
            </a:r>
            <a:r>
              <a:rPr lang="de-CH" dirty="0"/>
              <a:t> in </a:t>
            </a:r>
            <a:r>
              <a:rPr lang="de-CH" dirty="0" err="1"/>
              <a:t>merito</a:t>
            </a:r>
            <a:r>
              <a:rPr lang="de-CH" dirty="0"/>
              <a:t> alle </a:t>
            </a:r>
            <a:r>
              <a:rPr lang="de-CH" dirty="0" err="1"/>
              <a:t>competenze</a:t>
            </a:r>
            <a:r>
              <a:rPr lang="de-CH" dirty="0"/>
              <a:t> di </a:t>
            </a:r>
            <a:r>
              <a:rPr lang="de-CH" dirty="0" err="1"/>
              <a:t>base</a:t>
            </a:r>
            <a:r>
              <a:rPr lang="de-CH" dirty="0"/>
              <a:t> </a:t>
            </a:r>
            <a:r>
              <a:rPr lang="de-CH" dirty="0" err="1"/>
              <a:t>già</a:t>
            </a:r>
            <a:r>
              <a:rPr lang="de-CH" dirty="0"/>
              <a:t> </a:t>
            </a:r>
            <a:r>
              <a:rPr lang="de-CH" dirty="0" err="1"/>
              <a:t>acquisite</a:t>
            </a:r>
            <a:r>
              <a:rPr lang="de-CH" dirty="0"/>
              <a:t> e a quelle ancora da </a:t>
            </a:r>
            <a:r>
              <a:rPr lang="de-CH" dirty="0" err="1"/>
              <a:t>sviluppare</a:t>
            </a:r>
            <a:r>
              <a:rPr lang="de-CH" dirty="0"/>
              <a:t>. </a:t>
            </a:r>
            <a:r>
              <a:rPr lang="de-CH" dirty="0" err="1"/>
              <a:t>Può</a:t>
            </a:r>
            <a:r>
              <a:rPr lang="de-CH" dirty="0"/>
              <a:t> </a:t>
            </a:r>
            <a:r>
              <a:rPr lang="de-CH" dirty="0" err="1"/>
              <a:t>essere</a:t>
            </a:r>
            <a:r>
              <a:rPr lang="de-CH" dirty="0"/>
              <a:t> </a:t>
            </a:r>
            <a:r>
              <a:rPr lang="de-CH" dirty="0" err="1"/>
              <a:t>utilizzato</a:t>
            </a:r>
            <a:r>
              <a:rPr lang="de-CH" dirty="0"/>
              <a:t> in modo </a:t>
            </a:r>
            <a:r>
              <a:rPr lang="de-CH" dirty="0" err="1"/>
              <a:t>flessibile</a:t>
            </a:r>
            <a:r>
              <a:rPr lang="de-CH" dirty="0"/>
              <a:t>, </a:t>
            </a:r>
            <a:r>
              <a:rPr lang="de-CH" dirty="0" err="1"/>
              <a:t>adattandosi</a:t>
            </a:r>
            <a:r>
              <a:rPr lang="de-CH" dirty="0"/>
              <a:t> alla </a:t>
            </a:r>
            <a:r>
              <a:rPr lang="de-CH" dirty="0" err="1"/>
              <a:t>situazione</a:t>
            </a:r>
            <a:r>
              <a:rPr lang="de-CH" dirty="0"/>
              <a:t> di </a:t>
            </a:r>
            <a:r>
              <a:rPr lang="de-CH" dirty="0" err="1"/>
              <a:t>consulenza</a:t>
            </a:r>
            <a:r>
              <a:rPr lang="de-CH" dirty="0"/>
              <a:t>.</a:t>
            </a:r>
          </a:p>
          <a:p>
            <a:pPr fontAlgn="t"/>
            <a:r>
              <a:rPr lang="de-CH" dirty="0"/>
              <a:t>Per </a:t>
            </a:r>
            <a:r>
              <a:rPr lang="de-CH" dirty="0" err="1"/>
              <a:t>ciascun</a:t>
            </a:r>
            <a:r>
              <a:rPr lang="de-CH" dirty="0"/>
              <a:t> </a:t>
            </a:r>
            <a:r>
              <a:rPr lang="de-CH" dirty="0" err="1"/>
              <a:t>ambito</a:t>
            </a:r>
            <a:r>
              <a:rPr lang="de-CH" dirty="0"/>
              <a:t> di </a:t>
            </a:r>
            <a:r>
              <a:rPr lang="de-CH" dirty="0" err="1"/>
              <a:t>competenza</a:t>
            </a:r>
            <a:r>
              <a:rPr lang="de-CH" dirty="0"/>
              <a:t> di </a:t>
            </a:r>
            <a:r>
              <a:rPr lang="de-CH" dirty="0" err="1"/>
              <a:t>base</a:t>
            </a:r>
            <a:r>
              <a:rPr lang="de-CH" dirty="0"/>
              <a:t> </a:t>
            </a:r>
            <a:r>
              <a:rPr lang="de-CH" dirty="0" err="1"/>
              <a:t>consente</a:t>
            </a:r>
            <a:r>
              <a:rPr lang="de-CH" dirty="0"/>
              <a:t> </a:t>
            </a:r>
            <a:r>
              <a:rPr lang="de-CH" dirty="0" err="1"/>
              <a:t>una</a:t>
            </a:r>
            <a:r>
              <a:rPr lang="de-CH" dirty="0"/>
              <a:t> prima </a:t>
            </a:r>
            <a:r>
              <a:rPr lang="de-CH" dirty="0" err="1"/>
              <a:t>valutazione</a:t>
            </a:r>
            <a:r>
              <a:rPr lang="de-CH" dirty="0"/>
              <a:t> in circa 15 </a:t>
            </a:r>
            <a:r>
              <a:rPr lang="de-CH" dirty="0" err="1"/>
              <a:t>minuti</a:t>
            </a:r>
            <a:r>
              <a:rPr lang="de-CH" dirty="0"/>
              <a:t>. I </a:t>
            </a:r>
            <a:r>
              <a:rPr lang="de-CH" dirty="0" err="1"/>
              <a:t>quattro</a:t>
            </a:r>
            <a:r>
              <a:rPr lang="de-CH" dirty="0"/>
              <a:t> </a:t>
            </a:r>
            <a:r>
              <a:rPr lang="de-CH" dirty="0" err="1"/>
              <a:t>ambiti</a:t>
            </a:r>
            <a:r>
              <a:rPr lang="de-CH" dirty="0"/>
              <a:t> delle </a:t>
            </a:r>
            <a:r>
              <a:rPr lang="de-CH" dirty="0" err="1"/>
              <a:t>competenze</a:t>
            </a:r>
            <a:r>
              <a:rPr lang="de-CH" dirty="0"/>
              <a:t> di </a:t>
            </a:r>
            <a:r>
              <a:rPr lang="de-CH" dirty="0" err="1"/>
              <a:t>base</a:t>
            </a:r>
            <a:r>
              <a:rPr lang="de-CH" dirty="0"/>
              <a:t> si </a:t>
            </a:r>
            <a:r>
              <a:rPr lang="de-CH" dirty="0" err="1"/>
              <a:t>distinguono</a:t>
            </a:r>
            <a:r>
              <a:rPr lang="de-CH" dirty="0"/>
              <a:t> per </a:t>
            </a:r>
            <a:r>
              <a:rPr lang="de-CH" dirty="0" err="1"/>
              <a:t>una</a:t>
            </a:r>
            <a:r>
              <a:rPr lang="de-CH" dirty="0"/>
              <a:t> </a:t>
            </a:r>
            <a:r>
              <a:rPr lang="de-CH" dirty="0" err="1"/>
              <a:t>diversa</a:t>
            </a:r>
            <a:r>
              <a:rPr lang="de-CH" dirty="0"/>
              <a:t> </a:t>
            </a:r>
            <a:r>
              <a:rPr lang="de-CH" dirty="0" err="1"/>
              <a:t>colorazione</a:t>
            </a:r>
            <a:r>
              <a:rPr lang="de-CH" dirty="0"/>
              <a:t>. Per </a:t>
            </a:r>
            <a:r>
              <a:rPr lang="de-CH" dirty="0" err="1"/>
              <a:t>ognuno</a:t>
            </a:r>
            <a:r>
              <a:rPr lang="de-CH" dirty="0"/>
              <a:t> </a:t>
            </a:r>
            <a:r>
              <a:rPr lang="de-CH" dirty="0" err="1"/>
              <a:t>degli</a:t>
            </a:r>
            <a:r>
              <a:rPr lang="de-CH" dirty="0"/>
              <a:t> </a:t>
            </a:r>
            <a:r>
              <a:rPr lang="de-CH" dirty="0" err="1"/>
              <a:t>ambiti</a:t>
            </a:r>
            <a:r>
              <a:rPr lang="de-CH" dirty="0"/>
              <a:t> </a:t>
            </a:r>
            <a:r>
              <a:rPr lang="de-CH" dirty="0" err="1"/>
              <a:t>sono</a:t>
            </a:r>
            <a:r>
              <a:rPr lang="de-CH" dirty="0"/>
              <a:t> </a:t>
            </a:r>
            <a:r>
              <a:rPr lang="de-CH" dirty="0" err="1"/>
              <a:t>disponibili</a:t>
            </a:r>
            <a:r>
              <a:rPr lang="de-CH" dirty="0"/>
              <a:t> 12 </a:t>
            </a:r>
            <a:r>
              <a:rPr lang="de-CH" dirty="0" err="1"/>
              <a:t>schede</a:t>
            </a:r>
            <a:r>
              <a:rPr lang="de-CH" dirty="0"/>
              <a:t>.</a:t>
            </a:r>
          </a:p>
          <a:p>
            <a:pPr fontAlgn="t"/>
            <a:r>
              <a:rPr lang="de-CH" dirty="0"/>
              <a:t>Il </a:t>
            </a:r>
            <a:r>
              <a:rPr lang="de-CH" dirty="0" err="1"/>
              <a:t>set</a:t>
            </a:r>
            <a:r>
              <a:rPr lang="de-CH" dirty="0"/>
              <a:t> è </a:t>
            </a:r>
            <a:r>
              <a:rPr lang="de-CH" dirty="0" err="1"/>
              <a:t>strutturato</a:t>
            </a:r>
            <a:r>
              <a:rPr lang="de-CH" dirty="0"/>
              <a:t> </a:t>
            </a:r>
            <a:r>
              <a:rPr lang="de-CH" dirty="0" err="1"/>
              <a:t>secondo</a:t>
            </a:r>
            <a:r>
              <a:rPr lang="de-CH" dirty="0"/>
              <a:t> </a:t>
            </a:r>
            <a:r>
              <a:rPr lang="de-CH" dirty="0" err="1"/>
              <a:t>tre</a:t>
            </a:r>
            <a:r>
              <a:rPr lang="de-CH" dirty="0"/>
              <a:t> </a:t>
            </a:r>
            <a:r>
              <a:rPr lang="de-CH" dirty="0" err="1"/>
              <a:t>livelli</a:t>
            </a:r>
            <a:r>
              <a:rPr lang="de-CH" dirty="0"/>
              <a:t> di </a:t>
            </a:r>
            <a:r>
              <a:rPr lang="de-CH" dirty="0" err="1"/>
              <a:t>fabbisogno</a:t>
            </a:r>
            <a:r>
              <a:rPr lang="de-CH" dirty="0"/>
              <a:t> </a:t>
            </a:r>
            <a:r>
              <a:rPr lang="de-CH" dirty="0" err="1"/>
              <a:t>formativo</a:t>
            </a:r>
            <a:r>
              <a:rPr lang="de-CH" dirty="0"/>
              <a:t>, per </a:t>
            </a:r>
            <a:r>
              <a:rPr lang="de-CH" dirty="0" err="1"/>
              <a:t>ciascuno</a:t>
            </a:r>
            <a:r>
              <a:rPr lang="de-CH" dirty="0"/>
              <a:t> </a:t>
            </a:r>
            <a:r>
              <a:rPr lang="de-CH" dirty="0" err="1"/>
              <a:t>dei</a:t>
            </a:r>
            <a:r>
              <a:rPr lang="de-CH" dirty="0"/>
              <a:t> </a:t>
            </a:r>
            <a:r>
              <a:rPr lang="de-CH" dirty="0" err="1"/>
              <a:t>quali</a:t>
            </a:r>
            <a:r>
              <a:rPr lang="de-CH" dirty="0"/>
              <a:t> </a:t>
            </a:r>
            <a:r>
              <a:rPr lang="de-CH" dirty="0" err="1"/>
              <a:t>sono</a:t>
            </a:r>
            <a:r>
              <a:rPr lang="de-CH" dirty="0"/>
              <a:t> </a:t>
            </a:r>
            <a:r>
              <a:rPr lang="de-CH" dirty="0" err="1"/>
              <a:t>disponibili</a:t>
            </a:r>
            <a:r>
              <a:rPr lang="de-CH" dirty="0"/>
              <a:t> </a:t>
            </a:r>
            <a:r>
              <a:rPr lang="de-CH" dirty="0" err="1"/>
              <a:t>quattro</a:t>
            </a:r>
            <a:r>
              <a:rPr lang="de-CH" dirty="0"/>
              <a:t> </a:t>
            </a:r>
            <a:r>
              <a:rPr lang="de-CH" dirty="0" err="1"/>
              <a:t>schede</a:t>
            </a:r>
            <a:r>
              <a:rPr lang="de-CH" dirty="0"/>
              <a:t>. Queste </a:t>
            </a:r>
            <a:r>
              <a:rPr lang="de-CH" dirty="0" err="1"/>
              <a:t>quattro</a:t>
            </a:r>
            <a:r>
              <a:rPr lang="de-CH" dirty="0"/>
              <a:t> </a:t>
            </a:r>
            <a:r>
              <a:rPr lang="de-CH" dirty="0" err="1"/>
              <a:t>schede</a:t>
            </a:r>
            <a:r>
              <a:rPr lang="de-CH" dirty="0"/>
              <a:t> </a:t>
            </a:r>
            <a:r>
              <a:rPr lang="de-CH" dirty="0" err="1"/>
              <a:t>comprendono</a:t>
            </a:r>
            <a:r>
              <a:rPr lang="de-CH" dirty="0"/>
              <a:t> </a:t>
            </a:r>
            <a:r>
              <a:rPr lang="de-CH" dirty="0" err="1"/>
              <a:t>tre</a:t>
            </a:r>
            <a:r>
              <a:rPr lang="de-CH" dirty="0"/>
              <a:t> </a:t>
            </a:r>
            <a:r>
              <a:rPr lang="de-CH" dirty="0" err="1"/>
              <a:t>schede</a:t>
            </a:r>
            <a:r>
              <a:rPr lang="de-CH" dirty="0"/>
              <a:t> di </a:t>
            </a:r>
            <a:r>
              <a:rPr lang="de-CH" dirty="0" err="1"/>
              <a:t>autovalutazione</a:t>
            </a:r>
            <a:r>
              <a:rPr lang="de-CH" dirty="0"/>
              <a:t> e </a:t>
            </a:r>
            <a:r>
              <a:rPr lang="de-CH" dirty="0" err="1"/>
              <a:t>una</a:t>
            </a:r>
            <a:r>
              <a:rPr lang="de-CH" dirty="0"/>
              <a:t> </a:t>
            </a:r>
            <a:r>
              <a:rPr lang="de-CH" dirty="0" err="1"/>
              <a:t>scheda</a:t>
            </a:r>
            <a:r>
              <a:rPr lang="de-CH" dirty="0"/>
              <a:t> </a:t>
            </a:r>
            <a:r>
              <a:rPr lang="de-CH" dirty="0" err="1"/>
              <a:t>con</a:t>
            </a:r>
            <a:r>
              <a:rPr lang="de-CH" dirty="0"/>
              <a:t> </a:t>
            </a:r>
            <a:r>
              <a:rPr lang="de-CH" dirty="0" err="1"/>
              <a:t>esercizi</a:t>
            </a:r>
            <a:r>
              <a:rPr lang="de-CH" dirty="0"/>
              <a:t>; </a:t>
            </a:r>
            <a:r>
              <a:rPr lang="de-CH" dirty="0" err="1"/>
              <a:t>quest’ultima</a:t>
            </a:r>
            <a:r>
              <a:rPr lang="de-CH" dirty="0"/>
              <a:t> è </a:t>
            </a:r>
            <a:r>
              <a:rPr lang="de-CH" dirty="0" err="1"/>
              <a:t>riconoscibile</a:t>
            </a:r>
            <a:r>
              <a:rPr lang="de-CH" dirty="0"/>
              <a:t> </a:t>
            </a:r>
            <a:r>
              <a:rPr lang="de-CH" dirty="0" err="1"/>
              <a:t>dalla</a:t>
            </a:r>
            <a:r>
              <a:rPr lang="de-CH" dirty="0"/>
              <a:t> </a:t>
            </a:r>
            <a:r>
              <a:rPr lang="de-CH" dirty="0" err="1"/>
              <a:t>colorazione</a:t>
            </a:r>
            <a:r>
              <a:rPr lang="de-CH" dirty="0"/>
              <a:t> più </a:t>
            </a:r>
            <a:r>
              <a:rPr lang="de-CH" dirty="0" err="1"/>
              <a:t>scura</a:t>
            </a:r>
            <a:r>
              <a:rPr lang="de-CH" dirty="0"/>
              <a:t> </a:t>
            </a:r>
            <a:r>
              <a:rPr lang="de-CH" dirty="0" err="1"/>
              <a:t>dell’incarico</a:t>
            </a:r>
            <a:r>
              <a:rPr lang="de-CH" dirty="0"/>
              <a:t>.</a:t>
            </a:r>
          </a:p>
          <a:p>
            <a:pPr fontAlgn="t"/>
            <a:r>
              <a:rPr lang="de-CH" dirty="0"/>
              <a:t>I </a:t>
            </a:r>
            <a:r>
              <a:rPr lang="de-CH" dirty="0" err="1"/>
              <a:t>livelli</a:t>
            </a:r>
            <a:r>
              <a:rPr lang="de-CH" dirty="0"/>
              <a:t> e i </a:t>
            </a:r>
            <a:r>
              <a:rPr lang="de-CH" dirty="0" err="1"/>
              <a:t>numeri</a:t>
            </a:r>
            <a:r>
              <a:rPr lang="de-CH" dirty="0"/>
              <a:t> delle </a:t>
            </a:r>
            <a:r>
              <a:rPr lang="de-CH" dirty="0" err="1"/>
              <a:t>schede</a:t>
            </a:r>
            <a:r>
              <a:rPr lang="de-CH" dirty="0"/>
              <a:t> </a:t>
            </a:r>
            <a:r>
              <a:rPr lang="de-CH" dirty="0" err="1"/>
              <a:t>sono</a:t>
            </a:r>
            <a:r>
              <a:rPr lang="de-CH" dirty="0"/>
              <a:t> </a:t>
            </a:r>
            <a:r>
              <a:rPr lang="de-CH" dirty="0" err="1"/>
              <a:t>indicati</a:t>
            </a:r>
            <a:r>
              <a:rPr lang="de-CH" dirty="0"/>
              <a:t> sul fronte (ad es. 2.1: </a:t>
            </a:r>
            <a:r>
              <a:rPr lang="de-CH" dirty="0" err="1"/>
              <a:t>livello</a:t>
            </a:r>
            <a:r>
              <a:rPr lang="de-CH" dirty="0"/>
              <a:t> di </a:t>
            </a:r>
            <a:r>
              <a:rPr lang="de-CH" dirty="0" err="1"/>
              <a:t>fabbisogno</a:t>
            </a:r>
            <a:r>
              <a:rPr lang="de-CH" dirty="0"/>
              <a:t> </a:t>
            </a:r>
            <a:r>
              <a:rPr lang="de-CH" dirty="0" err="1"/>
              <a:t>formativo</a:t>
            </a:r>
            <a:r>
              <a:rPr lang="de-CH" dirty="0"/>
              <a:t> 2, </a:t>
            </a:r>
            <a:r>
              <a:rPr lang="de-CH" dirty="0" err="1"/>
              <a:t>scheda</a:t>
            </a:r>
            <a:r>
              <a:rPr lang="de-CH" dirty="0"/>
              <a:t> 1). Sul </a:t>
            </a:r>
            <a:r>
              <a:rPr lang="de-CH" dirty="0" err="1"/>
              <a:t>retro</a:t>
            </a:r>
            <a:r>
              <a:rPr lang="de-CH" dirty="0"/>
              <a:t> è </a:t>
            </a:r>
            <a:r>
              <a:rPr lang="de-CH" dirty="0" err="1"/>
              <a:t>riportato</a:t>
            </a:r>
            <a:r>
              <a:rPr lang="de-CH" dirty="0"/>
              <a:t>, in forma </a:t>
            </a:r>
            <a:r>
              <a:rPr lang="de-CH" dirty="0" err="1"/>
              <a:t>semplificata</a:t>
            </a:r>
            <a:r>
              <a:rPr lang="de-CH" dirty="0"/>
              <a:t>, </a:t>
            </a:r>
            <a:r>
              <a:rPr lang="de-CH" dirty="0" err="1"/>
              <a:t>unicamente</a:t>
            </a:r>
            <a:r>
              <a:rPr lang="de-CH" dirty="0"/>
              <a:t> il </a:t>
            </a:r>
            <a:r>
              <a:rPr lang="de-CH" dirty="0" err="1"/>
              <a:t>livello</a:t>
            </a:r>
            <a:r>
              <a:rPr lang="de-CH" dirty="0"/>
              <a:t> di </a:t>
            </a:r>
            <a:r>
              <a:rPr lang="de-CH" dirty="0" err="1"/>
              <a:t>fabbisogno</a:t>
            </a:r>
            <a:r>
              <a:rPr lang="de-CH" dirty="0"/>
              <a:t> </a:t>
            </a:r>
            <a:r>
              <a:rPr lang="de-CH" dirty="0" err="1"/>
              <a:t>formativo</a:t>
            </a:r>
            <a:r>
              <a:rPr lang="de-CH" dirty="0"/>
              <a:t>.</a:t>
            </a:r>
          </a:p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5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9155533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de-CH" b="1" dirty="0" err="1"/>
              <a:t>Indicazione</a:t>
            </a:r>
            <a:r>
              <a:rPr lang="de-CH" b="1" dirty="0"/>
              <a:t>:</a:t>
            </a:r>
            <a:r>
              <a:rPr lang="de-CH" dirty="0"/>
              <a:t> </a:t>
            </a:r>
            <a:r>
              <a:rPr lang="de-CH" dirty="0" err="1"/>
              <a:t>questa</a:t>
            </a:r>
            <a:r>
              <a:rPr lang="de-CH" dirty="0"/>
              <a:t> </a:t>
            </a:r>
            <a:r>
              <a:rPr lang="de-CH" dirty="0" err="1"/>
              <a:t>slide</a:t>
            </a:r>
            <a:r>
              <a:rPr lang="de-CH" dirty="0"/>
              <a:t> </a:t>
            </a:r>
            <a:r>
              <a:rPr lang="de-CH" dirty="0" err="1"/>
              <a:t>mostra</a:t>
            </a:r>
            <a:r>
              <a:rPr lang="de-CH" dirty="0"/>
              <a:t> </a:t>
            </a:r>
            <a:r>
              <a:rPr lang="de-CH" dirty="0" err="1"/>
              <a:t>lo</a:t>
            </a:r>
            <a:r>
              <a:rPr lang="de-CH" dirty="0"/>
              <a:t> </a:t>
            </a:r>
            <a:r>
              <a:rPr lang="de-CH" dirty="0" err="1"/>
              <a:t>svolgimento</a:t>
            </a:r>
            <a:r>
              <a:rPr lang="de-CH" dirty="0"/>
              <a:t> di </a:t>
            </a:r>
            <a:r>
              <a:rPr lang="de-CH" dirty="0" err="1"/>
              <a:t>una</a:t>
            </a:r>
            <a:r>
              <a:rPr lang="de-CH" dirty="0"/>
              <a:t> </a:t>
            </a:r>
            <a:r>
              <a:rPr lang="de-CH" dirty="0" err="1"/>
              <a:t>situazione</a:t>
            </a:r>
            <a:r>
              <a:rPr lang="de-CH" dirty="0"/>
              <a:t> di </a:t>
            </a:r>
            <a:r>
              <a:rPr lang="de-CH" dirty="0" err="1"/>
              <a:t>consulenza</a:t>
            </a:r>
            <a:r>
              <a:rPr lang="de-CH" dirty="0"/>
              <a:t> ideale. Naturalmente, la </a:t>
            </a:r>
            <a:r>
              <a:rPr lang="de-CH" dirty="0" err="1"/>
              <a:t>situazione</a:t>
            </a:r>
            <a:r>
              <a:rPr lang="de-CH" dirty="0"/>
              <a:t> di </a:t>
            </a:r>
            <a:r>
              <a:rPr lang="de-CH" dirty="0" err="1"/>
              <a:t>partenza</a:t>
            </a:r>
            <a:r>
              <a:rPr lang="de-CH" dirty="0"/>
              <a:t> individuale è </a:t>
            </a:r>
            <a:r>
              <a:rPr lang="de-CH" dirty="0" err="1"/>
              <a:t>determinante</a:t>
            </a:r>
            <a:r>
              <a:rPr lang="de-CH" dirty="0"/>
              <a:t>, </a:t>
            </a:r>
            <a:r>
              <a:rPr lang="de-CH" dirty="0" err="1"/>
              <a:t>così</a:t>
            </a:r>
            <a:r>
              <a:rPr lang="de-CH" dirty="0"/>
              <a:t> </a:t>
            </a:r>
            <a:r>
              <a:rPr lang="de-CH" dirty="0" err="1"/>
              <a:t>come</a:t>
            </a:r>
            <a:r>
              <a:rPr lang="de-CH" dirty="0"/>
              <a:t> le </a:t>
            </a:r>
            <a:r>
              <a:rPr lang="de-CH" dirty="0" err="1"/>
              <a:t>condizioni</a:t>
            </a:r>
            <a:r>
              <a:rPr lang="de-CH" dirty="0"/>
              <a:t> </a:t>
            </a:r>
            <a:r>
              <a:rPr lang="de-CH" dirty="0" err="1"/>
              <a:t>quadro</a:t>
            </a:r>
            <a:r>
              <a:rPr lang="de-CH" dirty="0"/>
              <a:t> della </a:t>
            </a:r>
            <a:r>
              <a:rPr lang="de-CH" dirty="0" err="1"/>
              <a:t>valutazione</a:t>
            </a:r>
            <a:r>
              <a:rPr lang="de-CH" dirty="0"/>
              <a:t> e le </a:t>
            </a:r>
            <a:r>
              <a:rPr lang="de-CH" dirty="0" err="1"/>
              <a:t>direttive</a:t>
            </a:r>
            <a:r>
              <a:rPr lang="de-CH" dirty="0"/>
              <a:t> </a:t>
            </a:r>
            <a:r>
              <a:rPr lang="de-CH" dirty="0" err="1"/>
              <a:t>istituzionali</a:t>
            </a:r>
            <a:r>
              <a:rPr lang="de-CH" dirty="0"/>
              <a:t>.</a:t>
            </a:r>
            <a:br>
              <a:rPr lang="de-CH" dirty="0"/>
            </a:br>
            <a:r>
              <a:rPr lang="de-CH" dirty="0" err="1"/>
              <a:t>Consultate</a:t>
            </a:r>
            <a:r>
              <a:rPr lang="de-CH" dirty="0"/>
              <a:t> </a:t>
            </a:r>
            <a:r>
              <a:rPr lang="de-CH" dirty="0" err="1"/>
              <a:t>anche</a:t>
            </a:r>
            <a:r>
              <a:rPr lang="de-CH" dirty="0"/>
              <a:t> le FAQ per </a:t>
            </a:r>
            <a:r>
              <a:rPr lang="de-CH" dirty="0" err="1"/>
              <a:t>rispondere</a:t>
            </a:r>
            <a:r>
              <a:rPr lang="de-CH" dirty="0"/>
              <a:t> a </a:t>
            </a:r>
            <a:r>
              <a:rPr lang="de-CH" dirty="0" err="1"/>
              <a:t>eventuali</a:t>
            </a:r>
            <a:r>
              <a:rPr lang="de-CH" dirty="0"/>
              <a:t> </a:t>
            </a:r>
            <a:r>
              <a:rPr lang="de-CH" dirty="0" err="1"/>
              <a:t>domande</a:t>
            </a:r>
            <a:r>
              <a:rPr lang="de-CH" dirty="0"/>
              <a:t>.</a:t>
            </a:r>
          </a:p>
          <a:p>
            <a:pPr fontAlgn="t"/>
            <a:br>
              <a:rPr lang="de-CH" dirty="0"/>
            </a:br>
            <a:endParaRPr lang="de-CH" dirty="0"/>
          </a:p>
          <a:p>
            <a:pPr fontAlgn="t"/>
            <a:r>
              <a:rPr lang="de-CH" b="1" dirty="0" err="1"/>
              <a:t>Presentazione</a:t>
            </a:r>
            <a:r>
              <a:rPr lang="de-CH" b="1" dirty="0"/>
              <a:t>:</a:t>
            </a:r>
            <a:endParaRPr lang="de-CH" dirty="0"/>
          </a:p>
          <a:p>
            <a:r>
              <a:rPr lang="de-CH" b="1" dirty="0" err="1"/>
              <a:t>Consulenza</a:t>
            </a:r>
            <a:br>
              <a:rPr lang="de-CH" dirty="0"/>
            </a:br>
            <a:r>
              <a:rPr lang="it-IT" dirty="0"/>
              <a:t>Basi la consulenza sulla fiducia. Si faccia un quadro delle condizioni personali e situazioni di vita dell’utente.</a:t>
            </a:r>
          </a:p>
          <a:p>
            <a:r>
              <a:rPr lang="it-IT" dirty="0"/>
              <a:t>— Chiarire la situazione di vita</a:t>
            </a:r>
          </a:p>
          <a:p>
            <a:r>
              <a:rPr lang="de-CH" dirty="0"/>
              <a:t>— </a:t>
            </a:r>
            <a:r>
              <a:rPr lang="de-CH" dirty="0" err="1"/>
              <a:t>Chiedere</a:t>
            </a:r>
            <a:r>
              <a:rPr lang="de-CH" dirty="0"/>
              <a:t> le </a:t>
            </a:r>
            <a:r>
              <a:rPr lang="de-CH" dirty="0" err="1"/>
              <a:t>motivazioni</a:t>
            </a:r>
            <a:endParaRPr lang="de-CH" dirty="0"/>
          </a:p>
          <a:p>
            <a:r>
              <a:rPr lang="de-CH" dirty="0"/>
              <a:t>— </a:t>
            </a:r>
            <a:r>
              <a:rPr lang="de-CH" dirty="0" err="1"/>
              <a:t>Discutere</a:t>
            </a:r>
            <a:r>
              <a:rPr lang="de-CH" dirty="0"/>
              <a:t> le </a:t>
            </a:r>
            <a:r>
              <a:rPr lang="de-CH" dirty="0" err="1"/>
              <a:t>risorse</a:t>
            </a:r>
            <a:endParaRPr lang="de-CH" dirty="0"/>
          </a:p>
          <a:p>
            <a:r>
              <a:rPr lang="de-CH" dirty="0"/>
              <a:t>— </a:t>
            </a:r>
            <a:r>
              <a:rPr lang="de-CH" dirty="0" err="1"/>
              <a:t>Chiarire</a:t>
            </a:r>
            <a:r>
              <a:rPr lang="de-CH" dirty="0"/>
              <a:t> le </a:t>
            </a:r>
            <a:r>
              <a:rPr lang="de-CH" dirty="0" err="1"/>
              <a:t>aspettative</a:t>
            </a:r>
            <a:endParaRPr lang="de-CH" dirty="0"/>
          </a:p>
          <a:p>
            <a:r>
              <a:rPr lang="de-CH" dirty="0"/>
              <a:t>— Formulare </a:t>
            </a:r>
            <a:r>
              <a:rPr lang="de-CH" dirty="0" err="1"/>
              <a:t>degli</a:t>
            </a:r>
            <a:r>
              <a:rPr lang="de-CH" dirty="0"/>
              <a:t> </a:t>
            </a:r>
            <a:r>
              <a:rPr lang="de-CH" dirty="0" err="1"/>
              <a:t>obiettivi</a:t>
            </a:r>
            <a:br>
              <a:rPr lang="de-CH" dirty="0"/>
            </a:br>
            <a:endParaRPr lang="de-CH" dirty="0"/>
          </a:p>
          <a:p>
            <a:r>
              <a:rPr lang="de-CH" b="1" dirty="0"/>
              <a:t>2. </a:t>
            </a:r>
            <a:r>
              <a:rPr lang="de-CH" b="1" dirty="0" err="1"/>
              <a:t>Disporre</a:t>
            </a:r>
            <a:r>
              <a:rPr lang="de-CH" b="1" dirty="0"/>
              <a:t> le carte</a:t>
            </a:r>
            <a:br>
              <a:rPr lang="de-CH" dirty="0"/>
            </a:br>
            <a:r>
              <a:rPr lang="it-IT" dirty="0"/>
              <a:t>Posizioni la griglia di fronte al partecipante.</a:t>
            </a:r>
          </a:p>
          <a:p>
            <a:r>
              <a:rPr lang="it-IT" dirty="0"/>
              <a:t>— Prenda le carte relative a un ambito di competenza e le disponga in modo ben visibile. </a:t>
            </a:r>
          </a:p>
          <a:p>
            <a:r>
              <a:rPr lang="de-CH" dirty="0"/>
              <a:t>— </a:t>
            </a:r>
            <a:r>
              <a:rPr lang="de-CH" dirty="0" err="1"/>
              <a:t>L’utente</a:t>
            </a:r>
            <a:r>
              <a:rPr lang="de-CH" dirty="0"/>
              <a:t> </a:t>
            </a:r>
            <a:r>
              <a:rPr lang="de-CH" dirty="0" err="1"/>
              <a:t>sceglie</a:t>
            </a:r>
            <a:r>
              <a:rPr lang="de-CH" dirty="0"/>
              <a:t> </a:t>
            </a:r>
            <a:r>
              <a:rPr lang="de-CH" dirty="0" err="1"/>
              <a:t>una</a:t>
            </a:r>
            <a:r>
              <a:rPr lang="de-CH" dirty="0"/>
              <a:t> </a:t>
            </a:r>
            <a:r>
              <a:rPr lang="de-CH" dirty="0" err="1"/>
              <a:t>carta</a:t>
            </a:r>
            <a:r>
              <a:rPr lang="de-CH" dirty="0"/>
              <a:t>.</a:t>
            </a:r>
          </a:p>
          <a:p>
            <a:r>
              <a:rPr lang="it-IT" dirty="0"/>
              <a:t>— Apra una discussione sulla situazione rappresentata.</a:t>
            </a:r>
          </a:p>
          <a:p>
            <a:r>
              <a:rPr lang="it-IT" dirty="0"/>
              <a:t>— Faccia delle domande. Può trovare suggerimenti nella guida alla discussione (materiale aggiuntivo online).</a:t>
            </a:r>
          </a:p>
          <a:p>
            <a:r>
              <a:rPr lang="it-IT" dirty="0"/>
              <a:t>— Decidete insieme a quale livello assegnare la carta e posizionatela nel campo corrispondente sulla griglia.</a:t>
            </a:r>
          </a:p>
          <a:p>
            <a:r>
              <a:rPr lang="it-IT" dirty="0"/>
              <a:t>— Continuate in questo modo con le altre carte. </a:t>
            </a:r>
            <a:br>
              <a:rPr lang="de-CH" dirty="0"/>
            </a:br>
            <a:endParaRPr lang="de-CH" dirty="0"/>
          </a:p>
          <a:p>
            <a:r>
              <a:rPr lang="de-CH" b="1" dirty="0"/>
              <a:t>3. </a:t>
            </a:r>
            <a:r>
              <a:rPr lang="de-CH" b="1" dirty="0" err="1"/>
              <a:t>Definire</a:t>
            </a:r>
            <a:r>
              <a:rPr lang="de-CH" b="1" dirty="0"/>
              <a:t> </a:t>
            </a:r>
            <a:r>
              <a:rPr lang="de-CH" b="1" dirty="0" err="1"/>
              <a:t>necessità</a:t>
            </a:r>
            <a:r>
              <a:rPr lang="de-CH" b="1" dirty="0"/>
              <a:t> di </a:t>
            </a:r>
            <a:r>
              <a:rPr lang="de-CH" b="1" dirty="0" err="1"/>
              <a:t>sostegno</a:t>
            </a:r>
            <a:br>
              <a:rPr lang="de-CH" dirty="0"/>
            </a:br>
            <a:r>
              <a:rPr lang="it-IT" dirty="0"/>
              <a:t>Prendete le carte del campo centrale (e/o difficile).</a:t>
            </a:r>
          </a:p>
          <a:p>
            <a:r>
              <a:rPr lang="it-IT" dirty="0"/>
              <a:t>— Determinate il livello di competenza in base al numero presente sul retro delle carte. </a:t>
            </a:r>
          </a:p>
          <a:p>
            <a:r>
              <a:rPr lang="it-IT" dirty="0"/>
              <a:t>— Se necessario, confronti il livello di competenza con il profilo di competenza presente nelle istruzioni dettagliate.</a:t>
            </a:r>
          </a:p>
          <a:p>
            <a:r>
              <a:rPr lang="it-IT" dirty="0"/>
              <a:t>— Parli del risultato dell’accertamento e discuta le possibili prospettive di sviluppo.</a:t>
            </a:r>
            <a:br>
              <a:rPr lang="de-CH" dirty="0"/>
            </a:br>
            <a:endParaRPr lang="de-CH" dirty="0"/>
          </a:p>
          <a:p>
            <a:r>
              <a:rPr lang="de-CH" b="1" dirty="0"/>
              <a:t>4. </a:t>
            </a:r>
            <a:r>
              <a:rPr lang="de-CH" b="1" dirty="0" err="1"/>
              <a:t>Pianificare</a:t>
            </a:r>
            <a:r>
              <a:rPr lang="de-CH" b="1" dirty="0"/>
              <a:t> </a:t>
            </a:r>
            <a:r>
              <a:rPr lang="de-CH" b="1" dirty="0" err="1"/>
              <a:t>misure</a:t>
            </a:r>
            <a:r>
              <a:rPr lang="de-CH" b="1" dirty="0"/>
              <a:t> </a:t>
            </a:r>
            <a:r>
              <a:rPr lang="de-CH" b="1" dirty="0" err="1"/>
              <a:t>concrete</a:t>
            </a:r>
            <a:br>
              <a:rPr lang="de-CH" dirty="0"/>
            </a:br>
            <a:r>
              <a:rPr lang="it-IT" dirty="0"/>
              <a:t>— Metta in relazione le prospettive di sviluppo con la situazione di partenza e discuta i possibili passi successivi.</a:t>
            </a:r>
          </a:p>
          <a:p>
            <a:r>
              <a:rPr lang="it-IT" dirty="0"/>
              <a:t>— Se necessario, effettui un accertamento online dettagliato </a:t>
            </a:r>
            <a:r>
              <a:rPr lang="it-IT" i="1" dirty="0"/>
              <a:t>www.kompetence.ch/</a:t>
            </a:r>
            <a:r>
              <a:rPr lang="it-IT" i="1" dirty="0" err="1"/>
              <a:t>it</a:t>
            </a:r>
            <a:r>
              <a:rPr lang="it-IT" i="1" dirty="0"/>
              <a:t>/</a:t>
            </a:r>
            <a:r>
              <a:rPr lang="it-IT" i="1" dirty="0" err="1"/>
              <a:t>triago</a:t>
            </a:r>
            <a:r>
              <a:rPr lang="it-IT" dirty="0"/>
              <a:t>.</a:t>
            </a:r>
          </a:p>
          <a:p>
            <a:r>
              <a:rPr lang="it-IT" dirty="0"/>
              <a:t>— Pianificate insieme delle misure concrete. Processi d’apprendimento informali tramite compiti basati sulle attività quoti-diane e/o frequenza di corsi</a:t>
            </a:r>
            <a:r>
              <a:rPr lang="it-IT" i="1" dirty="0"/>
              <a:t>www.meglio-adesso.ch/privati-ricerca-di-corsi/</a:t>
            </a:r>
            <a:endParaRPr lang="it-IT" dirty="0"/>
          </a:p>
          <a:p>
            <a:r>
              <a:rPr lang="de-DE" i="1" dirty="0"/>
              <a:t>— </a:t>
            </a:r>
            <a:r>
              <a:rPr lang="de-DE" dirty="0"/>
              <a:t>Hotline 0800 47 47 47</a:t>
            </a:r>
            <a:endParaRPr lang="de-CH" b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6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1629414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de-CH" b="1" dirty="0" err="1">
                <a:highlight>
                  <a:srgbClr val="FFFFFF"/>
                </a:highlight>
              </a:rPr>
              <a:t>Presentazione</a:t>
            </a:r>
            <a:r>
              <a:rPr lang="de-CH" b="1" dirty="0">
                <a:highlight>
                  <a:srgbClr val="FFFFFF"/>
                </a:highlight>
              </a:rPr>
              <a:t>:</a:t>
            </a:r>
            <a:r>
              <a:rPr lang="de-CH" dirty="0">
                <a:highlight>
                  <a:srgbClr val="FFFFFF"/>
                </a:highlight>
              </a:rPr>
              <a:t> TRIAGO è </a:t>
            </a:r>
            <a:r>
              <a:rPr lang="de-CH" dirty="0" err="1">
                <a:highlight>
                  <a:srgbClr val="FFFFFF"/>
                </a:highlight>
              </a:rPr>
              <a:t>strutturato</a:t>
            </a:r>
            <a:r>
              <a:rPr lang="de-CH" dirty="0">
                <a:highlight>
                  <a:srgbClr val="FFFFFF"/>
                </a:highlight>
              </a:rPr>
              <a:t> in modo modulare e </a:t>
            </a:r>
            <a:r>
              <a:rPr lang="de-CH" dirty="0" err="1">
                <a:highlight>
                  <a:srgbClr val="FFFFFF"/>
                </a:highlight>
              </a:rPr>
              <a:t>può</a:t>
            </a:r>
            <a:r>
              <a:rPr lang="de-CH" dirty="0">
                <a:highlight>
                  <a:srgbClr val="FFFFFF"/>
                </a:highlight>
              </a:rPr>
              <a:t> </a:t>
            </a:r>
            <a:r>
              <a:rPr lang="de-CH" dirty="0" err="1">
                <a:highlight>
                  <a:srgbClr val="FFFFFF"/>
                </a:highlight>
              </a:rPr>
              <a:t>essere</a:t>
            </a:r>
            <a:r>
              <a:rPr lang="de-CH" dirty="0">
                <a:highlight>
                  <a:srgbClr val="FFFFFF"/>
                </a:highlight>
              </a:rPr>
              <a:t> </a:t>
            </a:r>
            <a:r>
              <a:rPr lang="de-CH" dirty="0" err="1">
                <a:highlight>
                  <a:srgbClr val="FFFFFF"/>
                </a:highlight>
              </a:rPr>
              <a:t>utilizzato</a:t>
            </a:r>
            <a:r>
              <a:rPr lang="de-CH" dirty="0">
                <a:highlight>
                  <a:srgbClr val="FFFFFF"/>
                </a:highlight>
              </a:rPr>
              <a:t> in modo </a:t>
            </a:r>
            <a:r>
              <a:rPr lang="de-CH" dirty="0" err="1">
                <a:highlight>
                  <a:srgbClr val="FFFFFF"/>
                </a:highlight>
              </a:rPr>
              <a:t>flessibile</a:t>
            </a:r>
            <a:r>
              <a:rPr lang="de-CH" dirty="0">
                <a:highlight>
                  <a:srgbClr val="FFFFFF"/>
                </a:highlight>
              </a:rPr>
              <a:t>. </a:t>
            </a:r>
          </a:p>
          <a:p>
            <a:pPr fontAlgn="t"/>
            <a:r>
              <a:rPr lang="de-CH" dirty="0">
                <a:highlight>
                  <a:srgbClr val="FFFFFF"/>
                </a:highlight>
              </a:rPr>
              <a:t>Si </a:t>
            </a:r>
            <a:r>
              <a:rPr lang="de-CH" dirty="0" err="1">
                <a:highlight>
                  <a:srgbClr val="FFFFFF"/>
                </a:highlight>
              </a:rPr>
              <a:t>può</a:t>
            </a:r>
            <a:r>
              <a:rPr lang="de-CH" dirty="0">
                <a:highlight>
                  <a:srgbClr val="FFFFFF"/>
                </a:highlight>
              </a:rPr>
              <a:t> </a:t>
            </a:r>
            <a:r>
              <a:rPr lang="de-CH" dirty="0" err="1">
                <a:highlight>
                  <a:srgbClr val="FFFFFF"/>
                </a:highlight>
              </a:rPr>
              <a:t>lavorare</a:t>
            </a:r>
            <a:r>
              <a:rPr lang="de-CH" dirty="0">
                <a:highlight>
                  <a:srgbClr val="FFFFFF"/>
                </a:highlight>
              </a:rPr>
              <a:t> </a:t>
            </a:r>
            <a:r>
              <a:rPr lang="de-CH" dirty="0" err="1">
                <a:highlight>
                  <a:srgbClr val="FFFFFF"/>
                </a:highlight>
              </a:rPr>
              <a:t>con</a:t>
            </a:r>
            <a:r>
              <a:rPr lang="de-CH" dirty="0">
                <a:highlight>
                  <a:srgbClr val="FFFFFF"/>
                </a:highlight>
              </a:rPr>
              <a:t> </a:t>
            </a:r>
            <a:r>
              <a:rPr lang="de-CH" dirty="0" err="1">
                <a:highlight>
                  <a:srgbClr val="FFFFFF"/>
                </a:highlight>
              </a:rPr>
              <a:t>singole</a:t>
            </a:r>
            <a:r>
              <a:rPr lang="de-CH" dirty="0">
                <a:highlight>
                  <a:srgbClr val="FFFFFF"/>
                </a:highlight>
              </a:rPr>
              <a:t> carte </a:t>
            </a:r>
            <a:r>
              <a:rPr lang="de-CH" dirty="0" err="1">
                <a:highlight>
                  <a:srgbClr val="FFFFFF"/>
                </a:highlight>
              </a:rPr>
              <a:t>oppure</a:t>
            </a:r>
            <a:r>
              <a:rPr lang="de-CH" dirty="0">
                <a:highlight>
                  <a:srgbClr val="FFFFFF"/>
                </a:highlight>
              </a:rPr>
              <a:t> </a:t>
            </a:r>
            <a:r>
              <a:rPr lang="de-CH" dirty="0" err="1">
                <a:highlight>
                  <a:srgbClr val="FFFFFF"/>
                </a:highlight>
              </a:rPr>
              <a:t>con</a:t>
            </a:r>
            <a:r>
              <a:rPr lang="de-CH" dirty="0">
                <a:highlight>
                  <a:srgbClr val="FFFFFF"/>
                </a:highlight>
              </a:rPr>
              <a:t> </a:t>
            </a:r>
            <a:r>
              <a:rPr lang="de-CH" dirty="0" err="1">
                <a:highlight>
                  <a:srgbClr val="FFFFFF"/>
                </a:highlight>
              </a:rPr>
              <a:t>l’intero</a:t>
            </a:r>
            <a:r>
              <a:rPr lang="de-CH" dirty="0">
                <a:highlight>
                  <a:srgbClr val="FFFFFF"/>
                </a:highlight>
              </a:rPr>
              <a:t> </a:t>
            </a:r>
            <a:r>
              <a:rPr lang="de-CH" dirty="0" err="1">
                <a:highlight>
                  <a:srgbClr val="FFFFFF"/>
                </a:highlight>
              </a:rPr>
              <a:t>set</a:t>
            </a:r>
            <a:r>
              <a:rPr lang="de-CH" dirty="0">
                <a:highlight>
                  <a:srgbClr val="FFFFFF"/>
                </a:highlight>
              </a:rPr>
              <a:t>. È </a:t>
            </a:r>
            <a:r>
              <a:rPr lang="de-CH" dirty="0" err="1">
                <a:highlight>
                  <a:srgbClr val="FFFFFF"/>
                </a:highlight>
              </a:rPr>
              <a:t>inoltre</a:t>
            </a:r>
            <a:r>
              <a:rPr lang="de-CH" dirty="0">
                <a:highlight>
                  <a:srgbClr val="FFFFFF"/>
                </a:highlight>
              </a:rPr>
              <a:t> possibile </a:t>
            </a:r>
            <a:r>
              <a:rPr lang="de-CH" dirty="0" err="1">
                <a:highlight>
                  <a:srgbClr val="FFFFFF"/>
                </a:highlight>
              </a:rPr>
              <a:t>effettuare</a:t>
            </a:r>
            <a:r>
              <a:rPr lang="de-CH" dirty="0">
                <a:highlight>
                  <a:srgbClr val="FFFFFF"/>
                </a:highlight>
              </a:rPr>
              <a:t> la </a:t>
            </a:r>
            <a:r>
              <a:rPr lang="de-CH" dirty="0" err="1">
                <a:highlight>
                  <a:srgbClr val="FFFFFF"/>
                </a:highlight>
              </a:rPr>
              <a:t>valutazione</a:t>
            </a:r>
            <a:r>
              <a:rPr lang="de-CH" dirty="0">
                <a:highlight>
                  <a:srgbClr val="FFFFFF"/>
                </a:highlight>
              </a:rPr>
              <a:t> di uno o più </a:t>
            </a:r>
            <a:r>
              <a:rPr lang="de-CH" dirty="0" err="1">
                <a:highlight>
                  <a:srgbClr val="FFFFFF"/>
                </a:highlight>
              </a:rPr>
              <a:t>ambiti</a:t>
            </a:r>
            <a:r>
              <a:rPr lang="de-CH" dirty="0">
                <a:highlight>
                  <a:srgbClr val="FFFFFF"/>
                </a:highlight>
              </a:rPr>
              <a:t> di </a:t>
            </a:r>
            <a:r>
              <a:rPr lang="de-CH" dirty="0" err="1">
                <a:highlight>
                  <a:srgbClr val="FFFFFF"/>
                </a:highlight>
              </a:rPr>
              <a:t>competenza</a:t>
            </a:r>
            <a:r>
              <a:rPr lang="de-CH" dirty="0">
                <a:highlight>
                  <a:srgbClr val="FFFFFF"/>
                </a:highlight>
              </a:rPr>
              <a:t>.</a:t>
            </a:r>
          </a:p>
          <a:p>
            <a:pPr fontAlgn="t"/>
            <a:r>
              <a:rPr lang="de-CH" dirty="0">
                <a:highlight>
                  <a:srgbClr val="FFFFFF"/>
                </a:highlight>
              </a:rPr>
              <a:t>Qui </a:t>
            </a:r>
            <a:r>
              <a:rPr lang="de-CH" dirty="0" err="1">
                <a:highlight>
                  <a:srgbClr val="FFFFFF"/>
                </a:highlight>
              </a:rPr>
              <a:t>sono</a:t>
            </a:r>
            <a:r>
              <a:rPr lang="de-CH" dirty="0">
                <a:highlight>
                  <a:srgbClr val="FFFFFF"/>
                </a:highlight>
              </a:rPr>
              <a:t> </a:t>
            </a:r>
            <a:r>
              <a:rPr lang="de-CH" dirty="0" err="1">
                <a:highlight>
                  <a:srgbClr val="FFFFFF"/>
                </a:highlight>
              </a:rPr>
              <a:t>illustrati</a:t>
            </a:r>
            <a:r>
              <a:rPr lang="de-CH" dirty="0">
                <a:highlight>
                  <a:srgbClr val="FFFFFF"/>
                </a:highlight>
              </a:rPr>
              <a:t> </a:t>
            </a:r>
            <a:r>
              <a:rPr lang="de-CH" dirty="0" err="1">
                <a:highlight>
                  <a:srgbClr val="FFFFFF"/>
                </a:highlight>
              </a:rPr>
              <a:t>diversi</a:t>
            </a:r>
            <a:r>
              <a:rPr lang="de-CH" dirty="0">
                <a:highlight>
                  <a:srgbClr val="FFFFFF"/>
                </a:highlight>
              </a:rPr>
              <a:t> </a:t>
            </a:r>
            <a:r>
              <a:rPr lang="de-CH" dirty="0" err="1">
                <a:highlight>
                  <a:srgbClr val="FFFFFF"/>
                </a:highlight>
              </a:rPr>
              <a:t>ambiti</a:t>
            </a:r>
            <a:r>
              <a:rPr lang="de-CH" dirty="0">
                <a:highlight>
                  <a:srgbClr val="FFFFFF"/>
                </a:highlight>
              </a:rPr>
              <a:t> di </a:t>
            </a:r>
            <a:r>
              <a:rPr lang="de-CH" dirty="0" err="1">
                <a:highlight>
                  <a:srgbClr val="FFFFFF"/>
                </a:highlight>
              </a:rPr>
              <a:t>applicazione</a:t>
            </a:r>
            <a:r>
              <a:rPr lang="de-CH" dirty="0">
                <a:highlight>
                  <a:srgbClr val="FFFFFF"/>
                </a:highlight>
              </a:rPr>
              <a:t> delle </a:t>
            </a:r>
            <a:r>
              <a:rPr lang="de-CH" dirty="0" err="1">
                <a:highlight>
                  <a:srgbClr val="FFFFFF"/>
                </a:highlight>
              </a:rPr>
              <a:t>schede</a:t>
            </a:r>
            <a:r>
              <a:rPr lang="de-CH" dirty="0">
                <a:highlight>
                  <a:srgbClr val="FFFFFF"/>
                </a:highlight>
              </a:rPr>
              <a:t>.</a:t>
            </a:r>
          </a:p>
          <a:p>
            <a:endParaRPr lang="de-DE" dirty="0">
              <a:highlight>
                <a:srgbClr val="FFFFFF"/>
              </a:highlight>
              <a:cs typeface="Arial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7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6057236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640E7D-A784-5ED6-0768-8B15264BB7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3B744FD7-E2DB-DEE4-E044-172A08AB11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95300" y="977900"/>
            <a:ext cx="6035675" cy="3395663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DCD222B6-0602-702F-07AB-72E996CE21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de-CH" b="1" dirty="0" err="1"/>
              <a:t>Presentazione</a:t>
            </a:r>
            <a:r>
              <a:rPr lang="de-CH" b="1" dirty="0"/>
              <a:t>:</a:t>
            </a:r>
            <a:r>
              <a:rPr lang="de-CH" dirty="0"/>
              <a:t> </a:t>
            </a:r>
            <a:r>
              <a:rPr lang="de-CH" dirty="0" err="1"/>
              <a:t>l’accertamento</a:t>
            </a:r>
            <a:r>
              <a:rPr lang="de-CH" dirty="0"/>
              <a:t> online </a:t>
            </a:r>
            <a:r>
              <a:rPr lang="de-CH" dirty="0" err="1"/>
              <a:t>consente</a:t>
            </a:r>
            <a:r>
              <a:rPr lang="de-CH" dirty="0"/>
              <a:t> </a:t>
            </a:r>
            <a:r>
              <a:rPr lang="de-CH" dirty="0" err="1"/>
              <a:t>un’analisi</a:t>
            </a:r>
            <a:r>
              <a:rPr lang="de-CH" dirty="0"/>
              <a:t> </a:t>
            </a:r>
            <a:r>
              <a:rPr lang="de-CH" dirty="0" err="1"/>
              <a:t>approfondita</a:t>
            </a:r>
            <a:r>
              <a:rPr lang="de-CH" dirty="0"/>
              <a:t> delle </a:t>
            </a:r>
            <a:r>
              <a:rPr lang="de-CH" dirty="0" err="1"/>
              <a:t>competenze</a:t>
            </a:r>
            <a:r>
              <a:rPr lang="de-CH" dirty="0"/>
              <a:t> della </a:t>
            </a:r>
            <a:r>
              <a:rPr lang="de-CH" dirty="0" err="1"/>
              <a:t>persona</a:t>
            </a:r>
            <a:r>
              <a:rPr lang="de-CH" dirty="0"/>
              <a:t> da </a:t>
            </a:r>
            <a:r>
              <a:rPr lang="de-CH" dirty="0" err="1"/>
              <a:t>valutare</a:t>
            </a:r>
            <a:r>
              <a:rPr lang="de-CH" dirty="0"/>
              <a:t>. Si </a:t>
            </a:r>
            <a:r>
              <a:rPr lang="de-CH" dirty="0" err="1"/>
              <a:t>tratta</a:t>
            </a:r>
            <a:r>
              <a:rPr lang="de-CH" dirty="0"/>
              <a:t> </a:t>
            </a:r>
            <a:r>
              <a:rPr lang="de-CH" dirty="0" err="1"/>
              <a:t>quindi</a:t>
            </a:r>
            <a:r>
              <a:rPr lang="de-CH" dirty="0"/>
              <a:t> di </a:t>
            </a:r>
            <a:r>
              <a:rPr lang="de-CH" dirty="0" err="1"/>
              <a:t>una</a:t>
            </a:r>
            <a:r>
              <a:rPr lang="de-CH" dirty="0"/>
              <a:t> </a:t>
            </a:r>
            <a:r>
              <a:rPr lang="de-CH" dirty="0" err="1"/>
              <a:t>procedura</a:t>
            </a:r>
            <a:r>
              <a:rPr lang="de-CH" dirty="0"/>
              <a:t> di </a:t>
            </a:r>
            <a:r>
              <a:rPr lang="de-CH" dirty="0" err="1"/>
              <a:t>test</a:t>
            </a:r>
            <a:r>
              <a:rPr lang="de-CH" dirty="0"/>
              <a:t> </a:t>
            </a:r>
            <a:r>
              <a:rPr lang="de-CH" dirty="0" err="1"/>
              <a:t>classica</a:t>
            </a:r>
            <a:r>
              <a:rPr lang="de-CH" dirty="0"/>
              <a:t>, </a:t>
            </a:r>
            <a:r>
              <a:rPr lang="de-CH" dirty="0" err="1"/>
              <a:t>con</a:t>
            </a:r>
            <a:r>
              <a:rPr lang="de-CH" dirty="0"/>
              <a:t> diverse </a:t>
            </a:r>
            <a:r>
              <a:rPr lang="de-CH" dirty="0" err="1"/>
              <a:t>tipologie</a:t>
            </a:r>
            <a:r>
              <a:rPr lang="de-CH" dirty="0"/>
              <a:t> di </a:t>
            </a:r>
            <a:r>
              <a:rPr lang="de-CH" dirty="0" err="1"/>
              <a:t>prove</a:t>
            </a:r>
            <a:r>
              <a:rPr lang="de-CH" dirty="0"/>
              <a:t> </a:t>
            </a:r>
            <a:r>
              <a:rPr lang="de-CH" dirty="0" err="1"/>
              <a:t>che</a:t>
            </a:r>
            <a:r>
              <a:rPr lang="de-CH" dirty="0"/>
              <a:t> </a:t>
            </a:r>
            <a:r>
              <a:rPr lang="de-CH" dirty="0" err="1"/>
              <a:t>permettono</a:t>
            </a:r>
            <a:r>
              <a:rPr lang="de-CH" dirty="0"/>
              <a:t> di </a:t>
            </a:r>
            <a:r>
              <a:rPr lang="de-CH" dirty="0" err="1"/>
              <a:t>quantificare</a:t>
            </a:r>
            <a:r>
              <a:rPr lang="de-CH" dirty="0"/>
              <a:t> le </a:t>
            </a:r>
            <a:r>
              <a:rPr lang="de-CH" dirty="0" err="1"/>
              <a:t>competenze</a:t>
            </a:r>
            <a:r>
              <a:rPr lang="de-CH" dirty="0"/>
              <a:t> </a:t>
            </a:r>
            <a:r>
              <a:rPr lang="de-CH" dirty="0" err="1"/>
              <a:t>esistenti</a:t>
            </a:r>
            <a:r>
              <a:rPr lang="de-CH" dirty="0"/>
              <a:t> e di </a:t>
            </a:r>
            <a:r>
              <a:rPr lang="de-CH" dirty="0" err="1"/>
              <a:t>individuare</a:t>
            </a:r>
            <a:r>
              <a:rPr lang="de-CH" dirty="0"/>
              <a:t> </a:t>
            </a:r>
            <a:r>
              <a:rPr lang="de-CH" dirty="0" err="1"/>
              <a:t>eventuali</a:t>
            </a:r>
            <a:r>
              <a:rPr lang="de-CH" dirty="0"/>
              <a:t> </a:t>
            </a:r>
            <a:r>
              <a:rPr lang="de-CH" dirty="0" err="1"/>
              <a:t>lacune</a:t>
            </a:r>
            <a:r>
              <a:rPr lang="de-CH" dirty="0"/>
              <a:t>.</a:t>
            </a:r>
          </a:p>
          <a:p>
            <a:pPr fontAlgn="t"/>
            <a:r>
              <a:rPr lang="de-CH" dirty="0" err="1"/>
              <a:t>L’accesso</a:t>
            </a:r>
            <a:r>
              <a:rPr lang="de-CH" dirty="0"/>
              <a:t> </a:t>
            </a:r>
            <a:r>
              <a:rPr lang="de-CH" dirty="0" err="1"/>
              <a:t>avviene</a:t>
            </a:r>
            <a:r>
              <a:rPr lang="de-CH" dirty="0"/>
              <a:t> </a:t>
            </a:r>
            <a:r>
              <a:rPr lang="de-CH" dirty="0" err="1"/>
              <a:t>tramite</a:t>
            </a:r>
            <a:r>
              <a:rPr lang="de-CH" dirty="0"/>
              <a:t> il </a:t>
            </a:r>
            <a:r>
              <a:rPr lang="de-CH" dirty="0" err="1"/>
              <a:t>sito</a:t>
            </a:r>
            <a:r>
              <a:rPr lang="de-CH" dirty="0"/>
              <a:t> TRIAGO (https://www.kompetence.ch/it/accertamento-delle-competenze-di-base/) </a:t>
            </a:r>
            <a:r>
              <a:rPr lang="de-CH" dirty="0" err="1"/>
              <a:t>sulla</a:t>
            </a:r>
            <a:r>
              <a:rPr lang="de-CH" dirty="0"/>
              <a:t> </a:t>
            </a:r>
            <a:r>
              <a:rPr lang="de-CH" dirty="0" err="1"/>
              <a:t>base</a:t>
            </a:r>
            <a:r>
              <a:rPr lang="de-CH" dirty="0"/>
              <a:t> della prima </a:t>
            </a:r>
            <a:r>
              <a:rPr lang="de-CH" dirty="0" err="1"/>
              <a:t>valutazione</a:t>
            </a:r>
            <a:r>
              <a:rPr lang="de-CH" dirty="0"/>
              <a:t> </a:t>
            </a:r>
            <a:r>
              <a:rPr lang="de-CH" dirty="0" err="1"/>
              <a:t>effettuata</a:t>
            </a:r>
            <a:r>
              <a:rPr lang="de-CH" dirty="0"/>
              <a:t> </a:t>
            </a:r>
            <a:r>
              <a:rPr lang="de-CH" dirty="0" err="1"/>
              <a:t>con</a:t>
            </a:r>
            <a:r>
              <a:rPr lang="de-CH" dirty="0"/>
              <a:t> il </a:t>
            </a:r>
            <a:r>
              <a:rPr lang="de-CH" dirty="0" err="1"/>
              <a:t>set</a:t>
            </a:r>
            <a:r>
              <a:rPr lang="de-CH" dirty="0"/>
              <a:t> di carte – </a:t>
            </a:r>
            <a:r>
              <a:rPr lang="de-CH" dirty="0" err="1"/>
              <a:t>oppure</a:t>
            </a:r>
            <a:r>
              <a:rPr lang="de-CH" dirty="0"/>
              <a:t> </a:t>
            </a:r>
            <a:r>
              <a:rPr lang="de-CH" dirty="0" err="1"/>
              <a:t>anche</a:t>
            </a:r>
            <a:r>
              <a:rPr lang="de-CH" dirty="0"/>
              <a:t> in </a:t>
            </a:r>
            <a:r>
              <a:rPr lang="de-CH" dirty="0" err="1"/>
              <a:t>maniera</a:t>
            </a:r>
            <a:r>
              <a:rPr lang="de-CH" dirty="0"/>
              <a:t> </a:t>
            </a:r>
            <a:r>
              <a:rPr lang="de-CH" dirty="0" err="1"/>
              <a:t>indipendente</a:t>
            </a:r>
            <a:r>
              <a:rPr lang="de-CH" dirty="0"/>
              <a:t>.</a:t>
            </a:r>
          </a:p>
          <a:p>
            <a:pPr fontAlgn="t"/>
            <a:r>
              <a:rPr lang="de-CH" dirty="0"/>
              <a:t>Si </a:t>
            </a:r>
            <a:r>
              <a:rPr lang="de-CH" dirty="0" err="1"/>
              <a:t>raccomanda</a:t>
            </a:r>
            <a:r>
              <a:rPr lang="de-CH" dirty="0"/>
              <a:t> di </a:t>
            </a:r>
            <a:r>
              <a:rPr lang="de-CH" dirty="0" err="1"/>
              <a:t>svolgere</a:t>
            </a:r>
            <a:r>
              <a:rPr lang="de-CH" dirty="0"/>
              <a:t> il </a:t>
            </a:r>
            <a:r>
              <a:rPr lang="de-CH" dirty="0" err="1"/>
              <a:t>test</a:t>
            </a:r>
            <a:r>
              <a:rPr lang="de-CH" dirty="0"/>
              <a:t> </a:t>
            </a:r>
            <a:r>
              <a:rPr lang="de-CH" dirty="0" err="1"/>
              <a:t>insieme</a:t>
            </a:r>
            <a:r>
              <a:rPr lang="de-CH" dirty="0"/>
              <a:t>, </a:t>
            </a:r>
            <a:r>
              <a:rPr lang="de-CH" dirty="0" err="1"/>
              <a:t>sostenendo</a:t>
            </a:r>
            <a:r>
              <a:rPr lang="de-CH" dirty="0"/>
              <a:t> e </a:t>
            </a:r>
            <a:r>
              <a:rPr lang="de-CH" dirty="0" err="1"/>
              <a:t>osservando</a:t>
            </a:r>
            <a:r>
              <a:rPr lang="de-CH" dirty="0"/>
              <a:t> i </a:t>
            </a:r>
            <a:r>
              <a:rPr lang="de-CH" dirty="0" err="1"/>
              <a:t>partecipanti</a:t>
            </a:r>
            <a:r>
              <a:rPr lang="de-CH" dirty="0"/>
              <a:t> </a:t>
            </a:r>
            <a:r>
              <a:rPr lang="de-CH" dirty="0" err="1"/>
              <a:t>durante</a:t>
            </a:r>
            <a:r>
              <a:rPr lang="de-CH" dirty="0"/>
              <a:t> </a:t>
            </a:r>
            <a:r>
              <a:rPr lang="de-CH" dirty="0" err="1"/>
              <a:t>lo</a:t>
            </a:r>
            <a:r>
              <a:rPr lang="de-CH" dirty="0"/>
              <a:t> </a:t>
            </a:r>
            <a:r>
              <a:rPr lang="de-CH" dirty="0" err="1"/>
              <a:t>svolgimento</a:t>
            </a:r>
            <a:r>
              <a:rPr lang="de-CH" dirty="0"/>
              <a:t> delle </a:t>
            </a:r>
            <a:r>
              <a:rPr lang="de-CH" dirty="0" err="1"/>
              <a:t>prove</a:t>
            </a:r>
            <a:r>
              <a:rPr lang="de-CH" dirty="0"/>
              <a:t>. In </a:t>
            </a:r>
            <a:r>
              <a:rPr lang="de-CH" dirty="0" err="1"/>
              <a:t>questo</a:t>
            </a:r>
            <a:r>
              <a:rPr lang="de-CH" dirty="0"/>
              <a:t> modo, </a:t>
            </a:r>
            <a:r>
              <a:rPr lang="de-CH" dirty="0" err="1"/>
              <a:t>oltre</a:t>
            </a:r>
            <a:r>
              <a:rPr lang="de-CH" dirty="0"/>
              <a:t> ai </a:t>
            </a:r>
            <a:r>
              <a:rPr lang="de-CH" dirty="0" err="1"/>
              <a:t>risultati</a:t>
            </a:r>
            <a:r>
              <a:rPr lang="de-CH" dirty="0"/>
              <a:t> </a:t>
            </a:r>
            <a:r>
              <a:rPr lang="de-CH" dirty="0" err="1"/>
              <a:t>generati</a:t>
            </a:r>
            <a:r>
              <a:rPr lang="de-CH" dirty="0"/>
              <a:t> </a:t>
            </a:r>
            <a:r>
              <a:rPr lang="de-CH" dirty="0" err="1"/>
              <a:t>automaticamente</a:t>
            </a:r>
            <a:r>
              <a:rPr lang="de-CH" dirty="0"/>
              <a:t>, è possibile </a:t>
            </a:r>
            <a:r>
              <a:rPr lang="de-CH" dirty="0" err="1"/>
              <a:t>farsi</a:t>
            </a:r>
            <a:r>
              <a:rPr lang="de-CH" dirty="0"/>
              <a:t> </a:t>
            </a:r>
            <a:r>
              <a:rPr lang="de-CH" dirty="0" err="1"/>
              <a:t>un’idea</a:t>
            </a:r>
            <a:r>
              <a:rPr lang="de-CH" dirty="0"/>
              <a:t> personale e </a:t>
            </a:r>
            <a:r>
              <a:rPr lang="de-CH" dirty="0" err="1"/>
              <a:t>formulare</a:t>
            </a:r>
            <a:r>
              <a:rPr lang="de-CH" dirty="0"/>
              <a:t> </a:t>
            </a:r>
            <a:r>
              <a:rPr lang="de-CH" dirty="0" err="1"/>
              <a:t>una</a:t>
            </a:r>
            <a:r>
              <a:rPr lang="de-CH" dirty="0"/>
              <a:t> </a:t>
            </a:r>
            <a:r>
              <a:rPr lang="de-CH" dirty="0" err="1"/>
              <a:t>valutazione</a:t>
            </a:r>
            <a:r>
              <a:rPr lang="de-CH" dirty="0"/>
              <a:t> </a:t>
            </a:r>
            <a:r>
              <a:rPr lang="de-CH" dirty="0" err="1"/>
              <a:t>qualitativa</a:t>
            </a:r>
            <a:r>
              <a:rPr lang="de-CH" dirty="0"/>
              <a:t> del </a:t>
            </a:r>
            <a:r>
              <a:rPr lang="de-CH" dirty="0" err="1"/>
              <a:t>processo</a:t>
            </a:r>
            <a:r>
              <a:rPr lang="de-CH" dirty="0"/>
              <a:t> di </a:t>
            </a:r>
            <a:r>
              <a:rPr lang="de-CH" dirty="0" err="1"/>
              <a:t>risoluzione</a:t>
            </a:r>
            <a:r>
              <a:rPr lang="de-CH" dirty="0"/>
              <a:t> </a:t>
            </a:r>
            <a:r>
              <a:rPr lang="de-CH" dirty="0" err="1"/>
              <a:t>dei</a:t>
            </a:r>
            <a:r>
              <a:rPr lang="de-CH" dirty="0"/>
              <a:t> </a:t>
            </a:r>
            <a:r>
              <a:rPr lang="de-CH" dirty="0" err="1"/>
              <a:t>compiti</a:t>
            </a:r>
            <a:r>
              <a:rPr lang="de-CH" dirty="0"/>
              <a:t>.</a:t>
            </a:r>
          </a:p>
          <a:p>
            <a:endParaRPr lang="de-CH" sz="100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943CD88-E358-32E9-52CC-0AC7CB5DB4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10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3962113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D462F2-590A-879A-1E4C-863C7CF774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FF28125A-A7EF-E2B3-E6B6-059FEA6827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95300" y="977900"/>
            <a:ext cx="6035675" cy="3395663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32F5078D-C50F-EA58-F290-592F6B0F31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2663">
              <a:spcAft>
                <a:spcPts val="599"/>
              </a:spcAft>
              <a:defRPr/>
            </a:pPr>
            <a:r>
              <a:rPr lang="de-CH" b="1" dirty="0" err="1"/>
              <a:t>Presentazione</a:t>
            </a:r>
            <a:r>
              <a:rPr lang="de-CH" b="1" dirty="0"/>
              <a:t>:</a:t>
            </a:r>
            <a:r>
              <a:rPr lang="de-CH" dirty="0"/>
              <a:t> </a:t>
            </a:r>
            <a:r>
              <a:rPr lang="de-CH" dirty="0" err="1"/>
              <a:t>ogni</a:t>
            </a:r>
            <a:r>
              <a:rPr lang="de-CH" dirty="0"/>
              <a:t> </a:t>
            </a:r>
            <a:r>
              <a:rPr lang="de-CH" dirty="0" err="1"/>
              <a:t>prova</a:t>
            </a:r>
            <a:r>
              <a:rPr lang="de-CH" dirty="0"/>
              <a:t> </a:t>
            </a:r>
            <a:r>
              <a:rPr lang="de-CH" dirty="0" err="1"/>
              <a:t>contiene</a:t>
            </a:r>
            <a:r>
              <a:rPr lang="de-CH" dirty="0"/>
              <a:t> brevi </a:t>
            </a:r>
            <a:r>
              <a:rPr lang="de-CH" dirty="0" err="1"/>
              <a:t>istruzioni</a:t>
            </a:r>
            <a:r>
              <a:rPr lang="de-CH" dirty="0"/>
              <a:t> </a:t>
            </a:r>
            <a:r>
              <a:rPr lang="de-CH" dirty="0" err="1"/>
              <a:t>su</a:t>
            </a:r>
            <a:r>
              <a:rPr lang="de-CH" dirty="0"/>
              <a:t> </a:t>
            </a:r>
            <a:r>
              <a:rPr lang="de-CH" dirty="0" err="1"/>
              <a:t>come</a:t>
            </a:r>
            <a:r>
              <a:rPr lang="de-CH" dirty="0"/>
              <a:t> </a:t>
            </a:r>
            <a:r>
              <a:rPr lang="de-CH" dirty="0" err="1"/>
              <a:t>svolgerla</a:t>
            </a:r>
            <a:r>
              <a:rPr lang="de-CH" dirty="0"/>
              <a:t>. </a:t>
            </a:r>
            <a:r>
              <a:rPr lang="de-CH" dirty="0" err="1"/>
              <a:t>Con</a:t>
            </a:r>
            <a:r>
              <a:rPr lang="de-CH" dirty="0"/>
              <a:t> </a:t>
            </a:r>
            <a:r>
              <a:rPr lang="de-CH" dirty="0" err="1"/>
              <a:t>l’icona</a:t>
            </a:r>
            <a:r>
              <a:rPr lang="de-CH" dirty="0"/>
              <a:t> </a:t>
            </a:r>
            <a:r>
              <a:rPr lang="de-CH" dirty="0" err="1"/>
              <a:t>dell’altoparlante</a:t>
            </a:r>
            <a:r>
              <a:rPr lang="de-CH" dirty="0"/>
              <a:t> è possibile </a:t>
            </a:r>
            <a:r>
              <a:rPr lang="de-CH" dirty="0" err="1"/>
              <a:t>attivare</a:t>
            </a:r>
            <a:r>
              <a:rPr lang="de-CH" dirty="0"/>
              <a:t> la </a:t>
            </a:r>
            <a:r>
              <a:rPr lang="de-CH" dirty="0" err="1"/>
              <a:t>funzione</a:t>
            </a:r>
            <a:r>
              <a:rPr lang="de-CH" dirty="0"/>
              <a:t> di </a:t>
            </a:r>
            <a:r>
              <a:rPr lang="de-CH" dirty="0" err="1"/>
              <a:t>lettura</a:t>
            </a:r>
            <a:r>
              <a:rPr lang="de-CH" dirty="0"/>
              <a:t> ad </a:t>
            </a:r>
            <a:r>
              <a:rPr lang="de-CH" dirty="0" err="1"/>
              <a:t>alta</a:t>
            </a:r>
            <a:r>
              <a:rPr lang="de-CH" dirty="0"/>
              <a:t> voce.</a:t>
            </a:r>
          </a:p>
          <a:p>
            <a:endParaRPr lang="de-CH" sz="100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63A4903-2522-BBD2-DCA4-D7B1804F92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11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1653926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id="{2040BAA5-8ED1-5052-684A-DB6BB56E8FD6}"/>
              </a:ext>
            </a:extLst>
          </p:cNvPr>
          <p:cNvSpPr/>
          <p:nvPr userDrawn="1"/>
        </p:nvSpPr>
        <p:spPr>
          <a:xfrm>
            <a:off x="0" y="846667"/>
            <a:ext cx="6102000" cy="6011333"/>
          </a:xfrm>
          <a:prstGeom prst="rect">
            <a:avLst/>
          </a:prstGeom>
          <a:solidFill>
            <a:srgbClr val="FDE7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22D3C48-FDED-470C-908E-96B5A0DDFDE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08076" y="6223621"/>
            <a:ext cx="2631600" cy="216000"/>
          </a:xfrm>
        </p:spPr>
        <p:txBody>
          <a:bodyPr/>
          <a:lstStyle>
            <a:lvl1pPr>
              <a:defRPr sz="1350"/>
            </a:lvl1pPr>
          </a:lstStyle>
          <a:p>
            <a:fld id="{E2BBF50E-7CF3-4193-ACF0-E5BB7618C7DA}" type="datetime1">
              <a:rPr lang="de-DE" smtClean="0"/>
              <a:t>02.07.2026</a:t>
            </a:fld>
            <a:endParaRPr lang="de-CH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98B2F51-FE27-4B05-A169-62F7E9E34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12031569" y="148321"/>
            <a:ext cx="360000" cy="36000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r>
              <a:rPr lang="de-DE"/>
              <a:t>Professur für Erwachsenenbildung und Weiterbildung - Instrument TRIAGO</a:t>
            </a:r>
            <a:endParaRPr lang="de-CH" dirty="0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CD7C1A0D-0D46-4AD6-A4E0-C34A72CE2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rot="16200000">
            <a:off x="12031569" y="148321"/>
            <a:ext cx="360000" cy="36000"/>
          </a:xfrm>
          <a:prstGeom prst="rect">
            <a:avLst/>
          </a:prstGeo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7" name="Bildplatzhalter 3">
            <a:extLst>
              <a:ext uri="{FF2B5EF4-FFF2-40B4-BE49-F238E27FC236}">
                <a16:creationId xmlns:a16="http://schemas.microsoft.com/office/drawing/2014/main" id="{594B6BE9-185E-A88B-41DA-D0D14396ED7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103027" y="850779"/>
            <a:ext cx="5323238" cy="6007221"/>
          </a:xfrm>
          <a:solidFill>
            <a:schemeClr val="accent5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buNone/>
              <a:defRPr sz="1600" b="0"/>
            </a:lvl1pPr>
          </a:lstStyle>
          <a:p>
            <a:r>
              <a:rPr lang="de-CH" dirty="0"/>
              <a:t> Ersetzen Sie diesen Platzhalter durch ein Bild </a:t>
            </a:r>
            <a:br>
              <a:rPr lang="de-CH" dirty="0"/>
            </a:br>
            <a:r>
              <a:rPr lang="de-CH" dirty="0"/>
              <a:t>(Grösse und Position beibehalten).</a:t>
            </a:r>
            <a:br>
              <a:rPr lang="de-CH" dirty="0"/>
            </a:br>
            <a:br>
              <a:rPr lang="de-CH" dirty="0"/>
            </a:br>
            <a:r>
              <a:rPr lang="de-CH" dirty="0"/>
              <a:t>Eine Auswahl an FHNW-Bildern finden Sie im </a:t>
            </a:r>
            <a:br>
              <a:rPr lang="de-CH" dirty="0"/>
            </a:br>
            <a:r>
              <a:rPr lang="de-CH" dirty="0"/>
              <a:t>«Content </a:t>
            </a:r>
            <a:r>
              <a:rPr lang="de-CH" dirty="0" err="1"/>
              <a:t>Chooser</a:t>
            </a:r>
            <a:r>
              <a:rPr lang="de-CH" dirty="0"/>
              <a:t>» rechts in PowerPoint </a:t>
            </a:r>
            <a:br>
              <a:rPr lang="de-CH" dirty="0"/>
            </a:br>
            <a:r>
              <a:rPr lang="de-CH" dirty="0"/>
              <a:t>oder unter dem Menüpunkt «Einfügen &gt; Inhalte».</a:t>
            </a:r>
            <a:br>
              <a:rPr lang="de-CH" dirty="0"/>
            </a:br>
            <a:br>
              <a:rPr lang="de-CH" dirty="0"/>
            </a:br>
            <a:r>
              <a:rPr lang="de-CH" dirty="0"/>
              <a:t>Eigene Bilder können Sie durch einen Klick auf das untenstehende Icon einfügen.</a:t>
            </a:r>
          </a:p>
        </p:txBody>
      </p:sp>
      <p:sp>
        <p:nvSpPr>
          <p:cNvPr id="5" name="Textplatzhalter 6">
            <a:extLst>
              <a:ext uri="{FF2B5EF4-FFF2-40B4-BE49-F238E27FC236}">
                <a16:creationId xmlns:a16="http://schemas.microsoft.com/office/drawing/2014/main" id="{287EEC27-B21C-02CA-ECBC-917FAECFBDA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8076" y="5229000"/>
            <a:ext cx="5265300" cy="935263"/>
          </a:xfrm>
        </p:spPr>
        <p:txBody>
          <a:bodyPr anchor="b"/>
          <a:lstStyle>
            <a:lvl1pPr marL="0" indent="0">
              <a:buNone/>
              <a:defRPr sz="1350"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de-CH" sz="1350" dirty="0"/>
              <a:t>Vorname Name</a:t>
            </a: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D6CC97B3-B836-D6D6-7A42-566F071FE55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7368" y="1117240"/>
            <a:ext cx="5265301" cy="1231106"/>
          </a:xfrm>
        </p:spPr>
        <p:txBody>
          <a:bodyPr wrap="square" anchor="t">
            <a:noAutofit/>
          </a:bodyPr>
          <a:lstStyle>
            <a:lvl1pPr>
              <a:defRPr sz="4000" b="1">
                <a:latin typeface="+mj-lt"/>
              </a:defRPr>
            </a:lvl1pPr>
          </a:lstStyle>
          <a:p>
            <a:r>
              <a:rPr lang="de-CH" dirty="0"/>
              <a:t>Titel </a:t>
            </a:r>
            <a:br>
              <a:rPr lang="de-CH" dirty="0"/>
            </a:br>
            <a:r>
              <a:rPr lang="de-CH" dirty="0"/>
              <a:t>hinzufügen</a:t>
            </a:r>
          </a:p>
        </p:txBody>
      </p:sp>
      <p:sp>
        <p:nvSpPr>
          <p:cNvPr id="12" name="Untertitel 2">
            <a:extLst>
              <a:ext uri="{FF2B5EF4-FFF2-40B4-BE49-F238E27FC236}">
                <a16:creationId xmlns:a16="http://schemas.microsoft.com/office/drawing/2014/main" id="{6EFFB021-AEC2-B428-A250-E8A8F84795C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08076" y="2926800"/>
            <a:ext cx="5265300" cy="1510200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2400" b="1"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CH" noProof="0" dirty="0"/>
              <a:t>Untertitel </a:t>
            </a:r>
            <a:br>
              <a:rPr lang="de-CH" noProof="0" dirty="0"/>
            </a:br>
            <a:r>
              <a:rPr lang="de-CH" noProof="0" dirty="0"/>
              <a:t>hinzufügen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8918866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B84E75BB-61FF-4F7E-9CDB-A5E34775C9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1D8D8-46D2-4757-A92B-589A624FD112}" type="datetime1">
              <a:rPr lang="de-DE" smtClean="0"/>
              <a:t>02.07.2026</a:t>
            </a:fld>
            <a:endParaRPr lang="de-CH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B909AB7D-DBAB-4FFF-BA65-85B9521162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Professur für Erwachsenenbildung und Weiterbildung - Instrument TRIAGO</a:t>
            </a:r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B9B7570-0B3E-4F91-B744-978CA7BDE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60596" y="6620400"/>
            <a:ext cx="376710" cy="144016"/>
          </a:xfrm>
          <a:prstGeom prst="rect">
            <a:avLst/>
          </a:prstGeom>
        </p:spPr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0054461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id="{2040BAA5-8ED1-5052-684A-DB6BB56E8FD6}"/>
              </a:ext>
            </a:extLst>
          </p:cNvPr>
          <p:cNvSpPr/>
          <p:nvPr userDrawn="1"/>
        </p:nvSpPr>
        <p:spPr>
          <a:xfrm>
            <a:off x="0" y="846667"/>
            <a:ext cx="6102000" cy="6011333"/>
          </a:xfrm>
          <a:prstGeom prst="rect">
            <a:avLst/>
          </a:prstGeom>
          <a:solidFill>
            <a:srgbClr val="FDE7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22D3C48-FDED-470C-908E-96B5A0DDFDE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08076" y="6223621"/>
            <a:ext cx="2631600" cy="216000"/>
          </a:xfrm>
        </p:spPr>
        <p:txBody>
          <a:bodyPr/>
          <a:lstStyle>
            <a:lvl1pPr>
              <a:defRPr sz="1350"/>
            </a:lvl1pPr>
          </a:lstStyle>
          <a:p>
            <a:fld id="{D610E79E-4D97-4BB4-ADBE-BB66814878E4}" type="datetime1">
              <a:rPr lang="de-DE" smtClean="0"/>
              <a:t>02.07.2026</a:t>
            </a:fld>
            <a:endParaRPr lang="de-CH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98B2F51-FE27-4B05-A169-62F7E9E34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12031569" y="148321"/>
            <a:ext cx="360000" cy="36000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r>
              <a:rPr lang="de-DE"/>
              <a:t>Professur für Erwachsenenbildung und Weiterbildung - Instrument TRIAGO</a:t>
            </a:r>
            <a:endParaRPr lang="de-CH" dirty="0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CD7C1A0D-0D46-4AD6-A4E0-C34A72CE2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rot="16200000">
            <a:off x="12031569" y="148321"/>
            <a:ext cx="360000" cy="36000"/>
          </a:xfrm>
          <a:prstGeom prst="rect">
            <a:avLst/>
          </a:prstGeo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7" name="Bildplatzhalter 3">
            <a:extLst>
              <a:ext uri="{FF2B5EF4-FFF2-40B4-BE49-F238E27FC236}">
                <a16:creationId xmlns:a16="http://schemas.microsoft.com/office/drawing/2014/main" id="{594B6BE9-185E-A88B-41DA-D0D14396ED7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103027" y="850779"/>
            <a:ext cx="5323238" cy="6007221"/>
          </a:xfrm>
          <a:solidFill>
            <a:schemeClr val="accent5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buNone/>
              <a:defRPr sz="1600" b="0"/>
            </a:lvl1pPr>
          </a:lstStyle>
          <a:p>
            <a:r>
              <a:rPr lang="de-CH" dirty="0"/>
              <a:t> Ersetzen Sie diesen Platzhalter durch ein Bild </a:t>
            </a:r>
            <a:br>
              <a:rPr lang="de-CH" dirty="0"/>
            </a:br>
            <a:r>
              <a:rPr lang="de-CH" dirty="0"/>
              <a:t>(Grösse und Position beibehalten).</a:t>
            </a:r>
            <a:br>
              <a:rPr lang="de-CH" dirty="0"/>
            </a:br>
            <a:br>
              <a:rPr lang="de-CH" dirty="0"/>
            </a:br>
            <a:r>
              <a:rPr lang="de-CH" dirty="0"/>
              <a:t>Eine Auswahl an FHNW-Bildern finden Sie im </a:t>
            </a:r>
            <a:br>
              <a:rPr lang="de-CH" dirty="0"/>
            </a:br>
            <a:r>
              <a:rPr lang="de-CH" dirty="0"/>
              <a:t>«Content </a:t>
            </a:r>
            <a:r>
              <a:rPr lang="de-CH" dirty="0" err="1"/>
              <a:t>Chooser</a:t>
            </a:r>
            <a:r>
              <a:rPr lang="de-CH" dirty="0"/>
              <a:t>» rechts in PowerPoint </a:t>
            </a:r>
            <a:br>
              <a:rPr lang="de-CH" dirty="0"/>
            </a:br>
            <a:r>
              <a:rPr lang="de-CH" dirty="0"/>
              <a:t>oder unter dem Menüpunkt «Einfügen &gt; Inhalte».</a:t>
            </a:r>
            <a:br>
              <a:rPr lang="de-CH" dirty="0"/>
            </a:br>
            <a:br>
              <a:rPr lang="de-CH" dirty="0"/>
            </a:br>
            <a:r>
              <a:rPr lang="de-CH" dirty="0"/>
              <a:t>Eigene Bilder können Sie durch einen Klick auf das untenstehende Icon einfügen.</a:t>
            </a:r>
          </a:p>
        </p:txBody>
      </p:sp>
      <p:sp>
        <p:nvSpPr>
          <p:cNvPr id="5" name="Textplatzhalter 6">
            <a:extLst>
              <a:ext uri="{FF2B5EF4-FFF2-40B4-BE49-F238E27FC236}">
                <a16:creationId xmlns:a16="http://schemas.microsoft.com/office/drawing/2014/main" id="{287EEC27-B21C-02CA-ECBC-917FAECFBDA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8076" y="5229000"/>
            <a:ext cx="5265300" cy="935263"/>
          </a:xfrm>
        </p:spPr>
        <p:txBody>
          <a:bodyPr anchor="b"/>
          <a:lstStyle>
            <a:lvl1pPr marL="0" indent="0">
              <a:buNone/>
              <a:defRPr sz="1350"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de-CH" sz="1350" dirty="0"/>
              <a:t>Vorname Name</a:t>
            </a: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D6CC97B3-B836-D6D6-7A42-566F071FE55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7368" y="1117240"/>
            <a:ext cx="5265301" cy="1231106"/>
          </a:xfrm>
        </p:spPr>
        <p:txBody>
          <a:bodyPr wrap="square" anchor="t">
            <a:noAutofit/>
          </a:bodyPr>
          <a:lstStyle>
            <a:lvl1pPr>
              <a:defRPr sz="4000" b="1">
                <a:latin typeface="+mj-lt"/>
              </a:defRPr>
            </a:lvl1pPr>
          </a:lstStyle>
          <a:p>
            <a:r>
              <a:rPr lang="de-CH" dirty="0"/>
              <a:t>Titel </a:t>
            </a:r>
            <a:br>
              <a:rPr lang="de-CH" dirty="0"/>
            </a:br>
            <a:r>
              <a:rPr lang="de-CH" dirty="0"/>
              <a:t>hinzufügen</a:t>
            </a:r>
          </a:p>
        </p:txBody>
      </p:sp>
      <p:sp>
        <p:nvSpPr>
          <p:cNvPr id="12" name="Untertitel 2">
            <a:extLst>
              <a:ext uri="{FF2B5EF4-FFF2-40B4-BE49-F238E27FC236}">
                <a16:creationId xmlns:a16="http://schemas.microsoft.com/office/drawing/2014/main" id="{6EFFB021-AEC2-B428-A250-E8A8F84795C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08076" y="2926800"/>
            <a:ext cx="5265300" cy="1510200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2400" b="1"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CH" noProof="0" dirty="0"/>
              <a:t>Untertitel </a:t>
            </a:r>
            <a:br>
              <a:rPr lang="de-CH" noProof="0" dirty="0"/>
            </a:br>
            <a:r>
              <a:rPr lang="de-CH" noProof="0" dirty="0"/>
              <a:t>hinzufügen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9023712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06800" y="1170372"/>
            <a:ext cx="11012400" cy="492443"/>
          </a:xfrm>
        </p:spPr>
        <p:txBody>
          <a:bodyPr/>
          <a:lstStyle/>
          <a:p>
            <a:r>
              <a:rPr lang="de-CH" dirty="0"/>
              <a:t>Titel hinzufügen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406800" y="1989138"/>
            <a:ext cx="11016850" cy="4175125"/>
          </a:xfrm>
        </p:spPr>
        <p:txBody>
          <a:bodyPr/>
          <a:lstStyle>
            <a:lvl1pPr>
              <a:defRPr/>
            </a:lvl1pPr>
            <a:lvl3pPr marL="536575" indent="-268288">
              <a:defRPr/>
            </a:lvl3pPr>
          </a:lstStyle>
          <a:p>
            <a:pPr lvl="0"/>
            <a:r>
              <a:rPr lang="de-DE" dirty="0"/>
              <a:t>Inhalt hinzufügen</a:t>
            </a:r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9AB9197-1220-80BD-481F-90A973E1A0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D6ED5-495C-4E49-98B7-AADD09B3285A}" type="datetime1">
              <a:rPr lang="de-DE" smtClean="0"/>
              <a:t>02.07.2026</a:t>
            </a:fld>
            <a:endParaRPr lang="de-CH" dirty="0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2D173F40-185C-2ADF-A4DC-16363A32CC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Professur für Erwachsenenbildung und Weiterbildung - Instrument TRIAGO</a:t>
            </a:r>
            <a:endParaRPr lang="de-CH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40A1AFE9-5D1C-2846-D3BD-C3EFFEF9A5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60596" y="6620400"/>
            <a:ext cx="376710" cy="144016"/>
          </a:xfrm>
          <a:prstGeom prst="rect">
            <a:avLst/>
          </a:prstGeom>
        </p:spPr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3759361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4B03B558-1909-9EAA-030E-9F4C655318C3}"/>
              </a:ext>
            </a:extLst>
          </p:cNvPr>
          <p:cNvSpPr/>
          <p:nvPr userDrawn="1"/>
        </p:nvSpPr>
        <p:spPr>
          <a:xfrm>
            <a:off x="0" y="846667"/>
            <a:ext cx="11430000" cy="6011333"/>
          </a:xfrm>
          <a:prstGeom prst="rect">
            <a:avLst/>
          </a:prstGeom>
          <a:solidFill>
            <a:srgbClr val="FDE7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pPr algn="ctr"/>
            <a:endParaRPr lang="de-CH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06800" y="1067524"/>
            <a:ext cx="10587038" cy="921613"/>
          </a:xfrm>
        </p:spPr>
        <p:txBody>
          <a:bodyPr/>
          <a:lstStyle>
            <a:lvl1pPr>
              <a:defRPr sz="5850"/>
            </a:lvl1pPr>
          </a:lstStyle>
          <a:p>
            <a:r>
              <a:rPr lang="de-CH" dirty="0"/>
              <a:t>Titel hinzufügen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07E4E3B-B029-4FB4-981D-E15979CD639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16200000">
            <a:off x="12030000" y="162000"/>
            <a:ext cx="360000" cy="36000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fld id="{34F2169B-6CD2-41CA-9623-B2143AD5DCB4}" type="datetime1">
              <a:rPr lang="de-DE" smtClean="0"/>
              <a:t>02.07.2026</a:t>
            </a:fld>
            <a:endParaRPr lang="de-CH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B3A6D9A-857D-4B6F-B977-93015D039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12030000" y="162000"/>
            <a:ext cx="360000" cy="36000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r>
              <a:rPr lang="de-DE"/>
              <a:t>Professur für Erwachsenenbildung und Weiterbildung - Instrument TRIAGO</a:t>
            </a:r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8FACFD7-BF65-4DA8-AFDF-1BA2EB682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60596" y="6620400"/>
            <a:ext cx="376710" cy="144016"/>
          </a:xfrm>
          <a:prstGeom prst="rect">
            <a:avLst/>
          </a:prstGeom>
        </p:spPr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1301774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06800" y="1170372"/>
            <a:ext cx="11012400" cy="492443"/>
          </a:xfrm>
        </p:spPr>
        <p:txBody>
          <a:bodyPr/>
          <a:lstStyle>
            <a:lvl1pPr>
              <a:defRPr b="0"/>
            </a:lvl1pPr>
          </a:lstStyle>
          <a:p>
            <a:r>
              <a:rPr lang="de-CH" dirty="0"/>
              <a:t>Titel hinzufügen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406800" y="1989138"/>
            <a:ext cx="11016850" cy="4175125"/>
          </a:xfrm>
        </p:spPr>
        <p:txBody>
          <a:bodyPr/>
          <a:lstStyle>
            <a:lvl1pPr marL="270000" indent="-270000">
              <a:buFont typeface="+mj-lt"/>
              <a:buAutoNum type="arabicPeriod"/>
              <a:defRPr sz="2000"/>
            </a:lvl1pPr>
            <a:lvl2pPr marL="540000" indent="-270000">
              <a:buFont typeface="+mj-lt"/>
              <a:buAutoNum type="alphaLcPeriod"/>
              <a:defRPr sz="2000"/>
            </a:lvl2pPr>
            <a:lvl3pPr marL="810000" indent="-270000">
              <a:defRPr sz="2000"/>
            </a:lvl3pPr>
            <a:lvl4pPr marL="1080000" indent="-270000">
              <a:defRPr sz="2000"/>
            </a:lvl4pPr>
            <a:lvl5pPr marL="1350000" indent="-270000">
              <a:defRPr sz="2000"/>
            </a:lvl5pPr>
          </a:lstStyle>
          <a:p>
            <a:pPr lvl="0"/>
            <a:r>
              <a:rPr lang="de-DE" dirty="0"/>
              <a:t>Inhalt hinzufügen</a:t>
            </a:r>
          </a:p>
          <a:p>
            <a:pPr lvl="1"/>
            <a:r>
              <a:rPr lang="de-DE" dirty="0"/>
              <a:t>Zweite </a:t>
            </a:r>
            <a:r>
              <a:rPr lang="de-CH" noProof="0" dirty="0"/>
              <a:t>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07E4E3B-B029-4FB4-981D-E15979CD63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0359B-2DE5-4003-9511-3EBAE2EA3FE7}" type="datetime1">
              <a:rPr lang="de-DE" smtClean="0"/>
              <a:t>02.07.2026</a:t>
            </a:fld>
            <a:endParaRPr lang="de-CH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B3A6D9A-857D-4B6F-B977-93015D039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Professur für Erwachsenenbildung und Weiterbildung - Instrument TRIAGO</a:t>
            </a:r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8FACFD7-BF65-4DA8-AFDF-1BA2EB682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60596" y="6620400"/>
            <a:ext cx="376710" cy="144016"/>
          </a:xfrm>
          <a:prstGeom prst="rect">
            <a:avLst/>
          </a:prstGeom>
        </p:spPr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7499266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06800" y="1170372"/>
            <a:ext cx="11012400" cy="492443"/>
          </a:xfrm>
        </p:spPr>
        <p:txBody>
          <a:bodyPr/>
          <a:lstStyle/>
          <a:p>
            <a:r>
              <a:rPr lang="de-CH" dirty="0"/>
              <a:t>Titel hinzufügen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406800" y="1989137"/>
            <a:ext cx="5040000" cy="41751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CH" noProof="0" dirty="0"/>
              <a:t>Inhalt hinzufügen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6385979" y="1989138"/>
            <a:ext cx="5037671" cy="41751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CH" noProof="0" dirty="0"/>
              <a:t>Inhalt hinzufügen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CBC3AC7-219E-4C67-AEDA-C67A12A69C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B152D-DB9D-40E9-A859-248BF1A0AB57}" type="datetime1">
              <a:rPr lang="de-DE" smtClean="0"/>
              <a:t>02.07.2026</a:t>
            </a:fld>
            <a:endParaRPr lang="de-CH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7782AC2-B1F9-49B1-8F1C-175BF98745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Professur für Erwachsenenbildung und Weiterbildung - Instrument TRIAGO</a:t>
            </a:r>
            <a:endParaRPr lang="de-CH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764E7F5-EE66-4CED-8EDA-D78B639D28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60596" y="6620400"/>
            <a:ext cx="376710" cy="144016"/>
          </a:xfrm>
          <a:prstGeom prst="rect">
            <a:avLst/>
          </a:prstGeom>
        </p:spPr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7003514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und Bild l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030175" y="1170372"/>
            <a:ext cx="5393475" cy="492443"/>
          </a:xfrm>
        </p:spPr>
        <p:txBody>
          <a:bodyPr/>
          <a:lstStyle/>
          <a:p>
            <a:r>
              <a:rPr lang="de-CH" dirty="0"/>
              <a:t>Titel hinzufügen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6030175" y="1989138"/>
            <a:ext cx="5393475" cy="41751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CH" noProof="0" dirty="0"/>
              <a:t>Inhalt hinzufügen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CBC3AC7-219E-4C67-AEDA-C67A12A69C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4B11-92C5-4B4C-BCF1-CD242DA702F5}" type="datetime1">
              <a:rPr lang="de-DE" smtClean="0"/>
              <a:t>02.07.2026</a:t>
            </a:fld>
            <a:endParaRPr lang="de-CH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7782AC2-B1F9-49B1-8F1C-175BF98745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Professur für Erwachsenenbildung und Weiterbildung - Instrument TRIAGO</a:t>
            </a:r>
            <a:endParaRPr lang="de-CH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764E7F5-EE66-4CED-8EDA-D78B639D28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60596" y="6620400"/>
            <a:ext cx="376710" cy="144016"/>
          </a:xfrm>
          <a:prstGeom prst="rect">
            <a:avLst/>
          </a:prstGeom>
        </p:spPr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3" name="Bildplatzhalter 3">
            <a:extLst>
              <a:ext uri="{FF2B5EF4-FFF2-40B4-BE49-F238E27FC236}">
                <a16:creationId xmlns:a16="http://schemas.microsoft.com/office/drawing/2014/main" id="{045B5233-76F3-BDA2-C5F4-340A566D321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-2941" y="846001"/>
            <a:ext cx="5324400" cy="5688000"/>
          </a:xfrm>
          <a:solidFill>
            <a:schemeClr val="accent5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buNone/>
              <a:defRPr sz="1600" b="0"/>
            </a:lvl1pPr>
          </a:lstStyle>
          <a:p>
            <a:r>
              <a:rPr lang="de-CH" dirty="0"/>
              <a:t>Ersetzen Sie diesen Platzhalter durch ein Bild </a:t>
            </a:r>
            <a:br>
              <a:rPr lang="de-CH" dirty="0"/>
            </a:br>
            <a:r>
              <a:rPr lang="de-CH" dirty="0"/>
              <a:t>(Grösse und Position beibehalten).</a:t>
            </a:r>
            <a:br>
              <a:rPr lang="de-CH" dirty="0"/>
            </a:br>
            <a:br>
              <a:rPr lang="de-CH" dirty="0"/>
            </a:br>
            <a:r>
              <a:rPr lang="de-CH" dirty="0"/>
              <a:t>Eine Auswahl an FHNW-Bildern finden Sie im </a:t>
            </a:r>
            <a:br>
              <a:rPr lang="de-CH" dirty="0"/>
            </a:br>
            <a:r>
              <a:rPr lang="de-CH" dirty="0"/>
              <a:t>«Content </a:t>
            </a:r>
            <a:r>
              <a:rPr lang="de-CH" dirty="0" err="1"/>
              <a:t>Chooser</a:t>
            </a:r>
            <a:r>
              <a:rPr lang="de-CH" dirty="0"/>
              <a:t>» rechts in PowerPoint </a:t>
            </a:r>
            <a:br>
              <a:rPr lang="de-CH" dirty="0"/>
            </a:br>
            <a:r>
              <a:rPr lang="de-CH" dirty="0"/>
              <a:t>oder unter dem Menüpunkt «Einfügen &gt; Inhalte».</a:t>
            </a:r>
            <a:br>
              <a:rPr lang="de-CH" dirty="0"/>
            </a:br>
            <a:br>
              <a:rPr lang="de-CH" dirty="0"/>
            </a:br>
            <a:r>
              <a:rPr lang="de-CH" dirty="0"/>
              <a:t>Eigene Bilder können Sie durch einen Klick auf das untenstehende Icon einfügen.</a:t>
            </a:r>
          </a:p>
        </p:txBody>
      </p:sp>
    </p:spTree>
    <p:extLst>
      <p:ext uri="{BB962C8B-B14F-4D97-AF65-F5344CB8AC3E}">
        <p14:creationId xmlns:p14="http://schemas.microsoft.com/office/powerpoint/2010/main" val="8461023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und Bild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06800" y="1170372"/>
            <a:ext cx="5040000" cy="492443"/>
          </a:xfrm>
        </p:spPr>
        <p:txBody>
          <a:bodyPr/>
          <a:lstStyle/>
          <a:p>
            <a:r>
              <a:rPr lang="de-CH" dirty="0"/>
              <a:t>Titel hinzufügen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406800" y="1989138"/>
            <a:ext cx="5040000" cy="41751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CH" noProof="0" dirty="0"/>
              <a:t>Inhalt hinzufügen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CBC3AC7-219E-4C67-AEDA-C67A12A69C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1534A-8826-403E-8446-6339A26D16B0}" type="datetime1">
              <a:rPr lang="de-DE" smtClean="0"/>
              <a:t>02.07.2026</a:t>
            </a:fld>
            <a:endParaRPr lang="de-CH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7782AC2-B1F9-49B1-8F1C-175BF98745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Professur für Erwachsenenbildung und Weiterbildung - Instrument TRIAGO</a:t>
            </a:r>
            <a:endParaRPr lang="de-CH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764E7F5-EE66-4CED-8EDA-D78B639D28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60596" y="6620400"/>
            <a:ext cx="376710" cy="144016"/>
          </a:xfrm>
          <a:prstGeom prst="rect">
            <a:avLst/>
          </a:prstGeom>
        </p:spPr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8" name="Bildplatzhalter 3">
            <a:extLst>
              <a:ext uri="{FF2B5EF4-FFF2-40B4-BE49-F238E27FC236}">
                <a16:creationId xmlns:a16="http://schemas.microsoft.com/office/drawing/2014/main" id="{BFED3010-9542-8FB4-6B6D-FE485296850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098226" y="846000"/>
            <a:ext cx="5324400" cy="5688000"/>
          </a:xfrm>
          <a:solidFill>
            <a:schemeClr val="accent5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buNone/>
              <a:defRPr sz="1600" b="0"/>
            </a:lvl1pPr>
          </a:lstStyle>
          <a:p>
            <a:r>
              <a:rPr lang="de-CH" dirty="0"/>
              <a:t>Ersetzen Sie diesen Platzhalter durch ein Bild </a:t>
            </a:r>
            <a:br>
              <a:rPr lang="de-CH" dirty="0"/>
            </a:br>
            <a:r>
              <a:rPr lang="de-CH" dirty="0"/>
              <a:t>(Grösse und Position beibehalten).</a:t>
            </a:r>
            <a:br>
              <a:rPr lang="de-CH" dirty="0"/>
            </a:br>
            <a:br>
              <a:rPr lang="de-CH" dirty="0"/>
            </a:br>
            <a:r>
              <a:rPr lang="de-CH" dirty="0"/>
              <a:t>Eine Auswahl an FHNW-Bildern finden Sie im </a:t>
            </a:r>
            <a:br>
              <a:rPr lang="de-CH" dirty="0"/>
            </a:br>
            <a:r>
              <a:rPr lang="de-CH" dirty="0"/>
              <a:t>«Content </a:t>
            </a:r>
            <a:r>
              <a:rPr lang="de-CH" dirty="0" err="1"/>
              <a:t>Chooser</a:t>
            </a:r>
            <a:r>
              <a:rPr lang="de-CH" dirty="0"/>
              <a:t>» rechts in PowerPoint </a:t>
            </a:r>
            <a:br>
              <a:rPr lang="de-CH" dirty="0"/>
            </a:br>
            <a:r>
              <a:rPr lang="de-CH" dirty="0"/>
              <a:t>oder unter dem Menüpunkt «Einfügen &gt; Inhalte».</a:t>
            </a:r>
            <a:br>
              <a:rPr lang="de-CH" dirty="0"/>
            </a:br>
            <a:br>
              <a:rPr lang="de-CH" dirty="0"/>
            </a:br>
            <a:r>
              <a:rPr lang="de-CH" dirty="0"/>
              <a:t>Eigene Bilder können Sie durch einen Klick auf das untenstehende Icon einfügen.</a:t>
            </a:r>
          </a:p>
        </p:txBody>
      </p:sp>
    </p:spTree>
    <p:extLst>
      <p:ext uri="{BB962C8B-B14F-4D97-AF65-F5344CB8AC3E}">
        <p14:creationId xmlns:p14="http://schemas.microsoft.com/office/powerpoint/2010/main" val="30312735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vollflä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EB216CB-AE9D-4C01-AD48-4B7915875192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653E986-A92D-44C9-84FC-23E161F77CC9}" type="datetime1">
              <a:rPr lang="de-DE" smtClean="0"/>
              <a:t>02.07.2026</a:t>
            </a:fld>
            <a:endParaRPr lang="de-CH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3E67269-0443-40A6-8D53-CF9C30AE720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DE"/>
              <a:t>Professur für Erwachsenenbildung und Weiterbildung - Instrument TRIAGO</a:t>
            </a:r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FD2179C-3288-47A5-A587-1B7255A2C3E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460596" y="6620400"/>
            <a:ext cx="376710" cy="144016"/>
          </a:xfrm>
          <a:prstGeom prst="rect">
            <a:avLst/>
          </a:prstGeom>
        </p:spPr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2" name="Bildplatzhalter 3">
            <a:extLst>
              <a:ext uri="{FF2B5EF4-FFF2-40B4-BE49-F238E27FC236}">
                <a16:creationId xmlns:a16="http://schemas.microsoft.com/office/drawing/2014/main" id="{FA158FDB-0E1B-74C0-3EFC-E1E947BFEE2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846872"/>
            <a:ext cx="11423650" cy="5688000"/>
          </a:xfrm>
          <a:solidFill>
            <a:schemeClr val="accent5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buNone/>
              <a:defRPr sz="1600" b="0"/>
            </a:lvl1pPr>
          </a:lstStyle>
          <a:p>
            <a:r>
              <a:rPr lang="de-CH" dirty="0"/>
              <a:t> Ersetzen Sie diesen Platzhalter durch ein Bild (Grösse und Position beibehalten).</a:t>
            </a:r>
            <a:br>
              <a:rPr lang="de-CH" dirty="0"/>
            </a:br>
            <a:br>
              <a:rPr lang="de-CH" dirty="0"/>
            </a:br>
            <a:r>
              <a:rPr lang="de-CH" dirty="0"/>
              <a:t>Eine Auswahl an FHNW-Bildern finden Sie im «Content </a:t>
            </a:r>
            <a:r>
              <a:rPr lang="de-CH" dirty="0" err="1"/>
              <a:t>Chooser</a:t>
            </a:r>
            <a:r>
              <a:rPr lang="de-CH" dirty="0"/>
              <a:t>» rechts in PowerPoint </a:t>
            </a:r>
            <a:br>
              <a:rPr lang="de-CH" dirty="0"/>
            </a:br>
            <a:r>
              <a:rPr lang="de-CH" dirty="0"/>
              <a:t>oder unter dem Menüpunkt «Einfügen &gt; Inhalte».</a:t>
            </a:r>
            <a:br>
              <a:rPr lang="de-CH" dirty="0"/>
            </a:br>
            <a:br>
              <a:rPr lang="de-CH" dirty="0"/>
            </a:br>
            <a:r>
              <a:rPr lang="de-CH" dirty="0"/>
              <a:t>Eigene Bilder können Sie durch einen Klick</a:t>
            </a:r>
            <a:br>
              <a:rPr lang="de-CH" dirty="0"/>
            </a:br>
            <a:r>
              <a:rPr lang="de-CH" dirty="0"/>
              <a:t>auf das untenstehende Icon einfügen.</a:t>
            </a:r>
          </a:p>
        </p:txBody>
      </p:sp>
    </p:spTree>
    <p:extLst>
      <p:ext uri="{BB962C8B-B14F-4D97-AF65-F5344CB8AC3E}">
        <p14:creationId xmlns:p14="http://schemas.microsoft.com/office/powerpoint/2010/main" val="28372059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06800" y="1170372"/>
            <a:ext cx="11016850" cy="492443"/>
          </a:xfrm>
        </p:spPr>
        <p:txBody>
          <a:bodyPr/>
          <a:lstStyle/>
          <a:p>
            <a:r>
              <a:rPr lang="de-CH" dirty="0"/>
              <a:t>Titel hinzufügen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846EAAB-E9CC-4FBB-A777-DFD68618EF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4FF58-F40D-4EAE-B7E6-6CBBB563787C}" type="datetime1">
              <a:rPr lang="de-DE" smtClean="0"/>
              <a:t>02.07.2026</a:t>
            </a:fld>
            <a:endParaRPr lang="de-CH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490A60D-3123-4534-B4E1-1B214E4023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Professur für Erwachsenenbildung und Weiterbildung - Instrument TRIAGO</a:t>
            </a:r>
            <a:endParaRPr lang="de-CH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CA66DD1-3165-483D-99FB-202ADC04E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60596" y="6620400"/>
            <a:ext cx="376710" cy="144016"/>
          </a:xfrm>
          <a:prstGeom prst="rect">
            <a:avLst/>
          </a:prstGeom>
        </p:spPr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911532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06800" y="1170372"/>
            <a:ext cx="11012400" cy="492443"/>
          </a:xfrm>
        </p:spPr>
        <p:txBody>
          <a:bodyPr/>
          <a:lstStyle/>
          <a:p>
            <a:r>
              <a:rPr lang="de-CH" dirty="0"/>
              <a:t>Titel hinzufügen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406800" y="1989138"/>
            <a:ext cx="11016850" cy="4175125"/>
          </a:xfrm>
        </p:spPr>
        <p:txBody>
          <a:bodyPr/>
          <a:lstStyle>
            <a:lvl1pPr>
              <a:defRPr/>
            </a:lvl1pPr>
            <a:lvl3pPr marL="536575" indent="-268288">
              <a:defRPr/>
            </a:lvl3pPr>
          </a:lstStyle>
          <a:p>
            <a:pPr lvl="0"/>
            <a:r>
              <a:rPr lang="de-DE" dirty="0"/>
              <a:t>Inhalt hinzufügen</a:t>
            </a:r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9AB9197-1220-80BD-481F-90A973E1A0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9D7C5-910D-472B-BD3B-B764F220D22E}" type="datetime1">
              <a:rPr lang="de-DE" smtClean="0"/>
              <a:t>02.07.2026</a:t>
            </a:fld>
            <a:endParaRPr lang="de-CH" dirty="0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2D173F40-185C-2ADF-A4DC-16363A32CC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Professur für Erwachsenenbildung und Weiterbildung - Instrument TRIAGO</a:t>
            </a:r>
            <a:endParaRPr lang="de-CH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40A1AFE9-5D1C-2846-D3BD-C3EFFEF9A5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60596" y="6620400"/>
            <a:ext cx="376710" cy="144016"/>
          </a:xfrm>
          <a:prstGeom prst="rect">
            <a:avLst/>
          </a:prstGeom>
        </p:spPr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7957045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B84E75BB-61FF-4F7E-9CDB-A5E34775C9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EC882-2A7F-4C86-9B40-2230043AFEB5}" type="datetime1">
              <a:rPr lang="de-DE" smtClean="0"/>
              <a:t>02.07.2026</a:t>
            </a:fld>
            <a:endParaRPr lang="de-CH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B909AB7D-DBAB-4FFF-BA65-85B9521162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Professur für Erwachsenenbildung und Weiterbildung - Instrument TRIAGO</a:t>
            </a:r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B9B7570-0B3E-4F91-B744-978CA7BDE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60596" y="6620400"/>
            <a:ext cx="376710" cy="144016"/>
          </a:xfrm>
          <a:prstGeom prst="rect">
            <a:avLst/>
          </a:prstGeom>
        </p:spPr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0339911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6888064-B1D0-ADD4-7F2A-9A8D9E4A00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5D3ED07C-7557-0DAC-DD44-D5D1F49F69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A6499C4-C1F7-8209-7BC6-7638A33EB1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4A59D7F-6E24-1FE0-B534-29B7AA485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5B8F0-58DC-434D-844E-5C26054B6D8D}" type="datetimeFigureOut">
              <a:rPr lang="de-CH" smtClean="0"/>
              <a:t>02.07.2026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78DC859-0F0D-4D86-3BC4-AFAC2BA3CC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AC0A191-E338-620E-49D7-91B196E72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7E9B5-D177-47E2-8402-E1DDCACADA16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2308834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id="{2040BAA5-8ED1-5052-684A-DB6BB56E8FD6}"/>
              </a:ext>
            </a:extLst>
          </p:cNvPr>
          <p:cNvSpPr/>
          <p:nvPr userDrawn="1"/>
        </p:nvSpPr>
        <p:spPr>
          <a:xfrm>
            <a:off x="0" y="846667"/>
            <a:ext cx="6102000" cy="6011333"/>
          </a:xfrm>
          <a:prstGeom prst="rect">
            <a:avLst/>
          </a:prstGeom>
          <a:solidFill>
            <a:srgbClr val="FDE7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22D3C48-FDED-470C-908E-96B5A0DDFDE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08076" y="6223621"/>
            <a:ext cx="2631600" cy="216000"/>
          </a:xfrm>
        </p:spPr>
        <p:txBody>
          <a:bodyPr/>
          <a:lstStyle>
            <a:lvl1pPr>
              <a:defRPr sz="1350"/>
            </a:lvl1pPr>
          </a:lstStyle>
          <a:p>
            <a:fld id="{91DB791E-37CF-4999-B9CD-FA3D0180F0A6}" type="datetime1">
              <a:rPr lang="de-DE" smtClean="0"/>
              <a:t>02.07.2026</a:t>
            </a:fld>
            <a:endParaRPr lang="de-CH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98B2F51-FE27-4B05-A169-62F7E9E34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12031569" y="148321"/>
            <a:ext cx="360000" cy="36000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r>
              <a:rPr lang="de-CH"/>
              <a:t>Professur für Erwachsenenbildung und Weiterbildung - Instrument TRIAGO</a:t>
            </a:r>
            <a:endParaRPr lang="de-CH" dirty="0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CD7C1A0D-0D46-4AD6-A4E0-C34A72CE2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rot="16200000">
            <a:off x="12031569" y="148321"/>
            <a:ext cx="360000" cy="36000"/>
          </a:xfrm>
          <a:prstGeom prst="rect">
            <a:avLst/>
          </a:prstGeo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7" name="Bildplatzhalter 3">
            <a:extLst>
              <a:ext uri="{FF2B5EF4-FFF2-40B4-BE49-F238E27FC236}">
                <a16:creationId xmlns:a16="http://schemas.microsoft.com/office/drawing/2014/main" id="{594B6BE9-185E-A88B-41DA-D0D14396ED7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103027" y="850779"/>
            <a:ext cx="5323238" cy="6007221"/>
          </a:xfrm>
          <a:solidFill>
            <a:schemeClr val="accent5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buNone/>
              <a:defRPr sz="1600" b="0"/>
            </a:lvl1pPr>
          </a:lstStyle>
          <a:p>
            <a:r>
              <a:rPr lang="de-CH" dirty="0"/>
              <a:t> Ersetzen Sie diesen Platzhalter durch ein Bild </a:t>
            </a:r>
            <a:br>
              <a:rPr lang="de-CH" dirty="0"/>
            </a:br>
            <a:r>
              <a:rPr lang="de-CH" dirty="0"/>
              <a:t>(Grösse und Position beibehalten).</a:t>
            </a:r>
            <a:br>
              <a:rPr lang="de-CH" dirty="0"/>
            </a:br>
            <a:br>
              <a:rPr lang="de-CH" dirty="0"/>
            </a:br>
            <a:r>
              <a:rPr lang="de-CH" dirty="0"/>
              <a:t>Eine Auswahl an FHNW-Bildern finden Sie im </a:t>
            </a:r>
            <a:br>
              <a:rPr lang="de-CH" dirty="0"/>
            </a:br>
            <a:r>
              <a:rPr lang="de-CH" dirty="0"/>
              <a:t>«Content </a:t>
            </a:r>
            <a:r>
              <a:rPr lang="de-CH" dirty="0" err="1"/>
              <a:t>Chooser</a:t>
            </a:r>
            <a:r>
              <a:rPr lang="de-CH" dirty="0"/>
              <a:t>» rechts in PowerPoint </a:t>
            </a:r>
            <a:br>
              <a:rPr lang="de-CH" dirty="0"/>
            </a:br>
            <a:r>
              <a:rPr lang="de-CH" dirty="0"/>
              <a:t>oder unter dem Menüpunkt «Einfügen &gt; Inhalte».</a:t>
            </a:r>
            <a:br>
              <a:rPr lang="de-CH" dirty="0"/>
            </a:br>
            <a:br>
              <a:rPr lang="de-CH" dirty="0"/>
            </a:br>
            <a:r>
              <a:rPr lang="de-CH" dirty="0"/>
              <a:t>Eigene Bilder können Sie durch einen Klick auf das untenstehende Icon einfügen.</a:t>
            </a:r>
          </a:p>
        </p:txBody>
      </p:sp>
      <p:sp>
        <p:nvSpPr>
          <p:cNvPr id="5" name="Textplatzhalter 6">
            <a:extLst>
              <a:ext uri="{FF2B5EF4-FFF2-40B4-BE49-F238E27FC236}">
                <a16:creationId xmlns:a16="http://schemas.microsoft.com/office/drawing/2014/main" id="{287EEC27-B21C-02CA-ECBC-917FAECFBDA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8076" y="5229000"/>
            <a:ext cx="5265300" cy="935263"/>
          </a:xfrm>
        </p:spPr>
        <p:txBody>
          <a:bodyPr anchor="b"/>
          <a:lstStyle>
            <a:lvl1pPr marL="0" indent="0">
              <a:buNone/>
              <a:defRPr sz="1350"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de-CH" sz="1350" dirty="0"/>
              <a:t>Vorname Name</a:t>
            </a: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D6CC97B3-B836-D6D6-7A42-566F071FE55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7368" y="1117240"/>
            <a:ext cx="5265301" cy="1231106"/>
          </a:xfrm>
        </p:spPr>
        <p:txBody>
          <a:bodyPr wrap="square" anchor="t">
            <a:noAutofit/>
          </a:bodyPr>
          <a:lstStyle>
            <a:lvl1pPr>
              <a:defRPr sz="4000" b="1">
                <a:latin typeface="+mj-lt"/>
              </a:defRPr>
            </a:lvl1pPr>
          </a:lstStyle>
          <a:p>
            <a:r>
              <a:rPr lang="de-CH" dirty="0"/>
              <a:t>Titel </a:t>
            </a:r>
            <a:br>
              <a:rPr lang="de-CH" dirty="0"/>
            </a:br>
            <a:r>
              <a:rPr lang="de-CH" dirty="0"/>
              <a:t>hinzufügen</a:t>
            </a:r>
          </a:p>
        </p:txBody>
      </p:sp>
      <p:sp>
        <p:nvSpPr>
          <p:cNvPr id="12" name="Untertitel 2">
            <a:extLst>
              <a:ext uri="{FF2B5EF4-FFF2-40B4-BE49-F238E27FC236}">
                <a16:creationId xmlns:a16="http://schemas.microsoft.com/office/drawing/2014/main" id="{6EFFB021-AEC2-B428-A250-E8A8F84795C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08076" y="2926800"/>
            <a:ext cx="5265300" cy="1510200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2400" b="1"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CH" noProof="0" dirty="0"/>
              <a:t>Untertitel </a:t>
            </a:r>
            <a:br>
              <a:rPr lang="de-CH" noProof="0" dirty="0"/>
            </a:br>
            <a:r>
              <a:rPr lang="de-CH" noProof="0" dirty="0"/>
              <a:t>hinzufügen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01277482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06800" y="1170372"/>
            <a:ext cx="11012400" cy="492443"/>
          </a:xfrm>
        </p:spPr>
        <p:txBody>
          <a:bodyPr/>
          <a:lstStyle/>
          <a:p>
            <a:r>
              <a:rPr lang="de-CH" dirty="0"/>
              <a:t>Titel hinzufügen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406800" y="1989138"/>
            <a:ext cx="11016850" cy="4175125"/>
          </a:xfrm>
        </p:spPr>
        <p:txBody>
          <a:bodyPr/>
          <a:lstStyle>
            <a:lvl1pPr>
              <a:defRPr/>
            </a:lvl1pPr>
            <a:lvl3pPr marL="536575" indent="-268288">
              <a:defRPr/>
            </a:lvl3pPr>
          </a:lstStyle>
          <a:p>
            <a:pPr lvl="0"/>
            <a:r>
              <a:rPr lang="de-DE" dirty="0"/>
              <a:t>Inhalt hinzufügen</a:t>
            </a:r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9AB9197-1220-80BD-481F-90A973E1A0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23F32-6446-4159-8156-EDFA9A11ED31}" type="datetime1">
              <a:rPr lang="de-DE" smtClean="0"/>
              <a:t>02.07.2026</a:t>
            </a:fld>
            <a:endParaRPr lang="de-CH" dirty="0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2D173F40-185C-2ADF-A4DC-16363A32CC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Professur für Erwachsenenbildung und Weiterbildung - Instrument TRIAGO</a:t>
            </a:r>
            <a:endParaRPr lang="de-CH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40A1AFE9-5D1C-2846-D3BD-C3EFFEF9A5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60596" y="6620400"/>
            <a:ext cx="376710" cy="144016"/>
          </a:xfrm>
          <a:prstGeom prst="rect">
            <a:avLst/>
          </a:prstGeom>
        </p:spPr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87853756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4B03B558-1909-9EAA-030E-9F4C655318C3}"/>
              </a:ext>
            </a:extLst>
          </p:cNvPr>
          <p:cNvSpPr/>
          <p:nvPr userDrawn="1"/>
        </p:nvSpPr>
        <p:spPr>
          <a:xfrm>
            <a:off x="0" y="846667"/>
            <a:ext cx="11430000" cy="6011333"/>
          </a:xfrm>
          <a:prstGeom prst="rect">
            <a:avLst/>
          </a:prstGeom>
          <a:solidFill>
            <a:srgbClr val="FDE7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pPr algn="ctr"/>
            <a:endParaRPr lang="de-CH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06800" y="1067524"/>
            <a:ext cx="10587038" cy="921613"/>
          </a:xfrm>
        </p:spPr>
        <p:txBody>
          <a:bodyPr/>
          <a:lstStyle>
            <a:lvl1pPr>
              <a:defRPr sz="5850"/>
            </a:lvl1pPr>
          </a:lstStyle>
          <a:p>
            <a:r>
              <a:rPr lang="de-CH" dirty="0"/>
              <a:t>Titel hinzufügen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07E4E3B-B029-4FB4-981D-E15979CD639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16200000">
            <a:off x="12030000" y="162000"/>
            <a:ext cx="360000" cy="36000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fld id="{F6A86540-41F7-4C48-A625-E313D8EE7217}" type="datetime1">
              <a:rPr lang="de-DE" smtClean="0"/>
              <a:t>02.07.2026</a:t>
            </a:fld>
            <a:endParaRPr lang="de-CH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B3A6D9A-857D-4B6F-B977-93015D039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12030000" y="162000"/>
            <a:ext cx="360000" cy="36000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r>
              <a:rPr lang="de-CH"/>
              <a:t>Professur für Erwachsenenbildung und Weiterbildung - Instrument TRIAGO</a:t>
            </a:r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8FACFD7-BF65-4DA8-AFDF-1BA2EB682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60596" y="6620400"/>
            <a:ext cx="376710" cy="144016"/>
          </a:xfrm>
          <a:prstGeom prst="rect">
            <a:avLst/>
          </a:prstGeom>
        </p:spPr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26308029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06800" y="1170372"/>
            <a:ext cx="11012400" cy="492443"/>
          </a:xfrm>
        </p:spPr>
        <p:txBody>
          <a:bodyPr/>
          <a:lstStyle>
            <a:lvl1pPr>
              <a:defRPr b="0"/>
            </a:lvl1pPr>
          </a:lstStyle>
          <a:p>
            <a:r>
              <a:rPr lang="de-CH" dirty="0"/>
              <a:t>Titel hinzufügen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406800" y="1989138"/>
            <a:ext cx="11016850" cy="4175125"/>
          </a:xfrm>
        </p:spPr>
        <p:txBody>
          <a:bodyPr/>
          <a:lstStyle>
            <a:lvl1pPr marL="270000" indent="-270000">
              <a:buFont typeface="+mj-lt"/>
              <a:buAutoNum type="arabicPeriod"/>
              <a:defRPr sz="2000"/>
            </a:lvl1pPr>
            <a:lvl2pPr marL="540000" indent="-270000">
              <a:buFont typeface="+mj-lt"/>
              <a:buAutoNum type="alphaLcPeriod"/>
              <a:defRPr sz="2000"/>
            </a:lvl2pPr>
            <a:lvl3pPr marL="810000" indent="-270000">
              <a:defRPr sz="2000"/>
            </a:lvl3pPr>
            <a:lvl4pPr marL="1080000" indent="-270000">
              <a:defRPr sz="2000"/>
            </a:lvl4pPr>
            <a:lvl5pPr marL="1350000" indent="-270000">
              <a:defRPr sz="2000"/>
            </a:lvl5pPr>
          </a:lstStyle>
          <a:p>
            <a:pPr lvl="0"/>
            <a:r>
              <a:rPr lang="de-DE" dirty="0"/>
              <a:t>Inhalt hinzufügen</a:t>
            </a:r>
          </a:p>
          <a:p>
            <a:pPr lvl="1"/>
            <a:r>
              <a:rPr lang="de-DE" dirty="0"/>
              <a:t>Zweite </a:t>
            </a:r>
            <a:r>
              <a:rPr lang="de-CH" noProof="0" dirty="0"/>
              <a:t>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07E4E3B-B029-4FB4-981D-E15979CD63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AFA4A-900A-4D03-A76C-DA45FEE8FD4A}" type="datetime1">
              <a:rPr lang="de-DE" smtClean="0"/>
              <a:t>02.07.2026</a:t>
            </a:fld>
            <a:endParaRPr lang="de-CH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B3A6D9A-857D-4B6F-B977-93015D039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Professur für Erwachsenenbildung und Weiterbildung - Instrument TRIAGO</a:t>
            </a:r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8FACFD7-BF65-4DA8-AFDF-1BA2EB682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60596" y="6620400"/>
            <a:ext cx="376710" cy="144016"/>
          </a:xfrm>
          <a:prstGeom prst="rect">
            <a:avLst/>
          </a:prstGeom>
        </p:spPr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57398448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06800" y="1170372"/>
            <a:ext cx="11012400" cy="492443"/>
          </a:xfrm>
        </p:spPr>
        <p:txBody>
          <a:bodyPr/>
          <a:lstStyle/>
          <a:p>
            <a:r>
              <a:rPr lang="de-CH" dirty="0"/>
              <a:t>Titel hinzufügen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406800" y="1989137"/>
            <a:ext cx="5040000" cy="41751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CH" noProof="0" dirty="0"/>
              <a:t>Inhalt hinzufügen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6385979" y="1989138"/>
            <a:ext cx="5037671" cy="41751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CH" noProof="0" dirty="0"/>
              <a:t>Inhalt hinzufügen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CBC3AC7-219E-4C67-AEDA-C67A12A69C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FB72F-1EAD-442D-A372-C584AD8D3614}" type="datetime1">
              <a:rPr lang="de-DE" smtClean="0"/>
              <a:t>02.07.2026</a:t>
            </a:fld>
            <a:endParaRPr lang="de-CH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7782AC2-B1F9-49B1-8F1C-175BF98745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Professur für Erwachsenenbildung und Weiterbildung - Instrument TRIAGO</a:t>
            </a:r>
            <a:endParaRPr lang="de-CH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764E7F5-EE66-4CED-8EDA-D78B639D28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60596" y="6620400"/>
            <a:ext cx="376710" cy="144016"/>
          </a:xfrm>
          <a:prstGeom prst="rect">
            <a:avLst/>
          </a:prstGeom>
        </p:spPr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00873810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und Bild l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030175" y="1170372"/>
            <a:ext cx="5393475" cy="492443"/>
          </a:xfrm>
        </p:spPr>
        <p:txBody>
          <a:bodyPr/>
          <a:lstStyle/>
          <a:p>
            <a:r>
              <a:rPr lang="de-CH" dirty="0"/>
              <a:t>Titel hinzufügen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6030175" y="1989138"/>
            <a:ext cx="5393475" cy="41751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CH" noProof="0" dirty="0"/>
              <a:t>Inhalt hinzufügen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CBC3AC7-219E-4C67-AEDA-C67A12A69C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9A8F-A3F4-4EED-97AF-14088246DCF2}" type="datetime1">
              <a:rPr lang="de-DE" smtClean="0"/>
              <a:t>02.07.2026</a:t>
            </a:fld>
            <a:endParaRPr lang="de-CH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7782AC2-B1F9-49B1-8F1C-175BF98745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Professur für Erwachsenenbildung und Weiterbildung - Instrument TRIAGO</a:t>
            </a:r>
            <a:endParaRPr lang="de-CH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764E7F5-EE66-4CED-8EDA-D78B639D28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60596" y="6620400"/>
            <a:ext cx="376710" cy="144016"/>
          </a:xfrm>
          <a:prstGeom prst="rect">
            <a:avLst/>
          </a:prstGeom>
        </p:spPr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3" name="Bildplatzhalter 3">
            <a:extLst>
              <a:ext uri="{FF2B5EF4-FFF2-40B4-BE49-F238E27FC236}">
                <a16:creationId xmlns:a16="http://schemas.microsoft.com/office/drawing/2014/main" id="{045B5233-76F3-BDA2-C5F4-340A566D321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-2941" y="846001"/>
            <a:ext cx="5324400" cy="5688000"/>
          </a:xfrm>
          <a:solidFill>
            <a:schemeClr val="accent5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buNone/>
              <a:defRPr sz="1600" b="0"/>
            </a:lvl1pPr>
          </a:lstStyle>
          <a:p>
            <a:r>
              <a:rPr lang="de-CH" dirty="0"/>
              <a:t>Ersetzen Sie diesen Platzhalter durch ein Bild </a:t>
            </a:r>
            <a:br>
              <a:rPr lang="de-CH" dirty="0"/>
            </a:br>
            <a:r>
              <a:rPr lang="de-CH" dirty="0"/>
              <a:t>(Grösse und Position beibehalten).</a:t>
            </a:r>
            <a:br>
              <a:rPr lang="de-CH" dirty="0"/>
            </a:br>
            <a:br>
              <a:rPr lang="de-CH" dirty="0"/>
            </a:br>
            <a:r>
              <a:rPr lang="de-CH" dirty="0"/>
              <a:t>Eine Auswahl an FHNW-Bildern finden Sie im </a:t>
            </a:r>
            <a:br>
              <a:rPr lang="de-CH" dirty="0"/>
            </a:br>
            <a:r>
              <a:rPr lang="de-CH" dirty="0"/>
              <a:t>«Content </a:t>
            </a:r>
            <a:r>
              <a:rPr lang="de-CH" dirty="0" err="1"/>
              <a:t>Chooser</a:t>
            </a:r>
            <a:r>
              <a:rPr lang="de-CH" dirty="0"/>
              <a:t>» rechts in PowerPoint </a:t>
            </a:r>
            <a:br>
              <a:rPr lang="de-CH" dirty="0"/>
            </a:br>
            <a:r>
              <a:rPr lang="de-CH" dirty="0"/>
              <a:t>oder unter dem Menüpunkt «Einfügen &gt; Inhalte».</a:t>
            </a:r>
            <a:br>
              <a:rPr lang="de-CH" dirty="0"/>
            </a:br>
            <a:br>
              <a:rPr lang="de-CH" dirty="0"/>
            </a:br>
            <a:r>
              <a:rPr lang="de-CH" dirty="0"/>
              <a:t>Eigene Bilder können Sie durch einen Klick auf das untenstehende Icon einfügen.</a:t>
            </a:r>
          </a:p>
        </p:txBody>
      </p:sp>
    </p:spTree>
    <p:extLst>
      <p:ext uri="{BB962C8B-B14F-4D97-AF65-F5344CB8AC3E}">
        <p14:creationId xmlns:p14="http://schemas.microsoft.com/office/powerpoint/2010/main" val="263697976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und Bild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06800" y="1170372"/>
            <a:ext cx="5040000" cy="492443"/>
          </a:xfrm>
        </p:spPr>
        <p:txBody>
          <a:bodyPr/>
          <a:lstStyle/>
          <a:p>
            <a:r>
              <a:rPr lang="de-CH" dirty="0"/>
              <a:t>Titel hinzufügen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406800" y="1989138"/>
            <a:ext cx="5040000" cy="41751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CH" noProof="0" dirty="0"/>
              <a:t>Inhalt hinzufügen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CBC3AC7-219E-4C67-AEDA-C67A12A69C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577E7-5FEB-4852-B18C-FE86166948C4}" type="datetime1">
              <a:rPr lang="de-DE" smtClean="0"/>
              <a:t>02.07.2026</a:t>
            </a:fld>
            <a:endParaRPr lang="de-CH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7782AC2-B1F9-49B1-8F1C-175BF98745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Professur für Erwachsenenbildung und Weiterbildung - Instrument TRIAGO</a:t>
            </a:r>
            <a:endParaRPr lang="de-CH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764E7F5-EE66-4CED-8EDA-D78B639D28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60596" y="6620400"/>
            <a:ext cx="376710" cy="144016"/>
          </a:xfrm>
          <a:prstGeom prst="rect">
            <a:avLst/>
          </a:prstGeom>
        </p:spPr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8" name="Bildplatzhalter 3">
            <a:extLst>
              <a:ext uri="{FF2B5EF4-FFF2-40B4-BE49-F238E27FC236}">
                <a16:creationId xmlns:a16="http://schemas.microsoft.com/office/drawing/2014/main" id="{BFED3010-9542-8FB4-6B6D-FE485296850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098226" y="846000"/>
            <a:ext cx="5324400" cy="5688000"/>
          </a:xfrm>
          <a:solidFill>
            <a:schemeClr val="accent5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buNone/>
              <a:defRPr sz="1600" b="0"/>
            </a:lvl1pPr>
          </a:lstStyle>
          <a:p>
            <a:r>
              <a:rPr lang="de-CH" dirty="0"/>
              <a:t>Ersetzen Sie diesen Platzhalter durch ein Bild </a:t>
            </a:r>
            <a:br>
              <a:rPr lang="de-CH" dirty="0"/>
            </a:br>
            <a:r>
              <a:rPr lang="de-CH" dirty="0"/>
              <a:t>(Grösse und Position beibehalten).</a:t>
            </a:r>
            <a:br>
              <a:rPr lang="de-CH" dirty="0"/>
            </a:br>
            <a:br>
              <a:rPr lang="de-CH" dirty="0"/>
            </a:br>
            <a:r>
              <a:rPr lang="de-CH" dirty="0"/>
              <a:t>Eine Auswahl an FHNW-Bildern finden Sie im </a:t>
            </a:r>
            <a:br>
              <a:rPr lang="de-CH" dirty="0"/>
            </a:br>
            <a:r>
              <a:rPr lang="de-CH" dirty="0"/>
              <a:t>«Content </a:t>
            </a:r>
            <a:r>
              <a:rPr lang="de-CH" dirty="0" err="1"/>
              <a:t>Chooser</a:t>
            </a:r>
            <a:r>
              <a:rPr lang="de-CH" dirty="0"/>
              <a:t>» rechts in PowerPoint </a:t>
            </a:r>
            <a:br>
              <a:rPr lang="de-CH" dirty="0"/>
            </a:br>
            <a:r>
              <a:rPr lang="de-CH" dirty="0"/>
              <a:t>oder unter dem Menüpunkt «Einfügen &gt; Inhalte».</a:t>
            </a:r>
            <a:br>
              <a:rPr lang="de-CH" dirty="0"/>
            </a:br>
            <a:br>
              <a:rPr lang="de-CH" dirty="0"/>
            </a:br>
            <a:r>
              <a:rPr lang="de-CH" dirty="0"/>
              <a:t>Eigene Bilder können Sie durch einen Klick auf das untenstehende Icon einfügen.</a:t>
            </a:r>
          </a:p>
        </p:txBody>
      </p:sp>
    </p:spTree>
    <p:extLst>
      <p:ext uri="{BB962C8B-B14F-4D97-AF65-F5344CB8AC3E}">
        <p14:creationId xmlns:p14="http://schemas.microsoft.com/office/powerpoint/2010/main" val="335020720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vollflä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EB216CB-AE9D-4C01-AD48-4B7915875192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57602CF-36BF-4F03-BD6B-18F8E3EDAFA2}" type="datetime1">
              <a:rPr lang="de-DE" smtClean="0"/>
              <a:t>02.07.2026</a:t>
            </a:fld>
            <a:endParaRPr lang="de-CH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3E67269-0443-40A6-8D53-CF9C30AE720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CH"/>
              <a:t>Professur für Erwachsenenbildung und Weiterbildung - Instrument TRIAGO</a:t>
            </a:r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FD2179C-3288-47A5-A587-1B7255A2C3E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460596" y="6620400"/>
            <a:ext cx="376710" cy="144016"/>
          </a:xfrm>
          <a:prstGeom prst="rect">
            <a:avLst/>
          </a:prstGeom>
        </p:spPr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2" name="Bildplatzhalter 3">
            <a:extLst>
              <a:ext uri="{FF2B5EF4-FFF2-40B4-BE49-F238E27FC236}">
                <a16:creationId xmlns:a16="http://schemas.microsoft.com/office/drawing/2014/main" id="{FA158FDB-0E1B-74C0-3EFC-E1E947BFEE2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846872"/>
            <a:ext cx="11423650" cy="5688000"/>
          </a:xfrm>
          <a:solidFill>
            <a:schemeClr val="accent5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buNone/>
              <a:defRPr sz="1600" b="0"/>
            </a:lvl1pPr>
          </a:lstStyle>
          <a:p>
            <a:r>
              <a:rPr lang="de-CH" dirty="0"/>
              <a:t> Ersetzen Sie diesen Platzhalter durch ein Bild (Grösse und Position beibehalten).</a:t>
            </a:r>
            <a:br>
              <a:rPr lang="de-CH" dirty="0"/>
            </a:br>
            <a:br>
              <a:rPr lang="de-CH" dirty="0"/>
            </a:br>
            <a:r>
              <a:rPr lang="de-CH" dirty="0"/>
              <a:t>Eine Auswahl an FHNW-Bildern finden Sie im «Content </a:t>
            </a:r>
            <a:r>
              <a:rPr lang="de-CH" dirty="0" err="1"/>
              <a:t>Chooser</a:t>
            </a:r>
            <a:r>
              <a:rPr lang="de-CH" dirty="0"/>
              <a:t>» rechts in PowerPoint </a:t>
            </a:r>
            <a:br>
              <a:rPr lang="de-CH" dirty="0"/>
            </a:br>
            <a:r>
              <a:rPr lang="de-CH" dirty="0"/>
              <a:t>oder unter dem Menüpunkt «Einfügen &gt; Inhalte».</a:t>
            </a:r>
            <a:br>
              <a:rPr lang="de-CH" dirty="0"/>
            </a:br>
            <a:br>
              <a:rPr lang="de-CH" dirty="0"/>
            </a:br>
            <a:r>
              <a:rPr lang="de-CH" dirty="0"/>
              <a:t>Eigene Bilder können Sie durch einen Klick</a:t>
            </a:r>
            <a:br>
              <a:rPr lang="de-CH" dirty="0"/>
            </a:br>
            <a:r>
              <a:rPr lang="de-CH" dirty="0"/>
              <a:t>auf das untenstehende Icon einfügen.</a:t>
            </a:r>
          </a:p>
        </p:txBody>
      </p:sp>
    </p:spTree>
    <p:extLst>
      <p:ext uri="{BB962C8B-B14F-4D97-AF65-F5344CB8AC3E}">
        <p14:creationId xmlns:p14="http://schemas.microsoft.com/office/powerpoint/2010/main" val="23399661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4B03B558-1909-9EAA-030E-9F4C655318C3}"/>
              </a:ext>
            </a:extLst>
          </p:cNvPr>
          <p:cNvSpPr/>
          <p:nvPr userDrawn="1"/>
        </p:nvSpPr>
        <p:spPr>
          <a:xfrm>
            <a:off x="0" y="846667"/>
            <a:ext cx="11430000" cy="6011333"/>
          </a:xfrm>
          <a:prstGeom prst="rect">
            <a:avLst/>
          </a:prstGeom>
          <a:solidFill>
            <a:srgbClr val="FDE7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pPr algn="ctr"/>
            <a:endParaRPr lang="de-CH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06800" y="1067524"/>
            <a:ext cx="10587038" cy="921613"/>
          </a:xfrm>
        </p:spPr>
        <p:txBody>
          <a:bodyPr/>
          <a:lstStyle>
            <a:lvl1pPr>
              <a:defRPr sz="5850"/>
            </a:lvl1pPr>
          </a:lstStyle>
          <a:p>
            <a:r>
              <a:rPr lang="de-CH" dirty="0"/>
              <a:t>Titel hinzufügen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07E4E3B-B029-4FB4-981D-E15979CD639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16200000">
            <a:off x="12030000" y="162000"/>
            <a:ext cx="360000" cy="36000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fld id="{ADB74D8C-1A92-44D8-9063-99A2020683EE}" type="datetime1">
              <a:rPr lang="de-DE" smtClean="0"/>
              <a:t>02.07.2026</a:t>
            </a:fld>
            <a:endParaRPr lang="de-CH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B3A6D9A-857D-4B6F-B977-93015D039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12030000" y="162000"/>
            <a:ext cx="360000" cy="36000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r>
              <a:rPr lang="de-DE"/>
              <a:t>Professur für Erwachsenenbildung und Weiterbildung - Instrument TRIAGO</a:t>
            </a:r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8FACFD7-BF65-4DA8-AFDF-1BA2EB682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60596" y="6620400"/>
            <a:ext cx="376710" cy="144016"/>
          </a:xfrm>
          <a:prstGeom prst="rect">
            <a:avLst/>
          </a:prstGeom>
        </p:spPr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11814203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06800" y="1170372"/>
            <a:ext cx="11016850" cy="492443"/>
          </a:xfrm>
        </p:spPr>
        <p:txBody>
          <a:bodyPr/>
          <a:lstStyle/>
          <a:p>
            <a:r>
              <a:rPr lang="de-CH" dirty="0"/>
              <a:t>Titel hinzufügen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846EAAB-E9CC-4FBB-A777-DFD68618EF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8FAE9-4028-4621-8D2C-79DC15468ED4}" type="datetime1">
              <a:rPr lang="de-DE" smtClean="0"/>
              <a:t>02.07.2026</a:t>
            </a:fld>
            <a:endParaRPr lang="de-CH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490A60D-3123-4534-B4E1-1B214E4023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Professur für Erwachsenenbildung und Weiterbildung - Instrument TRIAGO</a:t>
            </a:r>
            <a:endParaRPr lang="de-CH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CA66DD1-3165-483D-99FB-202ADC04E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60596" y="6620400"/>
            <a:ext cx="376710" cy="144016"/>
          </a:xfrm>
          <a:prstGeom prst="rect">
            <a:avLst/>
          </a:prstGeom>
        </p:spPr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45889823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B84E75BB-61FF-4F7E-9CDB-A5E34775C9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60FCB-297E-4F8A-824C-1FD0A1FA0D3C}" type="datetime1">
              <a:rPr lang="de-DE" smtClean="0"/>
              <a:t>02.07.2026</a:t>
            </a:fld>
            <a:endParaRPr lang="de-CH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B909AB7D-DBAB-4FFF-BA65-85B9521162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Professur für Erwachsenenbildung und Weiterbildung - Instrument TRIAGO</a:t>
            </a:r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B9B7570-0B3E-4F91-B744-978CA7BDE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60596" y="6620400"/>
            <a:ext cx="376710" cy="144016"/>
          </a:xfrm>
          <a:prstGeom prst="rect">
            <a:avLst/>
          </a:prstGeom>
        </p:spPr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735922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06800" y="1170372"/>
            <a:ext cx="11012400" cy="492443"/>
          </a:xfrm>
        </p:spPr>
        <p:txBody>
          <a:bodyPr/>
          <a:lstStyle>
            <a:lvl1pPr>
              <a:defRPr b="0"/>
            </a:lvl1pPr>
          </a:lstStyle>
          <a:p>
            <a:r>
              <a:rPr lang="de-CH" dirty="0"/>
              <a:t>Titel hinzufügen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406800" y="1989138"/>
            <a:ext cx="11016850" cy="4175125"/>
          </a:xfrm>
        </p:spPr>
        <p:txBody>
          <a:bodyPr/>
          <a:lstStyle>
            <a:lvl1pPr marL="270000" indent="-270000">
              <a:buFont typeface="+mj-lt"/>
              <a:buAutoNum type="arabicPeriod"/>
              <a:defRPr sz="2000"/>
            </a:lvl1pPr>
            <a:lvl2pPr marL="540000" indent="-270000">
              <a:buFont typeface="+mj-lt"/>
              <a:buAutoNum type="alphaLcPeriod"/>
              <a:defRPr sz="2000"/>
            </a:lvl2pPr>
            <a:lvl3pPr marL="810000" indent="-270000">
              <a:defRPr sz="2000"/>
            </a:lvl3pPr>
            <a:lvl4pPr marL="1080000" indent="-270000">
              <a:defRPr sz="2000"/>
            </a:lvl4pPr>
            <a:lvl5pPr marL="1350000" indent="-270000">
              <a:defRPr sz="2000"/>
            </a:lvl5pPr>
          </a:lstStyle>
          <a:p>
            <a:pPr lvl="0"/>
            <a:r>
              <a:rPr lang="de-DE" dirty="0"/>
              <a:t>Inhalt hinzufügen</a:t>
            </a:r>
          </a:p>
          <a:p>
            <a:pPr lvl="1"/>
            <a:r>
              <a:rPr lang="de-DE" dirty="0"/>
              <a:t>Zweite </a:t>
            </a:r>
            <a:r>
              <a:rPr lang="de-CH" noProof="0" dirty="0"/>
              <a:t>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07E4E3B-B029-4FB4-981D-E15979CD63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359FA-99AC-4EDB-8EF0-EC3B6A0264EF}" type="datetime1">
              <a:rPr lang="de-DE" smtClean="0"/>
              <a:t>02.07.2026</a:t>
            </a:fld>
            <a:endParaRPr lang="de-CH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B3A6D9A-857D-4B6F-B977-93015D039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Professur für Erwachsenenbildung und Weiterbildung - Instrument TRIAGO</a:t>
            </a:r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8FACFD7-BF65-4DA8-AFDF-1BA2EB682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60596" y="6620400"/>
            <a:ext cx="376710" cy="144016"/>
          </a:xfrm>
          <a:prstGeom prst="rect">
            <a:avLst/>
          </a:prstGeom>
        </p:spPr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7983745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06800" y="1170372"/>
            <a:ext cx="11012400" cy="492443"/>
          </a:xfrm>
        </p:spPr>
        <p:txBody>
          <a:bodyPr/>
          <a:lstStyle/>
          <a:p>
            <a:r>
              <a:rPr lang="de-CH" dirty="0"/>
              <a:t>Titel hinzufügen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406800" y="1989137"/>
            <a:ext cx="5040000" cy="41751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CH" noProof="0" dirty="0"/>
              <a:t>Inhalt hinzufügen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6385979" y="1989138"/>
            <a:ext cx="5037671" cy="41751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CH" noProof="0" dirty="0"/>
              <a:t>Inhalt hinzufügen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CBC3AC7-219E-4C67-AEDA-C67A12A69C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B5D0D-C573-485D-BA0B-4027D40D90C8}" type="datetime1">
              <a:rPr lang="de-DE" smtClean="0"/>
              <a:t>02.07.2026</a:t>
            </a:fld>
            <a:endParaRPr lang="de-CH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7782AC2-B1F9-49B1-8F1C-175BF98745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Professur für Erwachsenenbildung und Weiterbildung - Instrument TRIAGO</a:t>
            </a:r>
            <a:endParaRPr lang="de-CH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764E7F5-EE66-4CED-8EDA-D78B639D28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60596" y="6620400"/>
            <a:ext cx="376710" cy="144016"/>
          </a:xfrm>
          <a:prstGeom prst="rect">
            <a:avLst/>
          </a:prstGeom>
        </p:spPr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318625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und Bild l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030175" y="1170372"/>
            <a:ext cx="5393475" cy="492443"/>
          </a:xfrm>
        </p:spPr>
        <p:txBody>
          <a:bodyPr/>
          <a:lstStyle/>
          <a:p>
            <a:r>
              <a:rPr lang="de-CH" dirty="0"/>
              <a:t>Titel hinzufügen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6030175" y="1989138"/>
            <a:ext cx="5393475" cy="41751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CH" noProof="0" dirty="0"/>
              <a:t>Inhalt hinzufügen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CBC3AC7-219E-4C67-AEDA-C67A12A69C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9486E-86B1-43ED-91B3-B3ABA39081A4}" type="datetime1">
              <a:rPr lang="de-DE" smtClean="0"/>
              <a:t>02.07.2026</a:t>
            </a:fld>
            <a:endParaRPr lang="de-CH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7782AC2-B1F9-49B1-8F1C-175BF98745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Professur für Erwachsenenbildung und Weiterbildung - Instrument TRIAGO</a:t>
            </a:r>
            <a:endParaRPr lang="de-CH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764E7F5-EE66-4CED-8EDA-D78B639D28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60596" y="6620400"/>
            <a:ext cx="376710" cy="144016"/>
          </a:xfrm>
          <a:prstGeom prst="rect">
            <a:avLst/>
          </a:prstGeom>
        </p:spPr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3" name="Bildplatzhalter 3">
            <a:extLst>
              <a:ext uri="{FF2B5EF4-FFF2-40B4-BE49-F238E27FC236}">
                <a16:creationId xmlns:a16="http://schemas.microsoft.com/office/drawing/2014/main" id="{045B5233-76F3-BDA2-C5F4-340A566D321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-2941" y="846001"/>
            <a:ext cx="5324400" cy="5688000"/>
          </a:xfrm>
          <a:solidFill>
            <a:schemeClr val="accent5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buNone/>
              <a:defRPr sz="1600" b="0"/>
            </a:lvl1pPr>
          </a:lstStyle>
          <a:p>
            <a:r>
              <a:rPr lang="de-CH" dirty="0"/>
              <a:t>Ersetzen Sie diesen Platzhalter durch ein Bild </a:t>
            </a:r>
            <a:br>
              <a:rPr lang="de-CH" dirty="0"/>
            </a:br>
            <a:r>
              <a:rPr lang="de-CH" dirty="0"/>
              <a:t>(Grösse und Position beibehalten).</a:t>
            </a:r>
            <a:br>
              <a:rPr lang="de-CH" dirty="0"/>
            </a:br>
            <a:br>
              <a:rPr lang="de-CH" dirty="0"/>
            </a:br>
            <a:r>
              <a:rPr lang="de-CH" dirty="0"/>
              <a:t>Eine Auswahl an FHNW-Bildern finden Sie im </a:t>
            </a:r>
            <a:br>
              <a:rPr lang="de-CH" dirty="0"/>
            </a:br>
            <a:r>
              <a:rPr lang="de-CH" dirty="0"/>
              <a:t>«Content </a:t>
            </a:r>
            <a:r>
              <a:rPr lang="de-CH" dirty="0" err="1"/>
              <a:t>Chooser</a:t>
            </a:r>
            <a:r>
              <a:rPr lang="de-CH" dirty="0"/>
              <a:t>» rechts in PowerPoint </a:t>
            </a:r>
            <a:br>
              <a:rPr lang="de-CH" dirty="0"/>
            </a:br>
            <a:r>
              <a:rPr lang="de-CH" dirty="0"/>
              <a:t>oder unter dem Menüpunkt «Einfügen &gt; Inhalte».</a:t>
            </a:r>
            <a:br>
              <a:rPr lang="de-CH" dirty="0"/>
            </a:br>
            <a:br>
              <a:rPr lang="de-CH" dirty="0"/>
            </a:br>
            <a:r>
              <a:rPr lang="de-CH" dirty="0"/>
              <a:t>Eigene Bilder können Sie durch einen Klick auf das untenstehende Icon einfügen.</a:t>
            </a:r>
          </a:p>
        </p:txBody>
      </p:sp>
    </p:spTree>
    <p:extLst>
      <p:ext uri="{BB962C8B-B14F-4D97-AF65-F5344CB8AC3E}">
        <p14:creationId xmlns:p14="http://schemas.microsoft.com/office/powerpoint/2010/main" val="39972199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und Bild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06800" y="1170372"/>
            <a:ext cx="5040000" cy="492443"/>
          </a:xfrm>
        </p:spPr>
        <p:txBody>
          <a:bodyPr/>
          <a:lstStyle/>
          <a:p>
            <a:r>
              <a:rPr lang="de-CH" dirty="0"/>
              <a:t>Titel hinzufügen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406800" y="1989138"/>
            <a:ext cx="5040000" cy="41751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CH" noProof="0" dirty="0"/>
              <a:t>Inhalt hinzufügen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CBC3AC7-219E-4C67-AEDA-C67A12A69C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60347-F81D-409B-A680-265E0B2013DB}" type="datetime1">
              <a:rPr lang="de-DE" smtClean="0"/>
              <a:t>02.07.2026</a:t>
            </a:fld>
            <a:endParaRPr lang="de-CH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7782AC2-B1F9-49B1-8F1C-175BF98745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Professur für Erwachsenenbildung und Weiterbildung - Instrument TRIAGO</a:t>
            </a:r>
            <a:endParaRPr lang="de-CH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764E7F5-EE66-4CED-8EDA-D78B639D28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60596" y="6620400"/>
            <a:ext cx="376710" cy="144016"/>
          </a:xfrm>
          <a:prstGeom prst="rect">
            <a:avLst/>
          </a:prstGeom>
        </p:spPr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8" name="Bildplatzhalter 3">
            <a:extLst>
              <a:ext uri="{FF2B5EF4-FFF2-40B4-BE49-F238E27FC236}">
                <a16:creationId xmlns:a16="http://schemas.microsoft.com/office/drawing/2014/main" id="{BFED3010-9542-8FB4-6B6D-FE485296850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098226" y="846000"/>
            <a:ext cx="5324400" cy="5688000"/>
          </a:xfrm>
          <a:solidFill>
            <a:schemeClr val="accent5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buNone/>
              <a:defRPr sz="1600" b="0"/>
            </a:lvl1pPr>
          </a:lstStyle>
          <a:p>
            <a:r>
              <a:rPr lang="de-CH" dirty="0"/>
              <a:t>Ersetzen Sie diesen Platzhalter durch ein Bild </a:t>
            </a:r>
            <a:br>
              <a:rPr lang="de-CH" dirty="0"/>
            </a:br>
            <a:r>
              <a:rPr lang="de-CH" dirty="0"/>
              <a:t>(Grösse und Position beibehalten).</a:t>
            </a:r>
            <a:br>
              <a:rPr lang="de-CH" dirty="0"/>
            </a:br>
            <a:br>
              <a:rPr lang="de-CH" dirty="0"/>
            </a:br>
            <a:r>
              <a:rPr lang="de-CH" dirty="0"/>
              <a:t>Eine Auswahl an FHNW-Bildern finden Sie im </a:t>
            </a:r>
            <a:br>
              <a:rPr lang="de-CH" dirty="0"/>
            </a:br>
            <a:r>
              <a:rPr lang="de-CH" dirty="0"/>
              <a:t>«Content </a:t>
            </a:r>
            <a:r>
              <a:rPr lang="de-CH" dirty="0" err="1"/>
              <a:t>Chooser</a:t>
            </a:r>
            <a:r>
              <a:rPr lang="de-CH" dirty="0"/>
              <a:t>» rechts in PowerPoint </a:t>
            </a:r>
            <a:br>
              <a:rPr lang="de-CH" dirty="0"/>
            </a:br>
            <a:r>
              <a:rPr lang="de-CH" dirty="0"/>
              <a:t>oder unter dem Menüpunkt «Einfügen &gt; Inhalte».</a:t>
            </a:r>
            <a:br>
              <a:rPr lang="de-CH" dirty="0"/>
            </a:br>
            <a:br>
              <a:rPr lang="de-CH" dirty="0"/>
            </a:br>
            <a:r>
              <a:rPr lang="de-CH" dirty="0"/>
              <a:t>Eigene Bilder können Sie durch einen Klick auf das untenstehende Icon einfügen.</a:t>
            </a:r>
          </a:p>
        </p:txBody>
      </p:sp>
    </p:spTree>
    <p:extLst>
      <p:ext uri="{BB962C8B-B14F-4D97-AF65-F5344CB8AC3E}">
        <p14:creationId xmlns:p14="http://schemas.microsoft.com/office/powerpoint/2010/main" val="29326656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vollflä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EB216CB-AE9D-4C01-AD48-4B7915875192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7CB6251-6229-47A3-A5F6-2E6DA9FE3B5A}" type="datetime1">
              <a:rPr lang="de-DE" smtClean="0"/>
              <a:t>02.07.2026</a:t>
            </a:fld>
            <a:endParaRPr lang="de-CH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3E67269-0443-40A6-8D53-CF9C30AE720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DE"/>
              <a:t>Professur für Erwachsenenbildung und Weiterbildung - Instrument TRIAGO</a:t>
            </a:r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FD2179C-3288-47A5-A587-1B7255A2C3E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460596" y="6620400"/>
            <a:ext cx="376710" cy="144016"/>
          </a:xfrm>
          <a:prstGeom prst="rect">
            <a:avLst/>
          </a:prstGeom>
        </p:spPr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2" name="Bildplatzhalter 3">
            <a:extLst>
              <a:ext uri="{FF2B5EF4-FFF2-40B4-BE49-F238E27FC236}">
                <a16:creationId xmlns:a16="http://schemas.microsoft.com/office/drawing/2014/main" id="{FA158FDB-0E1B-74C0-3EFC-E1E947BFEE2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846872"/>
            <a:ext cx="11423650" cy="5688000"/>
          </a:xfrm>
          <a:solidFill>
            <a:schemeClr val="accent5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buNone/>
              <a:defRPr sz="1600" b="0"/>
            </a:lvl1pPr>
          </a:lstStyle>
          <a:p>
            <a:r>
              <a:rPr lang="de-CH" dirty="0"/>
              <a:t> Ersetzen Sie diesen Platzhalter durch ein Bild (Grösse und Position beibehalten).</a:t>
            </a:r>
            <a:br>
              <a:rPr lang="de-CH" dirty="0"/>
            </a:br>
            <a:br>
              <a:rPr lang="de-CH" dirty="0"/>
            </a:br>
            <a:r>
              <a:rPr lang="de-CH" dirty="0"/>
              <a:t>Eine Auswahl an FHNW-Bildern finden Sie im «Content </a:t>
            </a:r>
            <a:r>
              <a:rPr lang="de-CH" dirty="0" err="1"/>
              <a:t>Chooser</a:t>
            </a:r>
            <a:r>
              <a:rPr lang="de-CH" dirty="0"/>
              <a:t>» rechts in PowerPoint </a:t>
            </a:r>
            <a:br>
              <a:rPr lang="de-CH" dirty="0"/>
            </a:br>
            <a:r>
              <a:rPr lang="de-CH" dirty="0"/>
              <a:t>oder unter dem Menüpunkt «Einfügen &gt; Inhalte».</a:t>
            </a:r>
            <a:br>
              <a:rPr lang="de-CH" dirty="0"/>
            </a:br>
            <a:br>
              <a:rPr lang="de-CH" dirty="0"/>
            </a:br>
            <a:r>
              <a:rPr lang="de-CH" dirty="0"/>
              <a:t>Eigene Bilder können Sie durch einen Klick</a:t>
            </a:r>
            <a:br>
              <a:rPr lang="de-CH" dirty="0"/>
            </a:br>
            <a:r>
              <a:rPr lang="de-CH" dirty="0"/>
              <a:t>auf das untenstehende Icon einfügen.</a:t>
            </a:r>
          </a:p>
        </p:txBody>
      </p:sp>
    </p:spTree>
    <p:extLst>
      <p:ext uri="{BB962C8B-B14F-4D97-AF65-F5344CB8AC3E}">
        <p14:creationId xmlns:p14="http://schemas.microsoft.com/office/powerpoint/2010/main" val="24517538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06800" y="1170372"/>
            <a:ext cx="11016850" cy="492443"/>
          </a:xfrm>
        </p:spPr>
        <p:txBody>
          <a:bodyPr/>
          <a:lstStyle/>
          <a:p>
            <a:r>
              <a:rPr lang="de-CH" dirty="0"/>
              <a:t>Titel hinzufügen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846EAAB-E9CC-4FBB-A777-DFD68618EF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D2703-CBD3-4773-B845-F341273C709B}" type="datetime1">
              <a:rPr lang="de-DE" smtClean="0"/>
              <a:t>02.07.2026</a:t>
            </a:fld>
            <a:endParaRPr lang="de-CH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490A60D-3123-4534-B4E1-1B214E4023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Professur für Erwachsenenbildung und Weiterbildung - Instrument TRIAGO</a:t>
            </a:r>
            <a:endParaRPr lang="de-CH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CA66DD1-3165-483D-99FB-202ADC04E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60596" y="6620400"/>
            <a:ext cx="376710" cy="144016"/>
          </a:xfrm>
          <a:prstGeom prst="rect">
            <a:avLst/>
          </a:prstGeom>
        </p:spPr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8379844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2.svg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image" Target="../media/image1.svg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 13">
            <a:extLst>
              <a:ext uri="{FF2B5EF4-FFF2-40B4-BE49-F238E27FC236}">
                <a16:creationId xmlns:a16="http://schemas.microsoft.com/office/drawing/2014/main" id="{CCA65A95-72B9-9C39-BC44-04A643558335}"/>
              </a:ext>
            </a:extLst>
          </p:cNvPr>
          <p:cNvSpPr/>
          <p:nvPr userDrawn="1"/>
        </p:nvSpPr>
        <p:spPr>
          <a:xfrm>
            <a:off x="0" y="6534000"/>
            <a:ext cx="11430000" cy="324000"/>
          </a:xfrm>
          <a:prstGeom prst="rect">
            <a:avLst/>
          </a:prstGeom>
          <a:solidFill>
            <a:srgbClr val="FDE7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08076" y="1170372"/>
            <a:ext cx="11015574" cy="492443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de-CH" dirty="0"/>
              <a:t>Titel hinzufügen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07988" y="1989137"/>
            <a:ext cx="11015662" cy="417599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CH" noProof="0" dirty="0"/>
              <a:t>Inhalt hinzufügen</a:t>
            </a:r>
          </a:p>
          <a:p>
            <a:pPr lvl="2"/>
            <a:r>
              <a:rPr lang="de-CH" noProof="0" dirty="0"/>
              <a:t>Ebene 2</a:t>
            </a:r>
          </a:p>
          <a:p>
            <a:pPr lvl="3"/>
            <a:r>
              <a:rPr lang="de-CH" noProof="0" dirty="0"/>
              <a:t>Ebene 3</a:t>
            </a:r>
          </a:p>
          <a:p>
            <a:pPr lvl="4"/>
            <a:r>
              <a:rPr lang="de-CH" noProof="0" dirty="0"/>
              <a:t>Ebene 4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19100" y="6620400"/>
            <a:ext cx="1188000" cy="14401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50">
                <a:solidFill>
                  <a:schemeClr val="tx1"/>
                </a:solidFill>
              </a:defRPr>
            </a:lvl1pPr>
          </a:lstStyle>
          <a:p>
            <a:fld id="{0D78C72D-AEC5-489D-9E9C-4F119C07DC1A}" type="datetime1">
              <a:rPr lang="de-DE" smtClean="0"/>
              <a:t>02.07.2026</a:t>
            </a:fld>
            <a:endParaRPr lang="de-CH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1667508" y="6620400"/>
            <a:ext cx="8100000" cy="14401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50" b="1">
                <a:solidFill>
                  <a:schemeClr val="tx1"/>
                </a:solidFill>
              </a:defRPr>
            </a:lvl1pPr>
          </a:lstStyle>
          <a:p>
            <a:r>
              <a:rPr lang="de-DE"/>
              <a:t>Professur für Erwachsenenbildung und Weiterbildung - Instrument TRIAGO</a:t>
            </a:r>
            <a:endParaRPr lang="de-CH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1460596" y="6620400"/>
            <a:ext cx="376710" cy="14401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50">
                <a:solidFill>
                  <a:schemeClr val="tx1"/>
                </a:solidFill>
              </a:defRPr>
            </a:lvl1pPr>
          </a:lstStyle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2BBC21AA-03C3-7EDE-BB82-F15F9CEADEFF}"/>
              </a:ext>
            </a:extLst>
          </p:cNvPr>
          <p:cNvSpPr txBox="1"/>
          <p:nvPr userDrawn="1"/>
        </p:nvSpPr>
        <p:spPr>
          <a:xfrm>
            <a:off x="9767508" y="6618222"/>
            <a:ext cx="1506420" cy="14401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e-DE"/>
            </a:defPPr>
            <a:lvl1pPr>
              <a:defRPr sz="950" b="1"/>
            </a:lvl1pPr>
          </a:lstStyle>
          <a:p>
            <a:pPr lvl="0" algn="r"/>
            <a:r>
              <a:rPr lang="de-CH" dirty="0"/>
              <a:t>www.fhnw.ch/ph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C74BF4C3-E783-28CB-0D38-6514BD1DFC1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10457" y="212400"/>
            <a:ext cx="2727663" cy="42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663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7" r:id="rId3"/>
    <p:sldLayoutId id="2147483668" r:id="rId4"/>
    <p:sldLayoutId id="2147483661" r:id="rId5"/>
    <p:sldLayoutId id="2147483669" r:id="rId6"/>
    <p:sldLayoutId id="2147483670" r:id="rId7"/>
    <p:sldLayoutId id="2147483665" r:id="rId8"/>
    <p:sldLayoutId id="2147483663" r:id="rId9"/>
    <p:sldLayoutId id="2147483664" r:id="rId10"/>
  </p:sldLayoutIdLst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0000" indent="-270000" algn="l" defTabSz="914400" rtl="0" eaLnBrk="1" latinLnBrk="0" hangingPunct="1">
        <a:lnSpc>
          <a:spcPct val="125000"/>
        </a:lnSpc>
        <a:spcBef>
          <a:spcPts val="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70000" indent="-270000" algn="l" defTabSz="914400" rtl="0" eaLnBrk="1" latinLnBrk="0" hangingPunct="1">
        <a:lnSpc>
          <a:spcPct val="125000"/>
        </a:lnSpc>
        <a:spcBef>
          <a:spcPts val="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268288" algn="l" defTabSz="914400" rtl="0" eaLnBrk="1" latinLnBrk="0" hangingPunct="1">
        <a:lnSpc>
          <a:spcPct val="125000"/>
        </a:lnSpc>
        <a:spcBef>
          <a:spcPts val="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810000" indent="-269875" algn="l" defTabSz="914400" rtl="0" eaLnBrk="1" latinLnBrk="0" hangingPunct="1">
        <a:lnSpc>
          <a:spcPct val="125000"/>
        </a:lnSpc>
        <a:spcBef>
          <a:spcPts val="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080000" indent="-269875" algn="l" defTabSz="914400" rtl="0" eaLnBrk="1" latinLnBrk="0" hangingPunct="1">
        <a:lnSpc>
          <a:spcPct val="125000"/>
        </a:lnSpc>
        <a:spcBef>
          <a:spcPts val="0"/>
        </a:spcBef>
        <a:buFont typeface="Arial" panose="020B0604020202020204" pitchFamily="34" charset="0"/>
        <a:buChar char="–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57" userDrawn="1">
          <p15:clr>
            <a:srgbClr val="A4A3A4"/>
          </p15:clr>
        </p15:guide>
        <p15:guide id="2" pos="7196" userDrawn="1">
          <p15:clr>
            <a:srgbClr val="A4A3A4"/>
          </p15:clr>
        </p15:guide>
        <p15:guide id="3" orient="horz" pos="3883" userDrawn="1">
          <p15:clr>
            <a:srgbClr val="A4A3A4"/>
          </p15:clr>
        </p15:guide>
        <p15:guide id="4" orient="horz" pos="1253" userDrawn="1">
          <p15:clr>
            <a:srgbClr val="A4A3A4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 13">
            <a:extLst>
              <a:ext uri="{FF2B5EF4-FFF2-40B4-BE49-F238E27FC236}">
                <a16:creationId xmlns:a16="http://schemas.microsoft.com/office/drawing/2014/main" id="{CCA65A95-72B9-9C39-BC44-04A643558335}"/>
              </a:ext>
            </a:extLst>
          </p:cNvPr>
          <p:cNvSpPr/>
          <p:nvPr userDrawn="1"/>
        </p:nvSpPr>
        <p:spPr>
          <a:xfrm>
            <a:off x="0" y="6534000"/>
            <a:ext cx="11430000" cy="324000"/>
          </a:xfrm>
          <a:prstGeom prst="rect">
            <a:avLst/>
          </a:prstGeom>
          <a:solidFill>
            <a:srgbClr val="FDE7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08076" y="1170372"/>
            <a:ext cx="11015574" cy="492443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de-CH" dirty="0"/>
              <a:t>Titel hinzufügen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07988" y="1989137"/>
            <a:ext cx="11015662" cy="417599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CH" noProof="0" dirty="0"/>
              <a:t>Inhalt hinzufügen</a:t>
            </a:r>
          </a:p>
          <a:p>
            <a:pPr lvl="2"/>
            <a:r>
              <a:rPr lang="de-CH" noProof="0" dirty="0"/>
              <a:t>Ebene 2</a:t>
            </a:r>
          </a:p>
          <a:p>
            <a:pPr lvl="3"/>
            <a:r>
              <a:rPr lang="de-CH" noProof="0" dirty="0"/>
              <a:t>Ebene 3</a:t>
            </a:r>
          </a:p>
          <a:p>
            <a:pPr lvl="4"/>
            <a:r>
              <a:rPr lang="de-CH" noProof="0" dirty="0"/>
              <a:t>Ebene 4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19100" y="6620400"/>
            <a:ext cx="1188000" cy="14401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50">
                <a:solidFill>
                  <a:schemeClr val="tx1"/>
                </a:solidFill>
              </a:defRPr>
            </a:lvl1pPr>
          </a:lstStyle>
          <a:p>
            <a:fld id="{9857AAF2-6303-47E4-BB5E-6FD4713BB3C6}" type="datetime1">
              <a:rPr lang="de-DE" smtClean="0"/>
              <a:t>02.07.2026</a:t>
            </a:fld>
            <a:endParaRPr lang="de-CH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1667508" y="6620400"/>
            <a:ext cx="8100000" cy="14401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50" b="1">
                <a:solidFill>
                  <a:schemeClr val="tx1"/>
                </a:solidFill>
              </a:defRPr>
            </a:lvl1pPr>
          </a:lstStyle>
          <a:p>
            <a:r>
              <a:rPr lang="de-DE"/>
              <a:t>Professur für Erwachsenenbildung und Weiterbildung - Instrument TRIAGO</a:t>
            </a:r>
            <a:endParaRPr lang="de-CH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1460596" y="6620400"/>
            <a:ext cx="376710" cy="14401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50">
                <a:solidFill>
                  <a:schemeClr val="tx1"/>
                </a:solidFill>
              </a:defRPr>
            </a:lvl1pPr>
          </a:lstStyle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2BBC21AA-03C3-7EDE-BB82-F15F9CEADEFF}"/>
              </a:ext>
            </a:extLst>
          </p:cNvPr>
          <p:cNvSpPr txBox="1"/>
          <p:nvPr userDrawn="1"/>
        </p:nvSpPr>
        <p:spPr>
          <a:xfrm>
            <a:off x="9767508" y="6618222"/>
            <a:ext cx="1506420" cy="14401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e-DE"/>
            </a:defPPr>
            <a:lvl1pPr>
              <a:defRPr sz="950" b="1"/>
            </a:lvl1pPr>
          </a:lstStyle>
          <a:p>
            <a:pPr lvl="0" algn="r"/>
            <a:r>
              <a:rPr lang="de-CH" dirty="0"/>
              <a:t>www.fhnw.ch/ph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C74BF4C3-E783-28CB-0D38-6514BD1DFC1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10457" y="212400"/>
            <a:ext cx="2727663" cy="42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801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93" r:id="rId11"/>
  </p:sldLayoutIdLst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0000" indent="-270000" algn="l" defTabSz="914400" rtl="0" eaLnBrk="1" latinLnBrk="0" hangingPunct="1">
        <a:lnSpc>
          <a:spcPct val="125000"/>
        </a:lnSpc>
        <a:spcBef>
          <a:spcPts val="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70000" indent="-270000" algn="l" defTabSz="914400" rtl="0" eaLnBrk="1" latinLnBrk="0" hangingPunct="1">
        <a:lnSpc>
          <a:spcPct val="125000"/>
        </a:lnSpc>
        <a:spcBef>
          <a:spcPts val="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268288" algn="l" defTabSz="914400" rtl="0" eaLnBrk="1" latinLnBrk="0" hangingPunct="1">
        <a:lnSpc>
          <a:spcPct val="125000"/>
        </a:lnSpc>
        <a:spcBef>
          <a:spcPts val="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810000" indent="-269875" algn="l" defTabSz="914400" rtl="0" eaLnBrk="1" latinLnBrk="0" hangingPunct="1">
        <a:lnSpc>
          <a:spcPct val="125000"/>
        </a:lnSpc>
        <a:spcBef>
          <a:spcPts val="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080000" indent="-269875" algn="l" defTabSz="914400" rtl="0" eaLnBrk="1" latinLnBrk="0" hangingPunct="1">
        <a:lnSpc>
          <a:spcPct val="125000"/>
        </a:lnSpc>
        <a:spcBef>
          <a:spcPts val="0"/>
        </a:spcBef>
        <a:buFont typeface="Arial" panose="020B0604020202020204" pitchFamily="34" charset="0"/>
        <a:buChar char="–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57">
          <p15:clr>
            <a:srgbClr val="A4A3A4"/>
          </p15:clr>
        </p15:guide>
        <p15:guide id="2" pos="7196">
          <p15:clr>
            <a:srgbClr val="A4A3A4"/>
          </p15:clr>
        </p15:guide>
        <p15:guide id="3" orient="horz" pos="3883">
          <p15:clr>
            <a:srgbClr val="A4A3A4"/>
          </p15:clr>
        </p15:guide>
        <p15:guide id="4" orient="horz" pos="1253">
          <p15:clr>
            <a:srgbClr val="A4A3A4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 13">
            <a:extLst>
              <a:ext uri="{FF2B5EF4-FFF2-40B4-BE49-F238E27FC236}">
                <a16:creationId xmlns:a16="http://schemas.microsoft.com/office/drawing/2014/main" id="{CCA65A95-72B9-9C39-BC44-04A643558335}"/>
              </a:ext>
            </a:extLst>
          </p:cNvPr>
          <p:cNvSpPr/>
          <p:nvPr userDrawn="1"/>
        </p:nvSpPr>
        <p:spPr>
          <a:xfrm>
            <a:off x="0" y="6534000"/>
            <a:ext cx="11430000" cy="324000"/>
          </a:xfrm>
          <a:prstGeom prst="rect">
            <a:avLst/>
          </a:prstGeom>
          <a:solidFill>
            <a:srgbClr val="FDE7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08076" y="1170372"/>
            <a:ext cx="11015574" cy="492443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de-CH" dirty="0"/>
              <a:t>Titel hinzufügen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07988" y="1989137"/>
            <a:ext cx="11015662" cy="417599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CH" noProof="0" dirty="0"/>
              <a:t>Inhalt hinzufügen</a:t>
            </a:r>
          </a:p>
          <a:p>
            <a:pPr lvl="2"/>
            <a:r>
              <a:rPr lang="de-CH" noProof="0" dirty="0"/>
              <a:t>Ebene 2</a:t>
            </a:r>
          </a:p>
          <a:p>
            <a:pPr lvl="3"/>
            <a:r>
              <a:rPr lang="de-CH" noProof="0" dirty="0"/>
              <a:t>Ebene 3</a:t>
            </a:r>
          </a:p>
          <a:p>
            <a:pPr lvl="4"/>
            <a:r>
              <a:rPr lang="de-CH" noProof="0" dirty="0"/>
              <a:t>Ebene 4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19100" y="6620400"/>
            <a:ext cx="1188000" cy="14401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50">
                <a:solidFill>
                  <a:schemeClr val="tx1"/>
                </a:solidFill>
              </a:defRPr>
            </a:lvl1pPr>
          </a:lstStyle>
          <a:p>
            <a:fld id="{63960E1B-5877-4E57-A963-D3B0CDA89624}" type="datetime1">
              <a:rPr lang="de-DE" smtClean="0"/>
              <a:t>02.07.2026</a:t>
            </a:fld>
            <a:endParaRPr lang="de-CH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1667508" y="6620400"/>
            <a:ext cx="8100000" cy="14401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50" b="1">
                <a:solidFill>
                  <a:schemeClr val="tx1"/>
                </a:solidFill>
              </a:defRPr>
            </a:lvl1pPr>
          </a:lstStyle>
          <a:p>
            <a:r>
              <a:rPr lang="de-CH"/>
              <a:t>Professur für Erwachsenenbildung und Weiterbildung - Instrument TRIAGO</a:t>
            </a:r>
            <a:endParaRPr lang="de-CH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1460596" y="6620400"/>
            <a:ext cx="376710" cy="14401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50">
                <a:solidFill>
                  <a:schemeClr val="tx1"/>
                </a:solidFill>
              </a:defRPr>
            </a:lvl1pPr>
          </a:lstStyle>
          <a:p>
            <a:fld id="{442AD375-037F-43D0-B059-5172DA06796A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2BBC21AA-03C3-7EDE-BB82-F15F9CEADEFF}"/>
              </a:ext>
            </a:extLst>
          </p:cNvPr>
          <p:cNvSpPr txBox="1"/>
          <p:nvPr userDrawn="1"/>
        </p:nvSpPr>
        <p:spPr>
          <a:xfrm>
            <a:off x="9767508" y="6618222"/>
            <a:ext cx="1506420" cy="14401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e-DE"/>
            </a:defPPr>
            <a:lvl1pPr>
              <a:defRPr sz="950" b="1"/>
            </a:lvl1pPr>
          </a:lstStyle>
          <a:p>
            <a:pPr lvl="0" algn="r"/>
            <a:r>
              <a:rPr lang="de-CH" dirty="0"/>
              <a:t>www.fhnw.ch/ph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C74BF4C3-E783-28CB-0D38-6514BD1DFC1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10457" y="212400"/>
            <a:ext cx="2727663" cy="42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579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</p:sldLayoutIdLst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0000" indent="-270000" algn="l" defTabSz="914400" rtl="0" eaLnBrk="1" latinLnBrk="0" hangingPunct="1">
        <a:lnSpc>
          <a:spcPct val="125000"/>
        </a:lnSpc>
        <a:spcBef>
          <a:spcPts val="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70000" indent="-270000" algn="l" defTabSz="914400" rtl="0" eaLnBrk="1" latinLnBrk="0" hangingPunct="1">
        <a:lnSpc>
          <a:spcPct val="125000"/>
        </a:lnSpc>
        <a:spcBef>
          <a:spcPts val="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268288" algn="l" defTabSz="914400" rtl="0" eaLnBrk="1" latinLnBrk="0" hangingPunct="1">
        <a:lnSpc>
          <a:spcPct val="125000"/>
        </a:lnSpc>
        <a:spcBef>
          <a:spcPts val="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810000" indent="-269875" algn="l" defTabSz="914400" rtl="0" eaLnBrk="1" latinLnBrk="0" hangingPunct="1">
        <a:lnSpc>
          <a:spcPct val="125000"/>
        </a:lnSpc>
        <a:spcBef>
          <a:spcPts val="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080000" indent="-269875" algn="l" defTabSz="914400" rtl="0" eaLnBrk="1" latinLnBrk="0" hangingPunct="1">
        <a:lnSpc>
          <a:spcPct val="125000"/>
        </a:lnSpc>
        <a:spcBef>
          <a:spcPts val="0"/>
        </a:spcBef>
        <a:buFont typeface="Arial" panose="020B0604020202020204" pitchFamily="34" charset="0"/>
        <a:buChar char="–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57">
          <p15:clr>
            <a:srgbClr val="A4A3A4"/>
          </p15:clr>
        </p15:guide>
        <p15:guide id="2" pos="7196">
          <p15:clr>
            <a:srgbClr val="A4A3A4"/>
          </p15:clr>
        </p15:guide>
        <p15:guide id="3" orient="horz" pos="3883">
          <p15:clr>
            <a:srgbClr val="A4A3A4"/>
          </p15:clr>
        </p15:guide>
        <p15:guide id="4" orient="horz" pos="1253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ompetence.ch/it/accertamento-delle-competenze-di-base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3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4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1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triage.iwb.ph@fhnw.ch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1.wdp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850773-1DC3-0039-FEA0-B591465738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FB85BA-CF84-C38C-BEE9-C68B7F0FD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940" y="1290324"/>
            <a:ext cx="11012400" cy="430887"/>
          </a:xfrm>
        </p:spPr>
        <p:txBody>
          <a:bodyPr/>
          <a:lstStyle/>
          <a:p>
            <a:r>
              <a:rPr lang="it-IT" sz="2800" b="1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Arial"/>
              </a:rPr>
              <a:t>Indicazioni per l’utilizzo della presentazione</a:t>
            </a:r>
            <a:endParaRPr lang="de-CH" sz="2800" b="1" dirty="0">
              <a:gradFill>
                <a:gsLst>
                  <a:gs pos="0">
                    <a:srgbClr val="8A1001"/>
                  </a:gs>
                  <a:gs pos="41000">
                    <a:srgbClr val="6F2282"/>
                  </a:gs>
                  <a:gs pos="74000">
                    <a:srgbClr val="26348C"/>
                  </a:gs>
                  <a:gs pos="100000">
                    <a:srgbClr val="005E66"/>
                  </a:gs>
                </a:gsLst>
                <a:lin ang="0" scaled="1"/>
              </a:gradFill>
              <a:latin typeface="Arial" panose="020B0604020202020204"/>
              <a:ea typeface="+mn-ea"/>
              <a:cs typeface="Arial"/>
            </a:endParaRP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8A95D77-4D90-315E-2A4E-C2BA57C421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AD52FE-3FA7-4532-8D32-CCFB059C1981}" type="datetime1">
              <a:rPr kumimoji="0" lang="de-DE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02.07.2026</a:t>
            </a:fld>
            <a:endParaRPr kumimoji="0" lang="de-CH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43CF483-7C79-8893-A79F-B9F7444DD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2AD375-037F-43D0-B059-5172DA06796A}" type="slidenum">
              <a:rPr kumimoji="0" lang="de-CH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de-CH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7" name="Grafik 6" descr="Ein Bild, das Grafiken, Screenshot, Farbigkeit, Grafikdesign enthält.&#10;&#10;Automatisch generierte Beschreibung">
            <a:extLst>
              <a:ext uri="{FF2B5EF4-FFF2-40B4-BE49-F238E27FC236}">
                <a16:creationId xmlns:a16="http://schemas.microsoft.com/office/drawing/2014/main" id="{42C10952-5EAA-1424-2671-39E34A18E0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0456" y="-305068"/>
            <a:ext cx="1771465" cy="1997609"/>
          </a:xfrm>
          <a:prstGeom prst="rect">
            <a:avLst/>
          </a:prstGeom>
        </p:spPr>
      </p:pic>
      <p:sp>
        <p:nvSpPr>
          <p:cNvPr id="8" name="Fußzeilenplatzhalter 4">
            <a:extLst>
              <a:ext uri="{FF2B5EF4-FFF2-40B4-BE49-F238E27FC236}">
                <a16:creationId xmlns:a16="http://schemas.microsoft.com/office/drawing/2014/main" id="{829463F6-A27F-6974-5B10-A3DB202E2B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03388" y="6608763"/>
            <a:ext cx="8099425" cy="14287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9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Professur für Erwachsenenbildung und Weiterbildung - </a:t>
            </a:r>
            <a:r>
              <a:rPr kumimoji="0" lang="de-CH" sz="95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Instrumenti</a:t>
            </a:r>
            <a:r>
              <a:rPr kumimoji="0" lang="de-CH" sz="9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TRIAGO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51A20C4E-725D-4D13-EE6D-4D5B59BE3463}"/>
              </a:ext>
            </a:extLst>
          </p:cNvPr>
          <p:cNvSpPr txBox="1"/>
          <p:nvPr/>
        </p:nvSpPr>
        <p:spPr>
          <a:xfrm>
            <a:off x="419100" y="1843381"/>
            <a:ext cx="10864645" cy="44627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it-IT" b="0" i="0" dirty="0">
                <a:ea typeface="Segoe UI"/>
                <a:cs typeface="Segoe UI"/>
              </a:rPr>
              <a:t>Questa presentazione si rivolge a persone che desiderano far conoscere gli strumenti TRIAGO nel proprio contesto (professionale), ad esempio in qualità di capi sezione o responsabili di dipartimenti in ambito formativo, sociale, … . La presentazione è strutturata in modo tale da poter offrire a un’introduzione all’uso degli strumenti.</a:t>
            </a:r>
          </a:p>
          <a:p>
            <a:endParaRPr lang="it-IT" dirty="0">
              <a:ea typeface="Segoe UI"/>
              <a:cs typeface="Segoe UI"/>
            </a:endParaRPr>
          </a:p>
          <a:p>
            <a:r>
              <a:rPr lang="it-IT" b="0" i="0" dirty="0">
                <a:ea typeface="Segoe UI"/>
                <a:cs typeface="Segoe UI"/>
              </a:rPr>
              <a:t>Nella prima parte (introduzione) vengono presentate le carte e la relativa situazione di consulenza. Successivamente, al</a:t>
            </a:r>
            <a:r>
              <a:rPr lang="it-IT" dirty="0">
                <a:ea typeface="Segoe UI"/>
                <a:cs typeface="Segoe UI"/>
              </a:rPr>
              <a:t>le persone partecipanti </a:t>
            </a:r>
            <a:r>
              <a:rPr lang="it-IT" b="0" i="0" dirty="0">
                <a:ea typeface="Segoe UI"/>
                <a:cs typeface="Segoe UI"/>
              </a:rPr>
              <a:t>è presentato lo strumento online e, attraverso esempi, ottengono una panoramica della sua applicazione.</a:t>
            </a:r>
          </a:p>
          <a:p>
            <a:endParaRPr lang="it-IT" b="0" i="0" dirty="0">
              <a:ea typeface="Segoe UI"/>
              <a:cs typeface="Segoe UI"/>
            </a:endParaRPr>
          </a:p>
          <a:p>
            <a:r>
              <a:rPr lang="it-IT" b="0" i="0" dirty="0">
                <a:ea typeface="Segoe UI"/>
                <a:cs typeface="Segoe UI"/>
              </a:rPr>
              <a:t>La seconda parte è concepita come workshop: le persone partecipanti hanno la possibilità di sperimentare direttamente gli strumenti in piccoli gruppi attraverso situazioni date così da acquisire le prime esperienze.</a:t>
            </a:r>
          </a:p>
          <a:p>
            <a:endParaRPr lang="it-IT" b="0" i="0" dirty="0">
              <a:ea typeface="Segoe UI"/>
              <a:cs typeface="Segoe UI"/>
            </a:endParaRPr>
          </a:p>
          <a:p>
            <a:r>
              <a:rPr lang="it-IT" b="0" i="0" dirty="0">
                <a:ea typeface="Segoe UI"/>
                <a:cs typeface="Segoe UI"/>
              </a:rPr>
              <a:t>È possibile utilizzare l’intera presentazione oppure selezionare o eliminare singole diapositive in modo mirato. Adattate la presentazione alle vostre esigenze e al tempo a disposizione.</a:t>
            </a:r>
          </a:p>
          <a:p>
            <a:r>
              <a:rPr lang="it-IT" b="0" i="0" dirty="0">
                <a:ea typeface="Segoe UI"/>
                <a:cs typeface="Segoe UI"/>
              </a:rPr>
              <a:t>Nelle note trovate informazioni supplementari e indicazioni per la presentazione</a:t>
            </a:r>
            <a:r>
              <a:rPr lang="it-IT" sz="2000" b="0" i="0" dirty="0">
                <a:ea typeface="Segoe UI"/>
                <a:cs typeface="Segoe UI"/>
              </a:rPr>
              <a:t>.</a:t>
            </a:r>
            <a:endParaRPr lang="en-US" sz="2000" b="0" i="0" dirty="0">
              <a:ea typeface="Segoe UI"/>
              <a:cs typeface="Segoe UI"/>
            </a:endParaRPr>
          </a:p>
          <a:p>
            <a:pPr algn="ctr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802196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579E27-A8C8-9CF4-BE19-58CE9628C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A5FB33F-0450-68D2-1D29-766524E802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19100" y="6620399"/>
            <a:ext cx="1188000" cy="229655"/>
          </a:xfrm>
        </p:spPr>
        <p:txBody>
          <a:bodyPr/>
          <a:lstStyle/>
          <a:p>
            <a:fld id="{7911B64E-DEEC-4704-8BCA-65EFA521DAD0}" type="datetime1">
              <a:rPr lang="de-DE" smtClean="0"/>
              <a:t>02.07.2026</a:t>
            </a:fld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1A23D01-12AF-4548-6870-182148824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10</a:t>
            </a:fld>
            <a:endParaRPr lang="de-CH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B4F4F6FB-A2FC-CA7F-5CE7-62DCF3EB8A51}"/>
              </a:ext>
            </a:extLst>
          </p:cNvPr>
          <p:cNvSpPr txBox="1"/>
          <p:nvPr/>
        </p:nvSpPr>
        <p:spPr>
          <a:xfrm>
            <a:off x="1571704" y="2493688"/>
            <a:ext cx="8784976" cy="84771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0" tIns="0" rIns="0" bIns="108000">
            <a:spAutoFit/>
          </a:bodyPr>
          <a:lstStyle/>
          <a:p>
            <a:pPr lvl="1"/>
            <a:r>
              <a:rPr lang="de-CH" sz="4800" u="sng" dirty="0">
                <a:solidFill>
                  <a:schemeClr val="accent1">
                    <a:lumMod val="75000"/>
                  </a:schemeClr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www.kompetence.ch</a:t>
            </a:r>
            <a:endParaRPr lang="de-CH" sz="4800" dirty="0">
              <a:solidFill>
                <a:schemeClr val="accent1">
                  <a:lumMod val="75000"/>
                </a:schemeClr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3BBE484-01C4-3A21-2D53-034C8D55AD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800" y="678952"/>
            <a:ext cx="11012400" cy="430887"/>
          </a:xfrm>
        </p:spPr>
        <p:txBody>
          <a:bodyPr/>
          <a:lstStyle/>
          <a:p>
            <a:r>
              <a:rPr lang="de-DE" sz="2800" b="1" dirty="0" err="1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</a:rPr>
              <a:t>Gli</a:t>
            </a:r>
            <a:r>
              <a:rPr lang="de-DE" sz="2800" b="1" dirty="0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</a:rPr>
              <a:t> </a:t>
            </a:r>
            <a:r>
              <a:rPr lang="de-DE" sz="2800" b="1" dirty="0" err="1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</a:rPr>
              <a:t>strumenti</a:t>
            </a:r>
            <a:r>
              <a:rPr lang="de-DE" sz="2800" b="1" dirty="0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</a:rPr>
              <a:t> TRIAGO</a:t>
            </a:r>
            <a:endParaRPr lang="de-CH" sz="2800" b="1" dirty="0">
              <a:gradFill>
                <a:gsLst>
                  <a:gs pos="0">
                    <a:srgbClr val="8A1001"/>
                  </a:gs>
                  <a:gs pos="41000">
                    <a:srgbClr val="6F2282"/>
                  </a:gs>
                  <a:gs pos="74000">
                    <a:srgbClr val="26348C"/>
                  </a:gs>
                  <a:gs pos="100000">
                    <a:srgbClr val="005E66"/>
                  </a:gs>
                </a:gsLst>
                <a:lin ang="0" scaled="1"/>
              </a:gradFill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9" name="Grafik 8" descr="Ein Bild, das Grafiken, Screenshot, Farbigkeit, Grafikdesign enthält.&#10;&#10;Automatisch generierte Beschreibung">
            <a:extLst>
              <a:ext uri="{FF2B5EF4-FFF2-40B4-BE49-F238E27FC236}">
                <a16:creationId xmlns:a16="http://schemas.microsoft.com/office/drawing/2014/main" id="{4C2FD5A6-227F-DBA7-6FB8-6B6D5143C5E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15" b="24819"/>
          <a:stretch>
            <a:fillRect/>
          </a:stretch>
        </p:blipFill>
        <p:spPr>
          <a:xfrm>
            <a:off x="10200456" y="188639"/>
            <a:ext cx="1771465" cy="1008113"/>
          </a:xfrm>
          <a:prstGeom prst="rect">
            <a:avLst/>
          </a:prstGeom>
        </p:spPr>
      </p:pic>
      <p:sp>
        <p:nvSpPr>
          <p:cNvPr id="10" name="Titel 1">
            <a:extLst>
              <a:ext uri="{FF2B5EF4-FFF2-40B4-BE49-F238E27FC236}">
                <a16:creationId xmlns:a16="http://schemas.microsoft.com/office/drawing/2014/main" id="{9BD242A7-A698-C2C1-77E5-AB52B6F24A56}"/>
              </a:ext>
            </a:extLst>
          </p:cNvPr>
          <p:cNvSpPr txBox="1">
            <a:spLocks/>
          </p:cNvSpPr>
          <p:nvPr/>
        </p:nvSpPr>
        <p:spPr>
          <a:xfrm>
            <a:off x="406800" y="1175595"/>
            <a:ext cx="11012400" cy="30777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000" dirty="0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+mn-cs"/>
              </a:rPr>
              <a:t>TRIAGO </a:t>
            </a:r>
            <a:r>
              <a:rPr lang="de-DE" sz="2000" dirty="0" err="1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+mn-cs"/>
              </a:rPr>
              <a:t>Accertamento</a:t>
            </a:r>
            <a:r>
              <a:rPr lang="de-DE" sz="2000" dirty="0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+mn-cs"/>
              </a:rPr>
              <a:t> online</a:t>
            </a:r>
          </a:p>
        </p:txBody>
      </p:sp>
      <p:pic>
        <p:nvPicPr>
          <p:cNvPr id="21" name="Grafik 20" descr="Nach rechts zeigender Finger, Handrücken Silhouette">
            <a:extLst>
              <a:ext uri="{FF2B5EF4-FFF2-40B4-BE49-F238E27FC236}">
                <a16:creationId xmlns:a16="http://schemas.microsoft.com/office/drawing/2014/main" id="{30D21AD6-46B6-8D63-40D1-5AF8E61E388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6204" y="2323860"/>
            <a:ext cx="1187374" cy="1187374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A1E63D39-FC76-3368-E8A2-1F847795598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26740" y="1844824"/>
            <a:ext cx="8232824" cy="4151860"/>
          </a:xfrm>
          <a:prstGeom prst="rect">
            <a:avLst/>
          </a:prstGeom>
        </p:spPr>
      </p:pic>
      <p:sp>
        <p:nvSpPr>
          <p:cNvPr id="7" name="Fußzeilenplatzhalter 4">
            <a:extLst>
              <a:ext uri="{FF2B5EF4-FFF2-40B4-BE49-F238E27FC236}">
                <a16:creationId xmlns:a16="http://schemas.microsoft.com/office/drawing/2014/main" id="{8F82B008-1D89-F7BA-0195-1E3D9EAE20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03388" y="6608763"/>
            <a:ext cx="8099425" cy="14287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9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Professur für Erwachsenenbildung und Weiterbildung - </a:t>
            </a:r>
            <a:r>
              <a:rPr lang="de-CH" dirty="0">
                <a:solidFill>
                  <a:prstClr val="black"/>
                </a:solidFill>
                <a:latin typeface="Arial" panose="020B0604020202020204"/>
              </a:rPr>
              <a:t>S</a:t>
            </a:r>
            <a:r>
              <a:rPr kumimoji="0" lang="de-CH" sz="95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trumenti</a:t>
            </a:r>
            <a:r>
              <a:rPr kumimoji="0" lang="de-CH" sz="9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TRIAGO</a:t>
            </a:r>
          </a:p>
        </p:txBody>
      </p:sp>
    </p:spTree>
    <p:extLst>
      <p:ext uri="{BB962C8B-B14F-4D97-AF65-F5344CB8AC3E}">
        <p14:creationId xmlns:p14="http://schemas.microsoft.com/office/powerpoint/2010/main" val="2166369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" presetClass="emph" presetSubtype="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C0099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25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13FFF9-3331-B0A1-4CCA-7487C5CCA4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: abgerundete Ecken 2">
            <a:extLst>
              <a:ext uri="{FF2B5EF4-FFF2-40B4-BE49-F238E27FC236}">
                <a16:creationId xmlns:a16="http://schemas.microsoft.com/office/drawing/2014/main" id="{2EA8ABE3-FADF-AABC-C7C2-22CFD620DC2B}"/>
              </a:ext>
            </a:extLst>
          </p:cNvPr>
          <p:cNvSpPr/>
          <p:nvPr/>
        </p:nvSpPr>
        <p:spPr>
          <a:xfrm>
            <a:off x="1343472" y="1549128"/>
            <a:ext cx="9433048" cy="4904208"/>
          </a:xfrm>
          <a:prstGeom prst="roundRect">
            <a:avLst>
              <a:gd name="adj" fmla="val 6392"/>
            </a:avLst>
          </a:prstGeom>
          <a:gradFill flip="none" rotWithShape="1">
            <a:gsLst>
              <a:gs pos="100000">
                <a:schemeClr val="tx1">
                  <a:lumMod val="50000"/>
                  <a:lumOff val="50000"/>
                </a:schemeClr>
              </a:gs>
              <a:gs pos="91000">
                <a:schemeClr val="bg1"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C76DB2E-303F-1B7F-EEA7-7637D709523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19100" y="6620399"/>
            <a:ext cx="1188000" cy="229655"/>
          </a:xfrm>
        </p:spPr>
        <p:txBody>
          <a:bodyPr/>
          <a:lstStyle/>
          <a:p>
            <a:fld id="{306A4DE3-D66C-449F-92AC-C94570CE36A5}" type="datetime1">
              <a:rPr lang="de-DE" smtClean="0"/>
              <a:t>02.07.2026</a:t>
            </a:fld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16020AF-9EE6-F4C9-69F2-51898E9BE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11</a:t>
            </a:fld>
            <a:endParaRPr lang="de-CH" dirty="0"/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0D25AA14-6E4D-0D71-AC31-36A1ED1D1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800" y="678952"/>
            <a:ext cx="11012400" cy="430887"/>
          </a:xfrm>
        </p:spPr>
        <p:txBody>
          <a:bodyPr/>
          <a:lstStyle/>
          <a:p>
            <a:r>
              <a:rPr lang="de-DE" sz="2800" b="1" dirty="0" err="1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</a:rPr>
              <a:t>Gli</a:t>
            </a:r>
            <a:r>
              <a:rPr lang="de-DE" sz="2800" b="1" dirty="0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</a:rPr>
              <a:t> </a:t>
            </a:r>
            <a:r>
              <a:rPr lang="de-DE" sz="2800" b="1" dirty="0" err="1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</a:rPr>
              <a:t>strumenti</a:t>
            </a:r>
            <a:r>
              <a:rPr lang="de-DE" sz="2800" b="1" dirty="0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</a:rPr>
              <a:t> TRIAGO</a:t>
            </a:r>
            <a:endParaRPr lang="de-CH" sz="2800" b="1" dirty="0">
              <a:gradFill>
                <a:gsLst>
                  <a:gs pos="0">
                    <a:srgbClr val="8A1001"/>
                  </a:gs>
                  <a:gs pos="41000">
                    <a:srgbClr val="6F2282"/>
                  </a:gs>
                  <a:gs pos="74000">
                    <a:srgbClr val="26348C"/>
                  </a:gs>
                  <a:gs pos="100000">
                    <a:srgbClr val="005E66"/>
                  </a:gs>
                </a:gsLst>
                <a:lin ang="0" scaled="1"/>
              </a:gradFill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0" name="Grafik 9" descr="Ein Bild, das Grafiken, Screenshot, Farbigkeit, Grafikdesign enthält.&#10;&#10;Automatisch generierte Beschreibung">
            <a:extLst>
              <a:ext uri="{FF2B5EF4-FFF2-40B4-BE49-F238E27FC236}">
                <a16:creationId xmlns:a16="http://schemas.microsoft.com/office/drawing/2014/main" id="{2D2CEC31-BDFE-5AAA-4B3C-7B2D8ADB1B7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15" b="24819"/>
          <a:stretch>
            <a:fillRect/>
          </a:stretch>
        </p:blipFill>
        <p:spPr>
          <a:xfrm>
            <a:off x="10200456" y="188639"/>
            <a:ext cx="1771465" cy="1008113"/>
          </a:xfrm>
          <a:prstGeom prst="rect">
            <a:avLst/>
          </a:prstGeom>
        </p:spPr>
      </p:pic>
      <p:sp>
        <p:nvSpPr>
          <p:cNvPr id="11" name="Titel 1">
            <a:extLst>
              <a:ext uri="{FF2B5EF4-FFF2-40B4-BE49-F238E27FC236}">
                <a16:creationId xmlns:a16="http://schemas.microsoft.com/office/drawing/2014/main" id="{CA72DC50-2A34-7A4F-A546-213458E8059F}"/>
              </a:ext>
            </a:extLst>
          </p:cNvPr>
          <p:cNvSpPr txBox="1">
            <a:spLocks/>
          </p:cNvSpPr>
          <p:nvPr/>
        </p:nvSpPr>
        <p:spPr>
          <a:xfrm>
            <a:off x="406800" y="1175595"/>
            <a:ext cx="11012400" cy="30777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000" dirty="0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+mn-cs"/>
              </a:rPr>
              <a:t>TRIAGO </a:t>
            </a:r>
            <a:r>
              <a:rPr lang="de-DE" sz="2000" dirty="0" err="1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+mn-cs"/>
              </a:rPr>
              <a:t>Accertamento</a:t>
            </a:r>
            <a:r>
              <a:rPr lang="de-DE" sz="2000" dirty="0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+mn-cs"/>
              </a:rPr>
              <a:t> online: </a:t>
            </a:r>
            <a:r>
              <a:rPr lang="de-DE" sz="2000" dirty="0" err="1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+mn-cs"/>
              </a:rPr>
              <a:t>inizio</a:t>
            </a:r>
            <a:r>
              <a:rPr lang="de-DE" sz="2000" dirty="0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+mn-cs"/>
              </a:rPr>
              <a:t> </a:t>
            </a:r>
            <a:r>
              <a:rPr lang="de-DE" sz="2000" dirty="0" err="1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+mn-cs"/>
              </a:rPr>
              <a:t>Competenze</a:t>
            </a:r>
            <a:r>
              <a:rPr lang="de-DE" sz="2000" dirty="0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+mn-cs"/>
              </a:rPr>
              <a:t> di </a:t>
            </a:r>
            <a:r>
              <a:rPr lang="de-DE" sz="2000" dirty="0" err="1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+mn-cs"/>
              </a:rPr>
              <a:t>base</a:t>
            </a:r>
            <a:r>
              <a:rPr lang="de-DE" sz="2000" dirty="0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+mn-cs"/>
              </a:rPr>
              <a:t> </a:t>
            </a:r>
            <a:r>
              <a:rPr lang="de-DE" sz="2000" dirty="0" err="1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+mn-cs"/>
              </a:rPr>
              <a:t>Lettura</a:t>
            </a:r>
            <a:endParaRPr lang="de-DE" sz="2000" dirty="0">
              <a:gradFill>
                <a:gsLst>
                  <a:gs pos="0">
                    <a:srgbClr val="8A1001"/>
                  </a:gs>
                  <a:gs pos="41000">
                    <a:srgbClr val="6F2282"/>
                  </a:gs>
                  <a:gs pos="74000">
                    <a:srgbClr val="26348C"/>
                  </a:gs>
                  <a:gs pos="100000">
                    <a:srgbClr val="005E66"/>
                  </a:gs>
                </a:gsLst>
                <a:lin ang="0" scaled="1"/>
              </a:gradFill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3" name="Ita ppp">
            <a:hlinkClick r:id="" action="ppaction://media"/>
            <a:extLst>
              <a:ext uri="{FF2B5EF4-FFF2-40B4-BE49-F238E27FC236}">
                <a16:creationId xmlns:a16="http://schemas.microsoft.com/office/drawing/2014/main" id="{AB795107-4CDF-D269-6530-5F67FD50B3C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014900" y="1600152"/>
            <a:ext cx="7981280" cy="4658840"/>
          </a:xfrm>
          <a:prstGeom prst="rect">
            <a:avLst/>
          </a:prstGeom>
        </p:spPr>
      </p:pic>
      <p:sp>
        <p:nvSpPr>
          <p:cNvPr id="2" name="Fußzeilenplatzhalter 4">
            <a:extLst>
              <a:ext uri="{FF2B5EF4-FFF2-40B4-BE49-F238E27FC236}">
                <a16:creationId xmlns:a16="http://schemas.microsoft.com/office/drawing/2014/main" id="{7116323C-C122-D929-8E2C-52481A1C4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03388" y="6608763"/>
            <a:ext cx="8099425" cy="14287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9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Professur für Erwachsenenbildung und Weiterbildung - </a:t>
            </a:r>
            <a:r>
              <a:rPr lang="de-CH" dirty="0">
                <a:solidFill>
                  <a:prstClr val="black"/>
                </a:solidFill>
                <a:latin typeface="Arial" panose="020B0604020202020204"/>
              </a:rPr>
              <a:t>S</a:t>
            </a:r>
            <a:r>
              <a:rPr kumimoji="0" lang="de-CH" sz="95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trumenti</a:t>
            </a:r>
            <a:r>
              <a:rPr kumimoji="0" lang="de-CH" sz="9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TRIAGO</a:t>
            </a:r>
          </a:p>
        </p:txBody>
      </p:sp>
    </p:spTree>
    <p:extLst>
      <p:ext uri="{BB962C8B-B14F-4D97-AF65-F5344CB8AC3E}">
        <p14:creationId xmlns:p14="http://schemas.microsoft.com/office/powerpoint/2010/main" val="2058710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7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13FFF9-3331-B0A1-4CCA-7487C5CCA4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: abgerundete Ecken 12">
            <a:extLst>
              <a:ext uri="{FF2B5EF4-FFF2-40B4-BE49-F238E27FC236}">
                <a16:creationId xmlns:a16="http://schemas.microsoft.com/office/drawing/2014/main" id="{58464DED-0D55-3D2D-2282-C5B5AA46B6D1}"/>
              </a:ext>
            </a:extLst>
          </p:cNvPr>
          <p:cNvSpPr/>
          <p:nvPr/>
        </p:nvSpPr>
        <p:spPr>
          <a:xfrm>
            <a:off x="1343472" y="1549128"/>
            <a:ext cx="9433048" cy="4904208"/>
          </a:xfrm>
          <a:prstGeom prst="roundRect">
            <a:avLst>
              <a:gd name="adj" fmla="val 6392"/>
            </a:avLst>
          </a:prstGeom>
          <a:gradFill flip="none" rotWithShape="1">
            <a:gsLst>
              <a:gs pos="100000">
                <a:schemeClr val="tx1">
                  <a:lumMod val="50000"/>
                  <a:lumOff val="50000"/>
                </a:schemeClr>
              </a:gs>
              <a:gs pos="91000">
                <a:schemeClr val="bg1"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C76DB2E-303F-1B7F-EEA7-7637D709523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19100" y="6620399"/>
            <a:ext cx="1188000" cy="229655"/>
          </a:xfrm>
        </p:spPr>
        <p:txBody>
          <a:bodyPr/>
          <a:lstStyle/>
          <a:p>
            <a:fld id="{7FD8D423-A731-4BBE-99B3-54FCA206415D}" type="datetime1">
              <a:rPr lang="de-DE" smtClean="0"/>
              <a:t>02.07.2026</a:t>
            </a:fld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16020AF-9EE6-F4C9-69F2-51898E9BE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12</a:t>
            </a:fld>
            <a:endParaRPr lang="de-CH" dirty="0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B40B532B-7879-2A97-A7B0-BA38BFA2E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800" y="678952"/>
            <a:ext cx="11012400" cy="430887"/>
          </a:xfrm>
        </p:spPr>
        <p:txBody>
          <a:bodyPr/>
          <a:lstStyle/>
          <a:p>
            <a:r>
              <a:rPr lang="de-DE" sz="2800" b="1" dirty="0" err="1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</a:rPr>
              <a:t>Gli</a:t>
            </a:r>
            <a:r>
              <a:rPr lang="de-DE" sz="2800" b="1" dirty="0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</a:rPr>
              <a:t> </a:t>
            </a:r>
            <a:r>
              <a:rPr lang="de-DE" sz="2800" b="1" dirty="0" err="1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</a:rPr>
              <a:t>strumenti</a:t>
            </a:r>
            <a:r>
              <a:rPr lang="de-DE" sz="2800" b="1" dirty="0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</a:rPr>
              <a:t> TRIAGO</a:t>
            </a:r>
            <a:endParaRPr lang="de-CH" sz="2800" b="1" dirty="0">
              <a:gradFill>
                <a:gsLst>
                  <a:gs pos="0">
                    <a:srgbClr val="8A1001"/>
                  </a:gs>
                  <a:gs pos="41000">
                    <a:srgbClr val="6F2282"/>
                  </a:gs>
                  <a:gs pos="74000">
                    <a:srgbClr val="26348C"/>
                  </a:gs>
                  <a:gs pos="100000">
                    <a:srgbClr val="005E66"/>
                  </a:gs>
                </a:gsLst>
                <a:lin ang="0" scaled="1"/>
              </a:gradFill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1432241D-7EE0-A061-1D34-14099E8CA715}"/>
              </a:ext>
            </a:extLst>
          </p:cNvPr>
          <p:cNvSpPr txBox="1">
            <a:spLocks/>
          </p:cNvSpPr>
          <p:nvPr/>
        </p:nvSpPr>
        <p:spPr>
          <a:xfrm>
            <a:off x="406800" y="1175595"/>
            <a:ext cx="11012400" cy="30777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000" dirty="0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+mn-cs"/>
              </a:rPr>
              <a:t>A</a:t>
            </a:r>
            <a:r>
              <a:rPr lang="de-CH" sz="2000" dirty="0" err="1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+mn-cs"/>
              </a:rPr>
              <a:t>ccertamento</a:t>
            </a:r>
            <a:r>
              <a:rPr lang="de-CH" sz="2000" dirty="0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+mn-cs"/>
              </a:rPr>
              <a:t> online: </a:t>
            </a:r>
            <a:r>
              <a:rPr lang="de-CH" sz="2000" dirty="0" err="1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+mn-cs"/>
              </a:rPr>
              <a:t>Risultati</a:t>
            </a:r>
            <a:endParaRPr lang="de-DE" sz="2000" dirty="0">
              <a:gradFill>
                <a:gsLst>
                  <a:gs pos="0">
                    <a:srgbClr val="8A1001"/>
                  </a:gs>
                  <a:gs pos="41000">
                    <a:srgbClr val="6F2282"/>
                  </a:gs>
                  <a:gs pos="74000">
                    <a:srgbClr val="26348C"/>
                  </a:gs>
                  <a:gs pos="100000">
                    <a:srgbClr val="005E66"/>
                  </a:gs>
                </a:gsLst>
                <a:lin ang="0" scaled="1"/>
              </a:gradFill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2" name="Grafik 11" descr="Ein Bild, das Grafiken, Screenshot, Farbigkeit, Grafikdesign enthält.&#10;&#10;Automatisch generierte Beschreibung">
            <a:extLst>
              <a:ext uri="{FF2B5EF4-FFF2-40B4-BE49-F238E27FC236}">
                <a16:creationId xmlns:a16="http://schemas.microsoft.com/office/drawing/2014/main" id="{03A8A77C-4C4C-FFB5-969B-4D080F6AB89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15" b="24819"/>
          <a:stretch>
            <a:fillRect/>
          </a:stretch>
        </p:blipFill>
        <p:spPr>
          <a:xfrm>
            <a:off x="10200456" y="188639"/>
            <a:ext cx="1771465" cy="1008113"/>
          </a:xfrm>
          <a:prstGeom prst="rect">
            <a:avLst/>
          </a:prstGeom>
        </p:spPr>
      </p:pic>
      <p:pic>
        <p:nvPicPr>
          <p:cNvPr id="3" name="ikt schluss ppp">
            <a:hlinkClick r:id="" action="ppaction://media"/>
            <a:extLst>
              <a:ext uri="{FF2B5EF4-FFF2-40B4-BE49-F238E27FC236}">
                <a16:creationId xmlns:a16="http://schemas.microsoft.com/office/drawing/2014/main" id="{9B0C75B9-9D56-090E-1C2E-5C0F76E200E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031567" y="1703572"/>
            <a:ext cx="6128866" cy="4696627"/>
          </a:xfrm>
          <a:prstGeom prst="rect">
            <a:avLst/>
          </a:prstGeom>
        </p:spPr>
      </p:pic>
      <p:sp>
        <p:nvSpPr>
          <p:cNvPr id="2" name="Fußzeilenplatzhalter 4">
            <a:extLst>
              <a:ext uri="{FF2B5EF4-FFF2-40B4-BE49-F238E27FC236}">
                <a16:creationId xmlns:a16="http://schemas.microsoft.com/office/drawing/2014/main" id="{A38293A5-0A2B-A4FE-3EC1-D4B509CBBE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03388" y="6608763"/>
            <a:ext cx="8099425" cy="14287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9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Professur für Erwachsenenbildung und Weiterbildung - </a:t>
            </a:r>
            <a:r>
              <a:rPr lang="de-CH" dirty="0">
                <a:solidFill>
                  <a:prstClr val="black"/>
                </a:solidFill>
                <a:latin typeface="Arial" panose="020B0604020202020204"/>
              </a:rPr>
              <a:t>S</a:t>
            </a:r>
            <a:r>
              <a:rPr kumimoji="0" lang="de-CH" sz="95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trumenti</a:t>
            </a:r>
            <a:r>
              <a:rPr kumimoji="0" lang="de-CH" sz="9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TRIAGO</a:t>
            </a:r>
          </a:p>
        </p:txBody>
      </p:sp>
    </p:spTree>
    <p:extLst>
      <p:ext uri="{BB962C8B-B14F-4D97-AF65-F5344CB8AC3E}">
        <p14:creationId xmlns:p14="http://schemas.microsoft.com/office/powerpoint/2010/main" val="1115234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8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CAA257-938E-3C85-D034-42AA0F4D8E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191A2D-598F-5676-F33C-3C8033D68C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800" y="678952"/>
            <a:ext cx="11012400" cy="430887"/>
          </a:xfrm>
        </p:spPr>
        <p:txBody>
          <a:bodyPr/>
          <a:lstStyle/>
          <a:p>
            <a:r>
              <a:rPr lang="de-DE" sz="2800" b="1" dirty="0" err="1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</a:rPr>
              <a:t>Gli</a:t>
            </a:r>
            <a:r>
              <a:rPr lang="de-DE" sz="2800" b="1" dirty="0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</a:rPr>
              <a:t> </a:t>
            </a:r>
            <a:r>
              <a:rPr lang="de-DE" sz="2800" b="1" dirty="0" err="1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</a:rPr>
              <a:t>strumenti</a:t>
            </a:r>
            <a:r>
              <a:rPr lang="de-DE" sz="2800" b="1" dirty="0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</a:rPr>
              <a:t> TRIAGO</a:t>
            </a:r>
            <a:endParaRPr lang="de-CH" sz="2800" b="1" dirty="0">
              <a:gradFill>
                <a:gsLst>
                  <a:gs pos="0">
                    <a:srgbClr val="8A1001"/>
                  </a:gs>
                  <a:gs pos="41000">
                    <a:srgbClr val="6F2282"/>
                  </a:gs>
                  <a:gs pos="74000">
                    <a:srgbClr val="26348C"/>
                  </a:gs>
                  <a:gs pos="100000">
                    <a:srgbClr val="005E66"/>
                  </a:gs>
                </a:gsLst>
                <a:lin ang="0" scaled="1"/>
              </a:gradFill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1A2AF0A-BB62-6A8A-F1B2-89B2C681A3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304386-B8F7-4728-A05B-83B294575A2C}" type="datetime1">
              <a:rPr kumimoji="0" lang="de-DE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02.07.2026</a:t>
            </a:fld>
            <a:endParaRPr kumimoji="0" lang="de-CH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5D719DA-CD99-B7D7-DFC3-B9555F2310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2AD375-037F-43D0-B059-5172DA06796A}" type="slidenum">
              <a:rPr kumimoji="0" lang="de-CH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de-CH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7" name="Grafik 6" descr="Ein Bild, das Grafiken, Screenshot, Farbigkeit, Grafikdesign enthält.&#10;&#10;Automatisch generierte Beschreibung">
            <a:extLst>
              <a:ext uri="{FF2B5EF4-FFF2-40B4-BE49-F238E27FC236}">
                <a16:creationId xmlns:a16="http://schemas.microsoft.com/office/drawing/2014/main" id="{9B30C0CE-6481-D7E9-A558-B70607744B5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15" b="24819"/>
          <a:stretch>
            <a:fillRect/>
          </a:stretch>
        </p:blipFill>
        <p:spPr>
          <a:xfrm>
            <a:off x="10200456" y="188639"/>
            <a:ext cx="1771465" cy="1008113"/>
          </a:xfrm>
          <a:prstGeom prst="rect">
            <a:avLst/>
          </a:prstGeom>
        </p:spPr>
      </p:pic>
      <p:sp>
        <p:nvSpPr>
          <p:cNvPr id="9" name="Titel 1">
            <a:extLst>
              <a:ext uri="{FF2B5EF4-FFF2-40B4-BE49-F238E27FC236}">
                <a16:creationId xmlns:a16="http://schemas.microsoft.com/office/drawing/2014/main" id="{E634B68C-DD6C-18BE-7FEC-B3191455075D}"/>
              </a:ext>
            </a:extLst>
          </p:cNvPr>
          <p:cNvSpPr txBox="1">
            <a:spLocks/>
          </p:cNvSpPr>
          <p:nvPr/>
        </p:nvSpPr>
        <p:spPr>
          <a:xfrm>
            <a:off x="406800" y="1175595"/>
            <a:ext cx="11012400" cy="30777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000" dirty="0" err="1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+mn-cs"/>
              </a:rPr>
              <a:t>Principi</a:t>
            </a:r>
            <a:r>
              <a:rPr lang="de-DE" sz="2000" dirty="0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+mn-cs"/>
              </a:rPr>
              <a:t> </a:t>
            </a:r>
            <a:r>
              <a:rPr lang="de-DE" sz="2000" dirty="0" err="1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+mn-cs"/>
              </a:rPr>
              <a:t>dell‘accertamento</a:t>
            </a:r>
            <a:r>
              <a:rPr lang="de-DE" sz="2000" dirty="0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+mn-cs"/>
              </a:rPr>
              <a:t> online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5913FC3F-B4D2-B486-2E12-53864C91E15D}"/>
              </a:ext>
            </a:extLst>
          </p:cNvPr>
          <p:cNvSpPr txBox="1"/>
          <p:nvPr/>
        </p:nvSpPr>
        <p:spPr>
          <a:xfrm>
            <a:off x="1534340" y="2724501"/>
            <a:ext cx="10030418" cy="3223172"/>
          </a:xfrm>
          <a:prstGeom prst="rect">
            <a:avLst/>
          </a:prstGeom>
          <a:noFill/>
          <a:ln>
            <a:noFill/>
          </a:ln>
        </p:spPr>
        <p:txBody>
          <a:bodyPr wrap="square" lIns="72000" tIns="36000" rIns="36000" bIns="108000" rtlCol="0" anchor="ctr" anchorCtr="0">
            <a:spAutoFit/>
          </a:bodyPr>
          <a:lstStyle/>
          <a:p>
            <a:pPr marL="285750" indent="-285750">
              <a:buSzPct val="150000"/>
              <a:buFont typeface="Arial" panose="020B0604020202020204" pitchFamily="34" charset="0"/>
              <a:buChar char="•"/>
            </a:pPr>
            <a:r>
              <a:rPr lang="de-DE" sz="2000" dirty="0" err="1"/>
              <a:t>L'accertamento</a:t>
            </a:r>
            <a:r>
              <a:rPr lang="de-DE" sz="2000" dirty="0"/>
              <a:t> online ha </a:t>
            </a:r>
            <a:r>
              <a:rPr lang="de-DE" sz="2000" dirty="0" err="1"/>
              <a:t>un</a:t>
            </a:r>
            <a:r>
              <a:rPr lang="de-DE" sz="2000" dirty="0"/>
              <a:t> </a:t>
            </a:r>
            <a:r>
              <a:rPr lang="de-DE" sz="2000" dirty="0" err="1"/>
              <a:t>effetto</a:t>
            </a:r>
            <a:r>
              <a:rPr lang="de-DE" sz="2000" dirty="0"/>
              <a:t> simile a </a:t>
            </a:r>
            <a:r>
              <a:rPr lang="de-DE" sz="2000" dirty="0" err="1"/>
              <a:t>quello</a:t>
            </a:r>
            <a:r>
              <a:rPr lang="de-DE" sz="2000" dirty="0"/>
              <a:t> di </a:t>
            </a:r>
            <a:r>
              <a:rPr lang="de-DE" sz="2000" dirty="0" err="1"/>
              <a:t>un</a:t>
            </a:r>
            <a:r>
              <a:rPr lang="de-DE" sz="2000" dirty="0"/>
              <a:t> </a:t>
            </a:r>
            <a:r>
              <a:rPr lang="de-DE" sz="2000" dirty="0" err="1"/>
              <a:t>esame</a:t>
            </a:r>
            <a:r>
              <a:rPr lang="de-DE" sz="2000" dirty="0"/>
              <a:t>, a causa della sua </a:t>
            </a:r>
            <a:r>
              <a:rPr lang="de-DE" sz="2000" dirty="0" err="1"/>
              <a:t>procedura</a:t>
            </a:r>
            <a:r>
              <a:rPr lang="de-DE" sz="2000" dirty="0"/>
              <a:t> di </a:t>
            </a:r>
            <a:r>
              <a:rPr lang="de-DE" sz="2000" dirty="0" err="1"/>
              <a:t>test</a:t>
            </a:r>
            <a:r>
              <a:rPr lang="de-DE" sz="2000" dirty="0"/>
              <a:t>, </a:t>
            </a:r>
            <a:r>
              <a:rPr lang="de-DE" sz="2000" dirty="0" err="1"/>
              <a:t>pertanto</a:t>
            </a:r>
            <a:r>
              <a:rPr lang="de-DE" sz="2000" dirty="0"/>
              <a:t> </a:t>
            </a:r>
            <a:r>
              <a:rPr lang="de-DE" sz="2000" dirty="0" err="1"/>
              <a:t>va</a:t>
            </a:r>
            <a:r>
              <a:rPr lang="de-DE" sz="2000" dirty="0"/>
              <a:t> </a:t>
            </a:r>
            <a:r>
              <a:rPr lang="de-DE" sz="2000" dirty="0" err="1"/>
              <a:t>utilizzato</a:t>
            </a:r>
            <a:r>
              <a:rPr lang="de-DE" sz="2000" dirty="0"/>
              <a:t> </a:t>
            </a:r>
            <a:r>
              <a:rPr lang="de-DE" sz="2000" dirty="0" err="1"/>
              <a:t>con</a:t>
            </a:r>
            <a:r>
              <a:rPr lang="de-DE" sz="2000" dirty="0"/>
              <a:t> </a:t>
            </a:r>
            <a:r>
              <a:rPr lang="de-DE" sz="2000" dirty="0" err="1"/>
              <a:t>cautela</a:t>
            </a:r>
            <a:r>
              <a:rPr lang="de-DE" sz="2000" dirty="0"/>
              <a:t>.</a:t>
            </a:r>
          </a:p>
          <a:p>
            <a:pPr>
              <a:buSzPct val="150000"/>
            </a:pPr>
            <a:endParaRPr lang="de-DE" sz="2000" dirty="0"/>
          </a:p>
          <a:p>
            <a:pPr marL="285750" indent="-285750">
              <a:buSzPct val="150000"/>
              <a:buFont typeface="Arial" panose="020B0604020202020204" pitchFamily="34" charset="0"/>
              <a:buChar char="•"/>
            </a:pPr>
            <a:r>
              <a:rPr lang="de-DE" sz="2000" dirty="0"/>
              <a:t>A </a:t>
            </a:r>
            <a:r>
              <a:rPr lang="de-DE" sz="2000" dirty="0" err="1"/>
              <a:t>seconda</a:t>
            </a:r>
            <a:r>
              <a:rPr lang="de-DE" sz="2000" dirty="0"/>
              <a:t> della </a:t>
            </a:r>
            <a:r>
              <a:rPr lang="de-DE" sz="2000" dirty="0" err="1"/>
              <a:t>situazione</a:t>
            </a:r>
            <a:r>
              <a:rPr lang="de-DE" sz="2000" dirty="0"/>
              <a:t>, </a:t>
            </a:r>
            <a:r>
              <a:rPr lang="de-DE" sz="2000" dirty="0" err="1"/>
              <a:t>può</a:t>
            </a:r>
            <a:r>
              <a:rPr lang="de-DE" sz="2000" dirty="0"/>
              <a:t> </a:t>
            </a:r>
            <a:r>
              <a:rPr lang="de-DE" sz="2000" dirty="0" err="1"/>
              <a:t>essere</a:t>
            </a:r>
            <a:r>
              <a:rPr lang="de-DE" sz="2000" dirty="0"/>
              <a:t> </a:t>
            </a:r>
            <a:r>
              <a:rPr lang="de-DE" sz="2000" dirty="0" err="1"/>
              <a:t>svolto</a:t>
            </a:r>
            <a:r>
              <a:rPr lang="de-DE" sz="2000" dirty="0"/>
              <a:t> in </a:t>
            </a:r>
            <a:r>
              <a:rPr lang="de-DE" sz="2000" dirty="0" err="1"/>
              <a:t>un</a:t>
            </a:r>
            <a:r>
              <a:rPr lang="de-DE" sz="2000" dirty="0"/>
              <a:t> </a:t>
            </a:r>
            <a:r>
              <a:rPr lang="de-DE" sz="2000" dirty="0" err="1"/>
              <a:t>contesto</a:t>
            </a:r>
            <a:r>
              <a:rPr lang="de-DE" sz="2000" dirty="0"/>
              <a:t> di </a:t>
            </a:r>
            <a:r>
              <a:rPr lang="de-DE" sz="2000" dirty="0" err="1"/>
              <a:t>consulenza</a:t>
            </a:r>
            <a:r>
              <a:rPr lang="de-DE" sz="2000" dirty="0"/>
              <a:t> o a </a:t>
            </a:r>
            <a:r>
              <a:rPr lang="de-DE" sz="2000" dirty="0" err="1"/>
              <a:t>casa</a:t>
            </a:r>
            <a:r>
              <a:rPr lang="de-DE" sz="2000" dirty="0"/>
              <a:t>. </a:t>
            </a:r>
          </a:p>
          <a:p>
            <a:pPr marL="285750" indent="-285750">
              <a:buSzPct val="150000"/>
              <a:buFont typeface="Arial" panose="020B0604020202020204" pitchFamily="34" charset="0"/>
              <a:buChar char="•"/>
            </a:pPr>
            <a:endParaRPr lang="de-DE" sz="2000" dirty="0"/>
          </a:p>
          <a:p>
            <a:pPr marL="285750" indent="-285750">
              <a:buSzPct val="150000"/>
              <a:buFont typeface="Arial" panose="020B0604020202020204" pitchFamily="34" charset="0"/>
              <a:buChar char="•"/>
            </a:pPr>
            <a:r>
              <a:rPr lang="de-DE" sz="2000" dirty="0"/>
              <a:t>Si </a:t>
            </a:r>
            <a:r>
              <a:rPr lang="de-DE" sz="2000" dirty="0" err="1"/>
              <a:t>inizia</a:t>
            </a:r>
            <a:r>
              <a:rPr lang="de-DE" sz="2000" dirty="0"/>
              <a:t> </a:t>
            </a:r>
            <a:r>
              <a:rPr lang="de-DE" sz="2000" dirty="0" err="1"/>
              <a:t>con</a:t>
            </a:r>
            <a:r>
              <a:rPr lang="de-DE" sz="2000" dirty="0"/>
              <a:t> </a:t>
            </a:r>
            <a:r>
              <a:rPr lang="de-DE" sz="2000" dirty="0" err="1"/>
              <a:t>un</a:t>
            </a:r>
            <a:r>
              <a:rPr lang="de-DE" sz="2000" dirty="0"/>
              <a:t> </a:t>
            </a:r>
            <a:r>
              <a:rPr lang="de-DE" sz="2000" dirty="0" err="1"/>
              <a:t>accertamento</a:t>
            </a:r>
            <a:r>
              <a:rPr lang="de-DE" sz="2000" dirty="0"/>
              <a:t> </a:t>
            </a:r>
            <a:r>
              <a:rPr lang="de-DE" sz="2000" dirty="0" err="1"/>
              <a:t>dialogico</a:t>
            </a:r>
            <a:r>
              <a:rPr lang="de-DE" sz="2000" dirty="0"/>
              <a:t> (</a:t>
            </a:r>
            <a:r>
              <a:rPr lang="de-DE" sz="2000" dirty="0" err="1"/>
              <a:t>set</a:t>
            </a:r>
            <a:r>
              <a:rPr lang="de-DE" sz="2000" dirty="0"/>
              <a:t> di carte) o </a:t>
            </a:r>
            <a:r>
              <a:rPr lang="de-DE" sz="2000" dirty="0" err="1"/>
              <a:t>con</a:t>
            </a:r>
            <a:r>
              <a:rPr lang="de-DE" sz="2000" dirty="0"/>
              <a:t> </a:t>
            </a:r>
            <a:r>
              <a:rPr lang="de-DE" sz="2000" dirty="0" err="1"/>
              <a:t>esempi</a:t>
            </a:r>
            <a:r>
              <a:rPr lang="de-DE" sz="2000" dirty="0"/>
              <a:t> di </a:t>
            </a:r>
            <a:r>
              <a:rPr lang="de-DE" sz="2000" dirty="0" err="1"/>
              <a:t>compiti</a:t>
            </a:r>
            <a:r>
              <a:rPr lang="de-DE" sz="2000" dirty="0"/>
              <a:t> per </a:t>
            </a:r>
            <a:r>
              <a:rPr lang="de-DE" sz="2000" dirty="0" err="1"/>
              <a:t>un</a:t>
            </a:r>
            <a:r>
              <a:rPr lang="de-DE" sz="2000" dirty="0"/>
              <a:t> dato </a:t>
            </a:r>
            <a:r>
              <a:rPr lang="de-DE" sz="2000" dirty="0" err="1"/>
              <a:t>livello</a:t>
            </a:r>
            <a:r>
              <a:rPr lang="de-DE" sz="2000" dirty="0"/>
              <a:t>.</a:t>
            </a:r>
          </a:p>
          <a:p>
            <a:pPr marL="285750" indent="-285750">
              <a:buSzPct val="150000"/>
              <a:buFont typeface="Arial" panose="020B0604020202020204" pitchFamily="34" charset="0"/>
              <a:buChar char="•"/>
            </a:pPr>
            <a:endParaRPr lang="de-DE" sz="2000" dirty="0"/>
          </a:p>
          <a:p>
            <a:pPr marL="285750" indent="-285750" algn="just">
              <a:buSzPct val="150000"/>
              <a:buFont typeface="Arial" panose="020B0604020202020204" pitchFamily="34" charset="0"/>
              <a:buChar char="•"/>
            </a:pPr>
            <a:r>
              <a:rPr lang="de-DE" sz="2000" dirty="0"/>
              <a:t>I </a:t>
            </a:r>
            <a:r>
              <a:rPr lang="de-DE" sz="2000" dirty="0" err="1"/>
              <a:t>risultati</a:t>
            </a:r>
            <a:r>
              <a:rPr lang="de-DE" sz="2000" dirty="0"/>
              <a:t> </a:t>
            </a:r>
            <a:r>
              <a:rPr lang="de-DE" sz="2000" dirty="0" err="1"/>
              <a:t>vengono</a:t>
            </a:r>
            <a:r>
              <a:rPr lang="de-DE" sz="2000" dirty="0"/>
              <a:t> </a:t>
            </a:r>
            <a:r>
              <a:rPr lang="de-DE" sz="2000" dirty="0" err="1"/>
              <a:t>poi</a:t>
            </a:r>
            <a:r>
              <a:rPr lang="de-DE" sz="2000" dirty="0"/>
              <a:t> </a:t>
            </a:r>
            <a:r>
              <a:rPr lang="de-DE" sz="2000" dirty="0" err="1"/>
              <a:t>trasposti</a:t>
            </a:r>
            <a:r>
              <a:rPr lang="de-DE" sz="2000" dirty="0"/>
              <a:t> in </a:t>
            </a:r>
            <a:r>
              <a:rPr lang="de-DE" sz="2000" dirty="0" err="1"/>
              <a:t>misure</a:t>
            </a:r>
            <a:r>
              <a:rPr lang="de-DE" sz="2000" dirty="0"/>
              <a:t> </a:t>
            </a:r>
            <a:r>
              <a:rPr lang="de-DE" sz="2000" dirty="0" err="1"/>
              <a:t>che</a:t>
            </a:r>
            <a:r>
              <a:rPr lang="de-DE" sz="2000" dirty="0"/>
              <a:t> </a:t>
            </a:r>
            <a:r>
              <a:rPr lang="de-DE" sz="2000" dirty="0" err="1"/>
              <a:t>richiedono</a:t>
            </a:r>
            <a:r>
              <a:rPr lang="de-DE" sz="2000" dirty="0"/>
              <a:t> </a:t>
            </a:r>
            <a:r>
              <a:rPr lang="de-DE" sz="2000" dirty="0" err="1"/>
              <a:t>solitamente</a:t>
            </a:r>
            <a:r>
              <a:rPr lang="de-DE" sz="2000" dirty="0"/>
              <a:t> </a:t>
            </a:r>
            <a:r>
              <a:rPr lang="de-DE" sz="2000" dirty="0" err="1"/>
              <a:t>una</a:t>
            </a:r>
            <a:r>
              <a:rPr lang="de-DE" sz="2000" dirty="0"/>
              <a:t> </a:t>
            </a:r>
            <a:r>
              <a:rPr lang="de-DE" sz="2000" dirty="0" err="1"/>
              <a:t>consulenza</a:t>
            </a:r>
            <a:r>
              <a:rPr lang="de-DE" sz="2000" dirty="0"/>
              <a:t>, </a:t>
            </a:r>
            <a:r>
              <a:rPr lang="de-DE" sz="2000" dirty="0" err="1"/>
              <a:t>realistiche</a:t>
            </a:r>
            <a:r>
              <a:rPr lang="de-DE" sz="2000" dirty="0"/>
              <a:t> </a:t>
            </a:r>
            <a:r>
              <a:rPr lang="de-DE" sz="2000" dirty="0" err="1"/>
              <a:t>e</a:t>
            </a:r>
            <a:r>
              <a:rPr lang="de-DE" sz="2000" dirty="0"/>
              <a:t> </a:t>
            </a:r>
            <a:r>
              <a:rPr lang="de-DE" sz="2000" dirty="0" err="1"/>
              <a:t>orientate</a:t>
            </a:r>
            <a:r>
              <a:rPr lang="de-DE" sz="2000" dirty="0"/>
              <a:t> </a:t>
            </a:r>
            <a:r>
              <a:rPr lang="de-DE" sz="2000" dirty="0" err="1"/>
              <a:t>agli</a:t>
            </a:r>
            <a:r>
              <a:rPr lang="de-DE" sz="2000" dirty="0"/>
              <a:t> </a:t>
            </a:r>
            <a:r>
              <a:rPr lang="de-DE" sz="2000" dirty="0" err="1"/>
              <a:t>obiettivi</a:t>
            </a:r>
            <a:r>
              <a:rPr lang="de-DE" sz="2000" dirty="0"/>
              <a:t>.</a:t>
            </a:r>
            <a:endParaRPr lang="de-DE" sz="2000" dirty="0">
              <a:cs typeface="Arial"/>
            </a:endParaRPr>
          </a:p>
        </p:txBody>
      </p: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53A498C3-5F90-ED4D-FD41-158CE8C1B18C}"/>
              </a:ext>
            </a:extLst>
          </p:cNvPr>
          <p:cNvGrpSpPr/>
          <p:nvPr/>
        </p:nvGrpSpPr>
        <p:grpSpPr>
          <a:xfrm>
            <a:off x="406800" y="1483372"/>
            <a:ext cx="11003853" cy="1187374"/>
            <a:chOff x="406800" y="1483372"/>
            <a:chExt cx="11003853" cy="1187374"/>
          </a:xfrm>
        </p:grpSpPr>
        <p:pic>
          <p:nvPicPr>
            <p:cNvPr id="5" name="Grafik 4" descr="Nach rechts zeigender Finger, Handrücken Silhouette">
              <a:extLst>
                <a:ext uri="{FF2B5EF4-FFF2-40B4-BE49-F238E27FC236}">
                  <a16:creationId xmlns:a16="http://schemas.microsoft.com/office/drawing/2014/main" id="{C04A2FAD-F9BD-59CD-9E2D-055C2134BED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06800" y="1483372"/>
              <a:ext cx="1187374" cy="1187374"/>
            </a:xfrm>
            <a:prstGeom prst="rect">
              <a:avLst/>
            </a:prstGeom>
          </p:spPr>
        </p:pic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E6C4E837-AA07-43CA-74E7-D47E41756E7B}"/>
                </a:ext>
              </a:extLst>
            </p:cNvPr>
            <p:cNvSpPr txBox="1"/>
            <p:nvPr/>
          </p:nvSpPr>
          <p:spPr>
            <a:xfrm>
              <a:off x="1516551" y="1646580"/>
              <a:ext cx="9894102" cy="833663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lIns="108000" tIns="108000" rIns="108000" bIns="108000" rtlCol="0">
              <a:spAutoFit/>
            </a:bodyPr>
            <a:lstStyle/>
            <a:p>
              <a:r>
                <a:rPr lang="de-DE" sz="2000" dirty="0"/>
                <a:t>Per </a:t>
              </a:r>
              <a:r>
                <a:rPr lang="de-DE" sz="2000" dirty="0" err="1"/>
                <a:t>l‘accertamento</a:t>
              </a:r>
              <a:r>
                <a:rPr lang="de-DE" sz="2000" dirty="0"/>
                <a:t> online si </a:t>
              </a:r>
              <a:r>
                <a:rPr lang="de-DE" sz="2000" dirty="0" err="1"/>
                <a:t>consiglia</a:t>
              </a:r>
              <a:r>
                <a:rPr lang="de-DE" sz="2000" dirty="0"/>
                <a:t> </a:t>
              </a:r>
              <a:r>
                <a:rPr lang="de-DE" sz="2000" dirty="0" err="1"/>
                <a:t>generalmente</a:t>
              </a:r>
              <a:r>
                <a:rPr lang="de-DE" sz="2000" dirty="0"/>
                <a:t> </a:t>
              </a:r>
              <a:r>
                <a:rPr lang="de-DE" sz="2000" dirty="0" err="1"/>
                <a:t>un</a:t>
              </a:r>
              <a:r>
                <a:rPr lang="de-DE" sz="2000" dirty="0"/>
                <a:t> </a:t>
              </a:r>
              <a:r>
                <a:rPr lang="de-DE" sz="2000" dirty="0" err="1"/>
                <a:t>accompagnamento</a:t>
              </a:r>
              <a:r>
                <a:rPr lang="de-DE" sz="2000" dirty="0"/>
                <a:t> di </a:t>
              </a:r>
              <a:r>
                <a:rPr lang="de-DE" sz="2000" dirty="0" err="1"/>
                <a:t>tipo</a:t>
              </a:r>
              <a:r>
                <a:rPr lang="de-DE" sz="2000" dirty="0"/>
                <a:t> </a:t>
              </a:r>
              <a:r>
                <a:rPr lang="de-DE" sz="2000" dirty="0" err="1"/>
                <a:t>consultivo</a:t>
              </a:r>
              <a:endParaRPr lang="de-DE" sz="2000" dirty="0"/>
            </a:p>
          </p:txBody>
        </p:sp>
      </p:grpSp>
      <p:sp>
        <p:nvSpPr>
          <p:cNvPr id="12" name="Fußzeilenplatzhalter 4">
            <a:extLst>
              <a:ext uri="{FF2B5EF4-FFF2-40B4-BE49-F238E27FC236}">
                <a16:creationId xmlns:a16="http://schemas.microsoft.com/office/drawing/2014/main" id="{F95C0A8B-005F-8354-16B1-A437C7237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03388" y="6608763"/>
            <a:ext cx="8099425" cy="14287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9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Professur für Erwachsenenbildung und Weiterbildung - </a:t>
            </a:r>
            <a:r>
              <a:rPr lang="de-CH" dirty="0">
                <a:solidFill>
                  <a:prstClr val="black"/>
                </a:solidFill>
                <a:latin typeface="Arial" panose="020B0604020202020204"/>
              </a:rPr>
              <a:t>S</a:t>
            </a:r>
            <a:r>
              <a:rPr kumimoji="0" lang="de-CH" sz="95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trumenti</a:t>
            </a:r>
            <a:r>
              <a:rPr kumimoji="0" lang="de-CH" sz="9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TRIAGO</a:t>
            </a:r>
          </a:p>
        </p:txBody>
      </p:sp>
    </p:spTree>
    <p:extLst>
      <p:ext uri="{BB962C8B-B14F-4D97-AF65-F5344CB8AC3E}">
        <p14:creationId xmlns:p14="http://schemas.microsoft.com/office/powerpoint/2010/main" val="3329700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8BCCD2-199C-DF91-2E40-26736314D0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129EF31-C0AE-E592-EB33-14CEE6464C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800" y="678952"/>
            <a:ext cx="11012400" cy="430887"/>
          </a:xfrm>
        </p:spPr>
        <p:txBody>
          <a:bodyPr/>
          <a:lstStyle/>
          <a:p>
            <a:r>
              <a:rPr lang="de-DE" sz="2800" b="1" dirty="0" err="1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+mn-cs"/>
              </a:rPr>
              <a:t>Gli</a:t>
            </a:r>
            <a:r>
              <a:rPr lang="de-DE" sz="2800" b="1" dirty="0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+mn-cs"/>
              </a:rPr>
              <a:t> </a:t>
            </a:r>
            <a:r>
              <a:rPr lang="de-DE" sz="2800" b="1" dirty="0" err="1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+mn-cs"/>
              </a:rPr>
              <a:t>strumenti</a:t>
            </a:r>
            <a:r>
              <a:rPr lang="de-DE" sz="2800" b="1" dirty="0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+mn-cs"/>
              </a:rPr>
              <a:t> TRIAGO</a:t>
            </a:r>
            <a:endParaRPr lang="de-CH" sz="2800" b="1" dirty="0">
              <a:gradFill>
                <a:gsLst>
                  <a:gs pos="0">
                    <a:srgbClr val="8A1001"/>
                  </a:gs>
                  <a:gs pos="41000">
                    <a:srgbClr val="6F2282"/>
                  </a:gs>
                  <a:gs pos="74000">
                    <a:srgbClr val="26348C"/>
                  </a:gs>
                  <a:gs pos="100000">
                    <a:srgbClr val="005E66"/>
                  </a:gs>
                </a:gsLst>
                <a:lin ang="0" scaled="1"/>
              </a:gradFill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9D23F11-3B26-E007-7234-F4F80EBDB9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304386-B8F7-4728-A05B-83B294575A2C}" type="datetime1">
              <a:rPr kumimoji="0" lang="de-DE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02.07.2026</a:t>
            </a:fld>
            <a:endParaRPr kumimoji="0" lang="de-CH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832A5A1-C024-A68E-2940-71AAA30FA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2AD375-037F-43D0-B059-5172DA06796A}" type="slidenum">
              <a:rPr kumimoji="0" lang="de-CH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de-CH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7" name="Grafik 6" descr="Ein Bild, das Grafiken, Screenshot, Farbigkeit, Grafikdesign enthält.&#10;&#10;Automatisch generierte Beschreibung">
            <a:extLst>
              <a:ext uri="{FF2B5EF4-FFF2-40B4-BE49-F238E27FC236}">
                <a16:creationId xmlns:a16="http://schemas.microsoft.com/office/drawing/2014/main" id="{09B9B8C5-5CDF-CFA1-EBCF-09FFAFDCE90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15" b="24819"/>
          <a:stretch>
            <a:fillRect/>
          </a:stretch>
        </p:blipFill>
        <p:spPr>
          <a:xfrm>
            <a:off x="10200456" y="188639"/>
            <a:ext cx="1771465" cy="1008113"/>
          </a:xfrm>
          <a:prstGeom prst="rect">
            <a:avLst/>
          </a:prstGeom>
        </p:spPr>
      </p:pic>
      <p:sp>
        <p:nvSpPr>
          <p:cNvPr id="9" name="Titel 1">
            <a:extLst>
              <a:ext uri="{FF2B5EF4-FFF2-40B4-BE49-F238E27FC236}">
                <a16:creationId xmlns:a16="http://schemas.microsoft.com/office/drawing/2014/main" id="{C84DCDDE-99EC-952C-E7D0-6C83617C0EC6}"/>
              </a:ext>
            </a:extLst>
          </p:cNvPr>
          <p:cNvSpPr txBox="1">
            <a:spLocks/>
          </p:cNvSpPr>
          <p:nvPr/>
        </p:nvSpPr>
        <p:spPr>
          <a:xfrm>
            <a:off x="406800" y="1175595"/>
            <a:ext cx="11012400" cy="30777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000" dirty="0" err="1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+mn-cs"/>
              </a:rPr>
              <a:t>Accertamento</a:t>
            </a:r>
            <a:r>
              <a:rPr lang="de-DE" sz="2000" dirty="0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+mn-cs"/>
              </a:rPr>
              <a:t> online: </a:t>
            </a:r>
            <a:r>
              <a:rPr lang="de-DE" sz="2000" dirty="0" err="1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+mn-cs"/>
              </a:rPr>
              <a:t>punti</a:t>
            </a:r>
            <a:r>
              <a:rPr lang="de-DE" sz="2000" dirty="0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+mn-cs"/>
              </a:rPr>
              <a:t> di forza </a:t>
            </a:r>
            <a:r>
              <a:rPr lang="de-DE" sz="2000" dirty="0" err="1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+mn-cs"/>
              </a:rPr>
              <a:t>e</a:t>
            </a:r>
            <a:r>
              <a:rPr lang="de-DE" sz="2000" dirty="0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+mn-cs"/>
              </a:rPr>
              <a:t> </a:t>
            </a:r>
            <a:r>
              <a:rPr lang="de-DE" sz="2000" dirty="0" err="1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+mn-cs"/>
              </a:rPr>
              <a:t>sfide</a:t>
            </a:r>
            <a:endParaRPr lang="de-DE" sz="2000" dirty="0">
              <a:gradFill>
                <a:gsLst>
                  <a:gs pos="0">
                    <a:srgbClr val="8A1001"/>
                  </a:gs>
                  <a:gs pos="41000">
                    <a:srgbClr val="6F2282"/>
                  </a:gs>
                  <a:gs pos="74000">
                    <a:srgbClr val="26348C"/>
                  </a:gs>
                  <a:gs pos="100000">
                    <a:srgbClr val="005E66"/>
                  </a:gs>
                </a:gsLst>
                <a:lin ang="0" scaled="1"/>
              </a:gradFill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Inhaltsplatzhalter 2">
            <a:extLst>
              <a:ext uri="{FF2B5EF4-FFF2-40B4-BE49-F238E27FC236}">
                <a16:creationId xmlns:a16="http://schemas.microsoft.com/office/drawing/2014/main" id="{615C6EC5-2F30-CB08-878A-5A57DF0C87C4}"/>
              </a:ext>
            </a:extLst>
          </p:cNvPr>
          <p:cNvSpPr txBox="1">
            <a:spLocks/>
          </p:cNvSpPr>
          <p:nvPr/>
        </p:nvSpPr>
        <p:spPr>
          <a:xfrm>
            <a:off x="433432" y="1844824"/>
            <a:ext cx="5040000" cy="352476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270000" indent="-27000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70000" indent="-27000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6575" indent="-268288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10000" indent="-269875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80000" indent="-269875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Char char="–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CH" b="1" dirty="0" err="1"/>
              <a:t>Punti</a:t>
            </a:r>
            <a:r>
              <a:rPr lang="de-CH" b="1" dirty="0"/>
              <a:t> di forza</a:t>
            </a:r>
          </a:p>
          <a:p>
            <a:pPr marL="269875" indent="-269875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de-CH" dirty="0" err="1"/>
              <a:t>Collegabile</a:t>
            </a:r>
            <a:r>
              <a:rPr lang="de-CH" dirty="0"/>
              <a:t> al </a:t>
            </a:r>
            <a:r>
              <a:rPr lang="de-CH" dirty="0" err="1"/>
              <a:t>set</a:t>
            </a:r>
            <a:r>
              <a:rPr lang="de-CH" dirty="0"/>
              <a:t> di carte</a:t>
            </a:r>
          </a:p>
          <a:p>
            <a:pPr marL="269875" indent="-269875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de-CH" dirty="0" err="1"/>
              <a:t>Diversi</a:t>
            </a:r>
            <a:r>
              <a:rPr lang="de-CH" dirty="0"/>
              <a:t> </a:t>
            </a:r>
            <a:r>
              <a:rPr lang="de-CH" dirty="0" err="1"/>
              <a:t>livelli</a:t>
            </a:r>
            <a:r>
              <a:rPr lang="de-CH" dirty="0"/>
              <a:t> di </a:t>
            </a:r>
            <a:r>
              <a:rPr lang="de-CH" dirty="0" err="1"/>
              <a:t>difficoltà</a:t>
            </a:r>
            <a:endParaRPr lang="de-CH" dirty="0"/>
          </a:p>
          <a:p>
            <a:pPr marL="269875" indent="-269875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de-CH" dirty="0" err="1"/>
              <a:t>Facile</a:t>
            </a:r>
            <a:r>
              <a:rPr lang="de-CH" dirty="0"/>
              <a:t> da </a:t>
            </a:r>
            <a:r>
              <a:rPr lang="de-CH" dirty="0" err="1"/>
              <a:t>usare</a:t>
            </a:r>
            <a:endParaRPr lang="de-CH" dirty="0"/>
          </a:p>
          <a:p>
            <a:pPr marL="269875" indent="-269875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de-CH" dirty="0"/>
              <a:t>Per la </a:t>
            </a:r>
            <a:r>
              <a:rPr lang="de-CH" dirty="0" err="1"/>
              <a:t>consulenza</a:t>
            </a:r>
            <a:r>
              <a:rPr lang="de-CH" dirty="0"/>
              <a:t> </a:t>
            </a:r>
            <a:r>
              <a:rPr lang="de-CH" dirty="0" err="1"/>
              <a:t>e</a:t>
            </a:r>
            <a:r>
              <a:rPr lang="de-CH" dirty="0"/>
              <a:t> </a:t>
            </a:r>
            <a:r>
              <a:rPr lang="de-CH" dirty="0" err="1"/>
              <a:t>l'accertamento</a:t>
            </a:r>
            <a:r>
              <a:rPr lang="de-CH" dirty="0"/>
              <a:t> individuale</a:t>
            </a:r>
          </a:p>
          <a:p>
            <a:pPr marL="269875" indent="-269875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de-CH" dirty="0" err="1"/>
              <a:t>Possibilità</a:t>
            </a:r>
            <a:r>
              <a:rPr lang="de-CH" dirty="0"/>
              <a:t> di </a:t>
            </a:r>
            <a:r>
              <a:rPr lang="de-CH" dirty="0" err="1"/>
              <a:t>riflessione</a:t>
            </a:r>
            <a:r>
              <a:rPr lang="de-CH" dirty="0"/>
              <a:t> (</a:t>
            </a:r>
            <a:r>
              <a:rPr lang="de-CH" dirty="0" err="1"/>
              <a:t>processo</a:t>
            </a:r>
            <a:r>
              <a:rPr lang="de-CH" dirty="0"/>
              <a:t>, </a:t>
            </a:r>
            <a:r>
              <a:rPr lang="de-CH" dirty="0" err="1"/>
              <a:t>risultati</a:t>
            </a:r>
            <a:r>
              <a:rPr lang="de-CH" dirty="0"/>
              <a:t>, </a:t>
            </a:r>
            <a:r>
              <a:rPr lang="de-CH" dirty="0" err="1"/>
              <a:t>diritto</a:t>
            </a:r>
            <a:r>
              <a:rPr lang="de-CH" dirty="0"/>
              <a:t> al </a:t>
            </a:r>
            <a:r>
              <a:rPr lang="de-CH" dirty="0" err="1"/>
              <a:t>sostegno</a:t>
            </a:r>
            <a:r>
              <a:rPr lang="de-CH" dirty="0"/>
              <a:t>) in </a:t>
            </a:r>
            <a:r>
              <a:rPr lang="de-CH" dirty="0" err="1"/>
              <a:t>un</a:t>
            </a:r>
            <a:r>
              <a:rPr lang="de-CH" dirty="0"/>
              <a:t> </a:t>
            </a:r>
            <a:r>
              <a:rPr lang="de-CH" dirty="0" err="1"/>
              <a:t>contesto</a:t>
            </a:r>
            <a:r>
              <a:rPr lang="de-CH" dirty="0"/>
              <a:t> di </a:t>
            </a:r>
            <a:r>
              <a:rPr lang="de-CH" dirty="0" err="1"/>
              <a:t>consulenza</a:t>
            </a:r>
            <a:endParaRPr lang="de-CH" dirty="0">
              <a:cs typeface="Arial" panose="020B0604020202020204"/>
            </a:endParaRPr>
          </a:p>
        </p:txBody>
      </p:sp>
      <p:sp>
        <p:nvSpPr>
          <p:cNvPr id="20" name="Inhaltsplatzhalter 3">
            <a:extLst>
              <a:ext uri="{FF2B5EF4-FFF2-40B4-BE49-F238E27FC236}">
                <a16:creationId xmlns:a16="http://schemas.microsoft.com/office/drawing/2014/main" id="{6A7B298A-A261-E0FB-8C8E-F451318CC40D}"/>
              </a:ext>
            </a:extLst>
          </p:cNvPr>
          <p:cNvSpPr txBox="1">
            <a:spLocks/>
          </p:cNvSpPr>
          <p:nvPr/>
        </p:nvSpPr>
        <p:spPr>
          <a:xfrm>
            <a:off x="6240016" y="1844824"/>
            <a:ext cx="5037671" cy="2721996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270000" indent="-27000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70000" indent="-27000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268288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10000" indent="-269875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80000" indent="-269875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Char char="–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CH" b="1" dirty="0" err="1">
                <a:cs typeface="Arial" panose="020B0604020202020204"/>
              </a:rPr>
              <a:t>Sfide</a:t>
            </a:r>
            <a:endParaRPr lang="de-CH" dirty="0">
              <a:cs typeface="Arial" panose="020B0604020202020204"/>
            </a:endParaRPr>
          </a:p>
          <a:p>
            <a:pPr marL="269875" indent="-269875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de-CH" dirty="0" err="1"/>
              <a:t>Procedura</a:t>
            </a:r>
            <a:r>
              <a:rPr lang="de-CH" dirty="0"/>
              <a:t> di </a:t>
            </a:r>
            <a:r>
              <a:rPr lang="de-CH" dirty="0" err="1"/>
              <a:t>test</a:t>
            </a:r>
            <a:r>
              <a:rPr lang="de-CH" dirty="0"/>
              <a:t> </a:t>
            </a:r>
            <a:r>
              <a:rPr lang="de-CH" dirty="0" err="1"/>
              <a:t>tradizionale</a:t>
            </a:r>
            <a:endParaRPr lang="de-CH" dirty="0"/>
          </a:p>
          <a:p>
            <a:pPr marL="269875" indent="-269875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de-CH" dirty="0" err="1"/>
              <a:t>Necessarie</a:t>
            </a:r>
            <a:r>
              <a:rPr lang="de-CH" dirty="0"/>
              <a:t> </a:t>
            </a:r>
            <a:r>
              <a:rPr lang="de-CH" dirty="0" err="1"/>
              <a:t>conoscenze</a:t>
            </a:r>
            <a:r>
              <a:rPr lang="de-CH" dirty="0"/>
              <a:t> </a:t>
            </a:r>
            <a:r>
              <a:rPr lang="de-CH" dirty="0" err="1"/>
              <a:t>hardware</a:t>
            </a:r>
            <a:r>
              <a:rPr lang="de-CH" dirty="0"/>
              <a:t> </a:t>
            </a:r>
            <a:r>
              <a:rPr lang="de-CH" dirty="0" err="1"/>
              <a:t>e</a:t>
            </a:r>
            <a:r>
              <a:rPr lang="de-CH" dirty="0"/>
              <a:t> TIC</a:t>
            </a:r>
          </a:p>
          <a:p>
            <a:pPr marL="269875" indent="-269875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de-CH" dirty="0" err="1"/>
              <a:t>Accesso</a:t>
            </a:r>
            <a:r>
              <a:rPr lang="de-CH" dirty="0"/>
              <a:t> solo </a:t>
            </a:r>
            <a:r>
              <a:rPr lang="de-CH" dirty="0" err="1"/>
              <a:t>tramite</a:t>
            </a:r>
            <a:r>
              <a:rPr lang="de-CH" dirty="0"/>
              <a:t> </a:t>
            </a:r>
            <a:r>
              <a:rPr lang="de-CH" dirty="0" err="1"/>
              <a:t>dispositivi</a:t>
            </a:r>
            <a:r>
              <a:rPr lang="de-CH" dirty="0"/>
              <a:t> </a:t>
            </a:r>
            <a:r>
              <a:rPr lang="de-CH" dirty="0" err="1"/>
              <a:t>digitali</a:t>
            </a:r>
            <a:endParaRPr lang="de-CH" dirty="0"/>
          </a:p>
          <a:p>
            <a:pPr marL="269875" indent="-269875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de-CH" dirty="0" err="1"/>
              <a:t>Trasposizione</a:t>
            </a:r>
            <a:r>
              <a:rPr lang="de-CH" dirty="0"/>
              <a:t> in </a:t>
            </a:r>
            <a:r>
              <a:rPr lang="de-CH" dirty="0" err="1"/>
              <a:t>misure</a:t>
            </a:r>
            <a:r>
              <a:rPr lang="de-CH" dirty="0"/>
              <a:t> </a:t>
            </a:r>
            <a:r>
              <a:rPr lang="de-CH" dirty="0" err="1"/>
              <a:t>concrete</a:t>
            </a:r>
            <a:r>
              <a:rPr lang="de-CH" dirty="0"/>
              <a:t> (ad es. </a:t>
            </a:r>
            <a:r>
              <a:rPr lang="de-CH" dirty="0" err="1"/>
              <a:t>formazioni</a:t>
            </a:r>
            <a:r>
              <a:rPr lang="de-CH" dirty="0"/>
              <a:t> </a:t>
            </a:r>
            <a:r>
              <a:rPr lang="de-CH" dirty="0" err="1"/>
              <a:t>continue</a:t>
            </a:r>
            <a:r>
              <a:rPr lang="de-CH" dirty="0"/>
              <a:t>) </a:t>
            </a:r>
            <a:r>
              <a:rPr lang="de-CH" dirty="0" err="1"/>
              <a:t>richiedono</a:t>
            </a:r>
            <a:r>
              <a:rPr lang="de-CH" dirty="0"/>
              <a:t> </a:t>
            </a:r>
            <a:r>
              <a:rPr lang="de-CH" dirty="0" err="1"/>
              <a:t>generalmente</a:t>
            </a:r>
            <a:r>
              <a:rPr lang="de-CH" dirty="0"/>
              <a:t> </a:t>
            </a:r>
            <a:r>
              <a:rPr lang="de-CH" dirty="0" err="1"/>
              <a:t>una</a:t>
            </a:r>
            <a:r>
              <a:rPr lang="de-CH" dirty="0"/>
              <a:t> </a:t>
            </a:r>
            <a:r>
              <a:rPr lang="de-CH" dirty="0" err="1"/>
              <a:t>consulenza</a:t>
            </a:r>
            <a:r>
              <a:rPr lang="de-CH" dirty="0"/>
              <a:t> </a:t>
            </a:r>
            <a:endParaRPr lang="de-CH" dirty="0">
              <a:cs typeface="Arial" panose="020B0604020202020204"/>
            </a:endParaRPr>
          </a:p>
          <a:p>
            <a:pPr marL="0" indent="0">
              <a:buNone/>
            </a:pPr>
            <a:endParaRPr lang="de-CH" dirty="0">
              <a:cs typeface="Arial" panose="020B0604020202020204"/>
            </a:endParaRPr>
          </a:p>
        </p:txBody>
      </p:sp>
      <p:sp>
        <p:nvSpPr>
          <p:cNvPr id="3" name="Fußzeilenplatzhalter 4">
            <a:extLst>
              <a:ext uri="{FF2B5EF4-FFF2-40B4-BE49-F238E27FC236}">
                <a16:creationId xmlns:a16="http://schemas.microsoft.com/office/drawing/2014/main" id="{28B2E476-BE88-4D76-3C65-393784F52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03388" y="6608763"/>
            <a:ext cx="8099425" cy="14287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9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Professur für Erwachsenenbildung und Weiterbildung - </a:t>
            </a:r>
            <a:r>
              <a:rPr lang="de-CH" dirty="0">
                <a:solidFill>
                  <a:prstClr val="black"/>
                </a:solidFill>
                <a:latin typeface="Arial" panose="020B0604020202020204"/>
              </a:rPr>
              <a:t>S</a:t>
            </a:r>
            <a:r>
              <a:rPr kumimoji="0" lang="de-CH" sz="95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trumenti</a:t>
            </a:r>
            <a:r>
              <a:rPr kumimoji="0" lang="de-CH" sz="9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TRIAGO</a:t>
            </a:r>
          </a:p>
        </p:txBody>
      </p:sp>
    </p:spTree>
    <p:extLst>
      <p:ext uri="{BB962C8B-B14F-4D97-AF65-F5344CB8AC3E}">
        <p14:creationId xmlns:p14="http://schemas.microsoft.com/office/powerpoint/2010/main" val="1310842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allAtOnce"/>
      <p:bldP spid="20" grpId="0" build="allAtOnce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5A606C-B5FD-AB49-51B2-6B1683D541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800" y="1170372"/>
            <a:ext cx="11012400" cy="492443"/>
          </a:xfrm>
        </p:spPr>
        <p:txBody>
          <a:bodyPr wrap="square" anchor="t">
            <a:normAutofit/>
          </a:bodyPr>
          <a:lstStyle/>
          <a:p>
            <a:r>
              <a:rPr lang="de-DE" sz="2800" b="1" dirty="0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+mn-cs"/>
              </a:rPr>
              <a:t>Workshop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9F28C67-717C-884B-2F28-39BED3F874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6800" y="1989137"/>
            <a:ext cx="4703302" cy="4175125"/>
          </a:xfrm>
        </p:spPr>
        <p:txBody>
          <a:bodyPr vert="horz" lIns="0" tIns="0" rIns="0" bIns="0" rtlCol="0" anchor="t"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endParaRPr lang="de-CH" b="1" dirty="0"/>
          </a:p>
          <a:p>
            <a:pPr marL="0" indent="0">
              <a:spcAft>
                <a:spcPts val="600"/>
              </a:spcAft>
              <a:buNone/>
            </a:pPr>
            <a:r>
              <a:rPr lang="it-IT" sz="2400" b="1" dirty="0"/>
              <a:t>Ambiti di applicazione e sperimentazione degli strumenti</a:t>
            </a:r>
            <a:br>
              <a:rPr lang="de-CH" sz="2400" b="1" dirty="0"/>
            </a:br>
            <a:endParaRPr lang="de-DE" dirty="0"/>
          </a:p>
        </p:txBody>
      </p:sp>
      <p:pic>
        <p:nvPicPr>
          <p:cNvPr id="7" name="Grafik 6" descr="Ein Bild, das Design enthält.&#10;&#10;KI-generierte Inhalte können fehlerhaft sein.">
            <a:extLst>
              <a:ext uri="{FF2B5EF4-FFF2-40B4-BE49-F238E27FC236}">
                <a16:creationId xmlns:a16="http://schemas.microsoft.com/office/drawing/2014/main" id="{FBD63AAA-F544-5EF8-ABC3-5D5A04624A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5979" y="2645734"/>
            <a:ext cx="5037671" cy="2861933"/>
          </a:xfrm>
          <a:prstGeom prst="rect">
            <a:avLst/>
          </a:prstGeom>
          <a:noFill/>
        </p:spPr>
      </p:pic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2DE4A19-698A-9E45-D3DB-CB88F1907C5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19100" y="6620400"/>
            <a:ext cx="1188000" cy="144016"/>
          </a:xfrm>
        </p:spPr>
        <p:txBody>
          <a:bodyPr anchor="t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22AD6ED5-495C-4E49-98B7-AADD09B3285A}" type="datetime1">
              <a:rPr lang="de-DE" smtClean="0"/>
              <a:pPr>
                <a:lnSpc>
                  <a:spcPct val="90000"/>
                </a:lnSpc>
                <a:spcAft>
                  <a:spcPts val="600"/>
                </a:spcAft>
              </a:pPr>
              <a:t>02.07.2026</a:t>
            </a:fld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B7A9EA9-1DF6-5727-697D-EDE7D517E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60596" y="6620400"/>
            <a:ext cx="376710" cy="144016"/>
          </a:xfrm>
        </p:spPr>
        <p:txBody>
          <a:bodyPr anchor="t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442AD375-037F-43D0-B059-5172DA06796A}" type="slidenum">
              <a:rPr lang="de-CH" smtClean="0"/>
              <a:pPr>
                <a:lnSpc>
                  <a:spcPct val="90000"/>
                </a:lnSpc>
                <a:spcAft>
                  <a:spcPts val="600"/>
                </a:spcAft>
              </a:pPr>
              <a:t>15</a:t>
            </a:fld>
            <a:endParaRPr lang="de-CH"/>
          </a:p>
        </p:txBody>
      </p:sp>
      <p:sp>
        <p:nvSpPr>
          <p:cNvPr id="8" name="Fußzeilenplatzhalter 4">
            <a:extLst>
              <a:ext uri="{FF2B5EF4-FFF2-40B4-BE49-F238E27FC236}">
                <a16:creationId xmlns:a16="http://schemas.microsoft.com/office/drawing/2014/main" id="{445C7355-3CB7-CAE6-94FC-73E4789B18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03388" y="6608763"/>
            <a:ext cx="8099425" cy="14287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9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Professur für Erwachsenenbildung und Weiterbildung - </a:t>
            </a:r>
            <a:r>
              <a:rPr lang="de-CH" dirty="0">
                <a:solidFill>
                  <a:prstClr val="black"/>
                </a:solidFill>
                <a:latin typeface="Arial" panose="020B0604020202020204"/>
              </a:rPr>
              <a:t>S</a:t>
            </a:r>
            <a:r>
              <a:rPr kumimoji="0" lang="de-CH" sz="95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trumenti</a:t>
            </a:r>
            <a:r>
              <a:rPr kumimoji="0" lang="de-CH" sz="9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TRIAGO</a:t>
            </a:r>
          </a:p>
        </p:txBody>
      </p:sp>
    </p:spTree>
    <p:extLst>
      <p:ext uri="{BB962C8B-B14F-4D97-AF65-F5344CB8AC3E}">
        <p14:creationId xmlns:p14="http://schemas.microsoft.com/office/powerpoint/2010/main" val="34280704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2AE2E725-EBFC-A88F-9028-45EE86E03D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2013" y="642548"/>
            <a:ext cx="11574019" cy="180052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z="2800" b="1" dirty="0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+mn-cs"/>
              </a:rPr>
              <a:t>Postazione</a:t>
            </a:r>
            <a:r>
              <a:rPr lang="it-IT" sz="2800" b="1" dirty="0">
                <a:cs typeface="Arial"/>
              </a:rPr>
              <a:t> </a:t>
            </a:r>
            <a:r>
              <a:rPr lang="it-IT" sz="2800" b="1" dirty="0">
                <a:solidFill>
                  <a:srgbClr val="8A1001"/>
                </a:solidFill>
                <a:cs typeface="Arial"/>
              </a:rPr>
              <a:t>1: </a:t>
            </a:r>
            <a:r>
              <a:rPr lang="it-IT" sz="2800" b="1" dirty="0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+mn-cs"/>
              </a:rPr>
              <a:t>esaminare</a:t>
            </a:r>
            <a:r>
              <a:rPr lang="it-IT" sz="2800" b="1" dirty="0">
                <a:cs typeface="Arial"/>
              </a:rPr>
              <a:t> </a:t>
            </a:r>
            <a:r>
              <a:rPr lang="it-IT" sz="2800" b="1" dirty="0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+mn-cs"/>
              </a:rPr>
              <a:t>e</a:t>
            </a:r>
            <a:r>
              <a:rPr lang="it-IT" sz="2800" b="1" dirty="0">
                <a:cs typeface="Arial"/>
              </a:rPr>
              <a:t> </a:t>
            </a:r>
            <a:r>
              <a:rPr lang="it-IT" sz="2800" b="1" dirty="0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+mn-cs"/>
              </a:rPr>
              <a:t>sperimentare</a:t>
            </a:r>
            <a:r>
              <a:rPr lang="it-IT" sz="2800" b="1" dirty="0">
                <a:cs typeface="Arial"/>
              </a:rPr>
              <a:t> </a:t>
            </a:r>
            <a:r>
              <a:rPr lang="it-IT" sz="2800" b="1" dirty="0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+mn-cs"/>
              </a:rPr>
              <a:t>il</a:t>
            </a:r>
            <a:r>
              <a:rPr lang="it-IT" sz="2800" b="1" dirty="0">
                <a:cs typeface="Arial"/>
              </a:rPr>
              <a:t> </a:t>
            </a:r>
            <a:r>
              <a:rPr lang="it-IT" sz="2800" b="1" dirty="0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+mn-cs"/>
              </a:rPr>
              <a:t>set</a:t>
            </a:r>
            <a:r>
              <a:rPr lang="it-IT" sz="2800" b="1" dirty="0">
                <a:cs typeface="Arial"/>
              </a:rPr>
              <a:t> </a:t>
            </a:r>
            <a:r>
              <a:rPr lang="it-IT" sz="2800" b="1" dirty="0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+mn-cs"/>
              </a:rPr>
              <a:t>di</a:t>
            </a:r>
            <a:r>
              <a:rPr lang="it-IT" sz="2800" b="1" dirty="0">
                <a:cs typeface="Arial"/>
              </a:rPr>
              <a:t> </a:t>
            </a:r>
            <a:r>
              <a:rPr lang="it-IT" sz="2800" b="1" dirty="0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+mn-cs"/>
              </a:rPr>
              <a:t>carte</a:t>
            </a:r>
            <a:r>
              <a:rPr lang="it-IT" sz="2800" b="1" dirty="0">
                <a:cs typeface="Arial"/>
              </a:rPr>
              <a:t> </a:t>
            </a:r>
            <a:r>
              <a:rPr lang="it-IT" sz="2800" b="1" dirty="0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+mn-cs"/>
              </a:rPr>
              <a:t>TRIAGO</a:t>
            </a:r>
            <a:endParaRPr lang="en-US" sz="2800" b="1" dirty="0">
              <a:gradFill>
                <a:gsLst>
                  <a:gs pos="0">
                    <a:srgbClr val="8A1001"/>
                  </a:gs>
                  <a:gs pos="41000">
                    <a:srgbClr val="6F2282"/>
                  </a:gs>
                  <a:gs pos="74000">
                    <a:srgbClr val="26348C"/>
                  </a:gs>
                  <a:gs pos="100000">
                    <a:srgbClr val="005E66"/>
                  </a:gs>
                </a:gsLst>
                <a:lin ang="0" scaled="1"/>
              </a:gradFill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6D941679-1F89-8368-AD08-1DA48C83E3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55526" y="2252384"/>
            <a:ext cx="6680633" cy="394231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 sz="2400" dirty="0">
                <a:cs typeface="Arial"/>
              </a:rPr>
              <a:t>Qui trovate tutti gli ambiti di competenza del set di carte (lettura, scrittura, matematica e TIC).</a:t>
            </a:r>
          </a:p>
          <a:p>
            <a:r>
              <a:rPr lang="it-IT" sz="2400" dirty="0">
                <a:cs typeface="Arial"/>
              </a:rPr>
              <a:t>Inoltre, sono a vostra disposizione la griglia di posizionamento, le brevi istruzioni e la guida. Prendetevi il tempo per osservare e sperimentare i materiali.</a:t>
            </a:r>
          </a:p>
          <a:p>
            <a:endParaRPr lang="it-IT" sz="2400" dirty="0">
              <a:cs typeface="Arial"/>
            </a:endParaRPr>
          </a:p>
          <a:p>
            <a:r>
              <a:rPr lang="it-IT" sz="2400" dirty="0">
                <a:cs typeface="Arial"/>
              </a:rPr>
              <a:t>Buon lavoro!</a:t>
            </a:r>
            <a:endParaRPr lang="en-US" sz="2400" dirty="0">
              <a:cs typeface="Arial"/>
            </a:endParaRPr>
          </a:p>
        </p:txBody>
      </p:sp>
      <p:pic>
        <p:nvPicPr>
          <p:cNvPr id="8" name="Grafik 7" descr="Ein Bild, das Text, Screenshot, Diagramm, Rechteck enthält.&#10;&#10;KI-generierte Inhalte können fehlerhaft sein.">
            <a:extLst>
              <a:ext uri="{FF2B5EF4-FFF2-40B4-BE49-F238E27FC236}">
                <a16:creationId xmlns:a16="http://schemas.microsoft.com/office/drawing/2014/main" id="{6B37F2E5-CAB5-5B6E-4E6C-C86A6967E64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t="6605" r="22843" b="-2"/>
          <a:stretch/>
        </p:blipFill>
        <p:spPr bwMode="auto">
          <a:xfrm>
            <a:off x="7212215" y="2945814"/>
            <a:ext cx="4113063" cy="2564138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Grafik 10" descr="Ein Bild, das Schrift, Grafiken, Logo, Grafikdesign enthält.&#10;&#10;Automatisch generierte Beschreibung">
            <a:extLst>
              <a:ext uri="{FF2B5EF4-FFF2-40B4-BE49-F238E27FC236}">
                <a16:creationId xmlns:a16="http://schemas.microsoft.com/office/drawing/2014/main" id="{A0DB2DD2-7EF0-613B-C11E-3ABDE984435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50" t="41296" r="10776" b="41609"/>
          <a:stretch/>
        </p:blipFill>
        <p:spPr>
          <a:xfrm>
            <a:off x="9073060" y="213150"/>
            <a:ext cx="2628900" cy="318770"/>
          </a:xfrm>
          <a:prstGeom prst="rect">
            <a:avLst/>
          </a:prstGeom>
        </p:spPr>
      </p:pic>
      <p:sp>
        <p:nvSpPr>
          <p:cNvPr id="3" name="Fußzeilenplatzhalter 4">
            <a:extLst>
              <a:ext uri="{FF2B5EF4-FFF2-40B4-BE49-F238E27FC236}">
                <a16:creationId xmlns:a16="http://schemas.microsoft.com/office/drawing/2014/main" id="{C84F4F6E-8699-EE22-F62E-27490095C4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03388" y="6608763"/>
            <a:ext cx="8099425" cy="14287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9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Professur für Erwachsenenbildung und Weiterbildung - </a:t>
            </a:r>
            <a:r>
              <a:rPr lang="de-CH" dirty="0">
                <a:solidFill>
                  <a:prstClr val="black"/>
                </a:solidFill>
                <a:latin typeface="Arial" panose="020B0604020202020204"/>
              </a:rPr>
              <a:t>S</a:t>
            </a:r>
            <a:r>
              <a:rPr kumimoji="0" lang="de-CH" sz="95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trumenti</a:t>
            </a:r>
            <a:r>
              <a:rPr kumimoji="0" lang="de-CH" sz="9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TRIAGO</a:t>
            </a:r>
          </a:p>
        </p:txBody>
      </p:sp>
    </p:spTree>
    <p:extLst>
      <p:ext uri="{BB962C8B-B14F-4D97-AF65-F5344CB8AC3E}">
        <p14:creationId xmlns:p14="http://schemas.microsoft.com/office/powerpoint/2010/main" val="28657407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B369B4F-6B5F-D19B-B763-A7DDD76CEC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C81CA5FC-29D6-9E6E-7967-4A49433EF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5825" y="643467"/>
            <a:ext cx="10454825" cy="180052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z="2800" b="1" dirty="0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+mn-cs"/>
              </a:rPr>
              <a:t>Postazione</a:t>
            </a:r>
            <a:r>
              <a:rPr lang="it-IT" dirty="0"/>
              <a:t> </a:t>
            </a:r>
            <a:r>
              <a:rPr lang="it-IT" b="1" dirty="0">
                <a:solidFill>
                  <a:srgbClr val="8A1001"/>
                </a:solidFill>
              </a:rPr>
              <a:t>2: </a:t>
            </a:r>
            <a:r>
              <a:rPr lang="it-IT" sz="2800" b="1" dirty="0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+mn-cs"/>
              </a:rPr>
              <a:t>sperimentare</a:t>
            </a:r>
            <a:r>
              <a:rPr lang="it-IT" dirty="0"/>
              <a:t> </a:t>
            </a:r>
            <a:r>
              <a:rPr lang="it-IT" sz="2800" b="1" dirty="0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+mn-cs"/>
              </a:rPr>
              <a:t>lo</a:t>
            </a:r>
            <a:r>
              <a:rPr lang="it-IT" dirty="0"/>
              <a:t> </a:t>
            </a:r>
            <a:r>
              <a:rPr lang="it-IT" sz="2800" b="1" dirty="0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+mn-cs"/>
              </a:rPr>
              <a:t>strumento</a:t>
            </a:r>
            <a:r>
              <a:rPr lang="it-IT" dirty="0"/>
              <a:t> </a:t>
            </a:r>
            <a:r>
              <a:rPr lang="it-IT" sz="2800" b="1" dirty="0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+mn-cs"/>
              </a:rPr>
              <a:t>online</a:t>
            </a:r>
            <a:r>
              <a:rPr lang="it-IT" dirty="0"/>
              <a:t> </a:t>
            </a:r>
            <a:r>
              <a:rPr lang="it-IT" sz="2800" b="1" dirty="0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+mn-cs"/>
              </a:rPr>
              <a:t>TRIAGO</a:t>
            </a:r>
            <a:endParaRPr lang="en-US" sz="2800" b="1" dirty="0">
              <a:gradFill>
                <a:gsLst>
                  <a:gs pos="0">
                    <a:srgbClr val="8A1001"/>
                  </a:gs>
                  <a:gs pos="41000">
                    <a:srgbClr val="6F2282"/>
                  </a:gs>
                  <a:gs pos="74000">
                    <a:srgbClr val="26348C"/>
                  </a:gs>
                  <a:gs pos="100000">
                    <a:srgbClr val="005E66"/>
                  </a:gs>
                </a:gsLst>
                <a:lin ang="0" scaled="1"/>
              </a:gradFill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4DB4DE1D-A14A-0E3B-20F9-76BADAED81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5825" y="2153891"/>
            <a:ext cx="6227328" cy="4151710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it-IT" sz="2000" dirty="0"/>
              <a:t>Aprite la fotocamera del vostro tablet o del vostro smartphone e scansionate il codice QR.</a:t>
            </a:r>
          </a:p>
          <a:p>
            <a:r>
              <a:rPr lang="it-IT" sz="2000" dirty="0"/>
              <a:t>Si aprirà la pagina kompetence.ch. Selezionate la sezione accertamento online TRIAGO.</a:t>
            </a:r>
          </a:p>
          <a:p>
            <a:r>
              <a:rPr lang="it-IT" sz="2000" dirty="0"/>
              <a:t>Scegliete l’ambito di competenza desiderato.</a:t>
            </a:r>
          </a:p>
          <a:p>
            <a:r>
              <a:rPr lang="it-IT" sz="2000" dirty="0"/>
              <a:t>Potete provare la valutazione anche nelle altre lingue (F/I). A tal fine, potete cambiare la lingua nella parte superiore della homepage.</a:t>
            </a:r>
          </a:p>
          <a:p>
            <a:r>
              <a:rPr lang="it-IT" sz="2000" dirty="0"/>
              <a:t>* Se usate un computer digitate: https://www.kompetence.ch/it/accertamento-delle-competenze-di-base/</a:t>
            </a:r>
            <a:endParaRPr lang="en-US" sz="2000" dirty="0"/>
          </a:p>
        </p:txBody>
      </p:sp>
      <p:pic>
        <p:nvPicPr>
          <p:cNvPr id="10" name="Grafik 9" descr="Ein Bild, das Schrift, Grafiken, Logo, Grafikdesign enthält.&#10;&#10;Automatisch generierte Beschreibung">
            <a:extLst>
              <a:ext uri="{FF2B5EF4-FFF2-40B4-BE49-F238E27FC236}">
                <a16:creationId xmlns:a16="http://schemas.microsoft.com/office/drawing/2014/main" id="{4B0700BE-56CE-A502-D87C-379A3E24D5B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50" t="41296" r="10776" b="41609"/>
          <a:stretch/>
        </p:blipFill>
        <p:spPr>
          <a:xfrm>
            <a:off x="9073060" y="213150"/>
            <a:ext cx="2628900" cy="318770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9F9CE57A-6C3B-0D0D-861A-7C129FDF1A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6877" y="1772816"/>
            <a:ext cx="428625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ußzeilenplatzhalter 4">
            <a:extLst>
              <a:ext uri="{FF2B5EF4-FFF2-40B4-BE49-F238E27FC236}">
                <a16:creationId xmlns:a16="http://schemas.microsoft.com/office/drawing/2014/main" id="{39C223F2-ADB1-9236-CA83-DAC5C88412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03388" y="6608763"/>
            <a:ext cx="8099425" cy="14287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9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Professur für Erwachsenenbildung und Weiterbildung - </a:t>
            </a:r>
            <a:r>
              <a:rPr lang="de-CH" dirty="0">
                <a:solidFill>
                  <a:prstClr val="black"/>
                </a:solidFill>
                <a:latin typeface="Arial" panose="020B0604020202020204"/>
              </a:rPr>
              <a:t>S</a:t>
            </a:r>
            <a:r>
              <a:rPr kumimoji="0" lang="de-CH" sz="95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trumenti</a:t>
            </a:r>
            <a:r>
              <a:rPr kumimoji="0" lang="de-CH" sz="9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TRIAGO</a:t>
            </a:r>
          </a:p>
        </p:txBody>
      </p:sp>
    </p:spTree>
    <p:extLst>
      <p:ext uri="{BB962C8B-B14F-4D97-AF65-F5344CB8AC3E}">
        <p14:creationId xmlns:p14="http://schemas.microsoft.com/office/powerpoint/2010/main" val="25431133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AC7B177-F39F-972C-F68D-24384F07AA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E4AF3CD2-6D20-1F9D-AAF8-82CF67DDF1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053" y="610810"/>
            <a:ext cx="9864514" cy="180052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z="2800" b="1" dirty="0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+mn-cs"/>
              </a:rPr>
              <a:t>Postazione</a:t>
            </a:r>
            <a:r>
              <a:rPr lang="it-IT" dirty="0"/>
              <a:t> </a:t>
            </a:r>
            <a:r>
              <a:rPr lang="it-IT" b="1" dirty="0">
                <a:solidFill>
                  <a:srgbClr val="8A1001"/>
                </a:solidFill>
              </a:rPr>
              <a:t>3: </a:t>
            </a:r>
            <a:r>
              <a:rPr lang="it-IT" sz="2800" b="1" dirty="0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+mn-cs"/>
              </a:rPr>
              <a:t>sperimentare</a:t>
            </a:r>
            <a:r>
              <a:rPr lang="it-IT" dirty="0"/>
              <a:t> </a:t>
            </a:r>
            <a:r>
              <a:rPr lang="it-IT" sz="2800" b="1" dirty="0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+mn-cs"/>
              </a:rPr>
              <a:t>una</a:t>
            </a:r>
            <a:r>
              <a:rPr lang="it-IT" dirty="0"/>
              <a:t> </a:t>
            </a:r>
            <a:r>
              <a:rPr lang="it-IT" sz="2800" b="1" dirty="0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+mn-cs"/>
              </a:rPr>
              <a:t>singola</a:t>
            </a:r>
            <a:r>
              <a:rPr lang="it-IT" dirty="0"/>
              <a:t> </a:t>
            </a:r>
            <a:r>
              <a:rPr lang="it-IT" sz="2800" b="1" dirty="0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+mn-cs"/>
              </a:rPr>
              <a:t>scheda</a:t>
            </a:r>
            <a:r>
              <a:rPr lang="it-IT" dirty="0"/>
              <a:t> </a:t>
            </a:r>
            <a:r>
              <a:rPr lang="it-IT" sz="2800" b="1" dirty="0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+mn-cs"/>
              </a:rPr>
              <a:t>TRIAGO</a:t>
            </a:r>
            <a:endParaRPr lang="en-US" sz="2800" b="1" dirty="0">
              <a:gradFill>
                <a:gsLst>
                  <a:gs pos="0">
                    <a:srgbClr val="8A1001"/>
                  </a:gs>
                  <a:gs pos="41000">
                    <a:srgbClr val="6F2282"/>
                  </a:gs>
                  <a:gs pos="74000">
                    <a:srgbClr val="26348C"/>
                  </a:gs>
                  <a:gs pos="100000">
                    <a:srgbClr val="005E66"/>
                  </a:gs>
                </a:gsLst>
                <a:lin ang="0" scaled="1"/>
              </a:gradFill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C58A5700-E89B-41A3-51E4-C4E11A9708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756" y="2222360"/>
            <a:ext cx="6820011" cy="3762429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Aft>
                <a:spcPts val="800"/>
              </a:spcAft>
              <a:tabLst>
                <a:tab pos="1243965" algn="l"/>
              </a:tabLst>
            </a:pPr>
            <a:r>
              <a:rPr lang="it-IT" sz="2400" dirty="0">
                <a:cs typeface="Arial" panose="020B0604020202020204"/>
              </a:rPr>
              <a:t>Formate gruppi di due persone. </a:t>
            </a:r>
          </a:p>
          <a:p>
            <a:pPr>
              <a:spcAft>
                <a:spcPts val="800"/>
              </a:spcAft>
              <a:tabLst>
                <a:tab pos="1243965" algn="l"/>
              </a:tabLst>
            </a:pPr>
            <a:r>
              <a:rPr lang="it-IT" sz="2400" dirty="0">
                <a:cs typeface="Arial" panose="020B0604020202020204"/>
              </a:rPr>
              <a:t>Una persona assume il ruolo di consulente, l’altra quello dell’utente.</a:t>
            </a:r>
          </a:p>
          <a:p>
            <a:pPr>
              <a:spcAft>
                <a:spcPts val="800"/>
              </a:spcAft>
              <a:tabLst>
                <a:tab pos="1243965" algn="l"/>
              </a:tabLst>
            </a:pPr>
            <a:r>
              <a:rPr lang="it-IT" sz="2400" dirty="0">
                <a:cs typeface="Arial" panose="020B0604020202020204"/>
              </a:rPr>
              <a:t>Scegliete insieme una scheda da discutere.</a:t>
            </a:r>
          </a:p>
          <a:p>
            <a:pPr>
              <a:spcAft>
                <a:spcPts val="800"/>
              </a:spcAft>
              <a:tabLst>
                <a:tab pos="1243965" algn="l"/>
              </a:tabLst>
            </a:pPr>
            <a:r>
              <a:rPr lang="it-IT" sz="2400" dirty="0">
                <a:cs typeface="Arial" panose="020B0604020202020204"/>
              </a:rPr>
              <a:t>Discutete la scheda e le domande correlate.</a:t>
            </a:r>
          </a:p>
          <a:p>
            <a:pPr>
              <a:spcAft>
                <a:spcPts val="800"/>
              </a:spcAft>
              <a:tabLst>
                <a:tab pos="1243965" algn="l"/>
              </a:tabLst>
            </a:pPr>
            <a:r>
              <a:rPr lang="it-IT" sz="2400" dirty="0">
                <a:cs typeface="Arial" panose="020B0604020202020204"/>
              </a:rPr>
              <a:t>Successivamente scambiate i ruoli.</a:t>
            </a:r>
            <a:endParaRPr lang="en-US" sz="2400" dirty="0">
              <a:cs typeface="Arial" panose="020B0604020202020204"/>
            </a:endParaRPr>
          </a:p>
        </p:txBody>
      </p:sp>
      <p:pic>
        <p:nvPicPr>
          <p:cNvPr id="10" name="Grafik 9" descr="Ein Bild, das Schrift, Grafiken, Logo, Grafikdesign enthält.&#10;&#10;Automatisch generierte Beschreibung">
            <a:extLst>
              <a:ext uri="{FF2B5EF4-FFF2-40B4-BE49-F238E27FC236}">
                <a16:creationId xmlns:a16="http://schemas.microsoft.com/office/drawing/2014/main" id="{B4B1A0A9-ECA7-CA10-6C50-17576658DD5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50" t="41296" r="10776" b="41609"/>
          <a:stretch/>
        </p:blipFill>
        <p:spPr>
          <a:xfrm>
            <a:off x="9073060" y="213150"/>
            <a:ext cx="2628900" cy="318770"/>
          </a:xfrm>
          <a:prstGeom prst="rect">
            <a:avLst/>
          </a:prstGeom>
        </p:spPr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D46676EB-D6D6-D6D8-4B82-A5DE6CE472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960000">
            <a:off x="9075001" y="2140500"/>
            <a:ext cx="2083797" cy="3925103"/>
          </a:xfrm>
          <a:prstGeom prst="rect">
            <a:avLst/>
          </a:prstGeom>
        </p:spPr>
      </p:pic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9C545EC-BEE4-A8F1-C3A8-1EBD92329C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03388" y="6608763"/>
            <a:ext cx="8099425" cy="14287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9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Professur für Erwachsenenbildung und Weiterbildung - </a:t>
            </a:r>
            <a:r>
              <a:rPr lang="de-CH" dirty="0">
                <a:solidFill>
                  <a:prstClr val="black"/>
                </a:solidFill>
                <a:latin typeface="Arial" panose="020B0604020202020204"/>
              </a:rPr>
              <a:t>S</a:t>
            </a:r>
            <a:r>
              <a:rPr kumimoji="0" lang="de-CH" sz="95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trumenti</a:t>
            </a:r>
            <a:r>
              <a:rPr kumimoji="0" lang="de-CH" sz="9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TRIAGO</a:t>
            </a:r>
          </a:p>
        </p:txBody>
      </p:sp>
    </p:spTree>
    <p:extLst>
      <p:ext uri="{BB962C8B-B14F-4D97-AF65-F5344CB8AC3E}">
        <p14:creationId xmlns:p14="http://schemas.microsoft.com/office/powerpoint/2010/main" val="29591726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F11E8D1-3161-0391-51FD-0E4AB8D30A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3195184F-2549-AE5E-6B17-21A8B71FFD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3794" y="632581"/>
            <a:ext cx="9020637" cy="180052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z="2800" b="1" dirty="0" err="1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+mn-cs"/>
              </a:rPr>
              <a:t>Postazone</a:t>
            </a:r>
            <a:r>
              <a:rPr lang="it-IT" dirty="0"/>
              <a:t> </a:t>
            </a:r>
            <a:r>
              <a:rPr lang="it-IT" b="1" dirty="0">
                <a:solidFill>
                  <a:srgbClr val="8A1001"/>
                </a:solidFill>
              </a:rPr>
              <a:t>4: </a:t>
            </a:r>
            <a:r>
              <a:rPr lang="it-IT" sz="2800" b="1" dirty="0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+mn-cs"/>
              </a:rPr>
              <a:t>discussione</a:t>
            </a:r>
            <a:r>
              <a:rPr lang="it-IT" dirty="0"/>
              <a:t> </a:t>
            </a:r>
            <a:r>
              <a:rPr lang="it-IT" sz="2800" b="1" dirty="0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+mn-cs"/>
              </a:rPr>
              <a:t>sugli</a:t>
            </a:r>
            <a:r>
              <a:rPr lang="it-IT" dirty="0"/>
              <a:t> </a:t>
            </a:r>
            <a:r>
              <a:rPr lang="it-IT" sz="2800" b="1" dirty="0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+mn-cs"/>
              </a:rPr>
              <a:t>strumenti</a:t>
            </a:r>
            <a:r>
              <a:rPr lang="it-IT" dirty="0"/>
              <a:t> </a:t>
            </a:r>
            <a:r>
              <a:rPr lang="it-IT" sz="2800" b="1" dirty="0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+mn-cs"/>
              </a:rPr>
              <a:t>TRIAGO</a:t>
            </a:r>
            <a:endParaRPr lang="en-US" sz="2800" b="1" dirty="0">
              <a:gradFill>
                <a:gsLst>
                  <a:gs pos="0">
                    <a:srgbClr val="8A1001"/>
                  </a:gs>
                  <a:gs pos="41000">
                    <a:srgbClr val="6F2282"/>
                  </a:gs>
                  <a:gs pos="74000">
                    <a:srgbClr val="26348C"/>
                  </a:gs>
                  <a:gs pos="100000">
                    <a:srgbClr val="005E66"/>
                  </a:gs>
                </a:gsLst>
                <a:lin ang="0" scaled="1"/>
              </a:gradFill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8B3092A9-6D66-683D-38E3-CD0AFD0DA0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63794" y="2220610"/>
            <a:ext cx="6258041" cy="3828174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>
              <a:spcAft>
                <a:spcPts val="800"/>
              </a:spcAft>
              <a:tabLst>
                <a:tab pos="1243965" algn="l"/>
              </a:tabLst>
            </a:pPr>
            <a:r>
              <a:rPr lang="it-IT" sz="2400" dirty="0"/>
              <a:t>Discutete insieme le seguenti domande: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1243965" algn="l"/>
              </a:tabLst>
            </a:pPr>
            <a:r>
              <a:rPr lang="it-IT" sz="2400" dirty="0"/>
              <a:t>Quali ambiti di applicazione individuate nell’uso degli strumenti TRIAGO?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1243965" algn="l"/>
              </a:tabLst>
            </a:pPr>
            <a:r>
              <a:rPr lang="it-IT" sz="2400" dirty="0"/>
              <a:t>Dove vedete possibili sfide o limiti nell’applicazione degli strumenti?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1243965" algn="l"/>
              </a:tabLst>
            </a:pPr>
            <a:r>
              <a:rPr lang="it-IT" sz="2400" dirty="0"/>
              <a:t>Quali competenze o condizioni quadro sono necessarie per un utilizzo efficace degli strumenti?</a:t>
            </a:r>
            <a:endParaRPr lang="en-US" sz="2400" dirty="0"/>
          </a:p>
          <a:p>
            <a:pPr indent="-228600"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1243965" algn="l"/>
              </a:tabLst>
            </a:pPr>
            <a:endParaRPr lang="en-US" sz="1900" dirty="0"/>
          </a:p>
        </p:txBody>
      </p:sp>
      <p:pic>
        <p:nvPicPr>
          <p:cNvPr id="10" name="Grafik 9" descr="Ein Bild, das Schrift, Grafiken, Logo, Grafikdesign enthält.&#10;&#10;Automatisch generierte Beschreibung">
            <a:extLst>
              <a:ext uri="{FF2B5EF4-FFF2-40B4-BE49-F238E27FC236}">
                <a16:creationId xmlns:a16="http://schemas.microsoft.com/office/drawing/2014/main" id="{823D1413-83F0-7D89-0B39-FF9D048353C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50" t="41296" r="10776" b="41609"/>
          <a:stretch/>
        </p:blipFill>
        <p:spPr>
          <a:xfrm>
            <a:off x="9073060" y="213150"/>
            <a:ext cx="2628900" cy="318770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59FA28DF-C8F5-3ECF-D343-8B35AF8D0A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7850" y="1816223"/>
            <a:ext cx="3839919" cy="3839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ußzeilenplatzhalter 4">
            <a:extLst>
              <a:ext uri="{FF2B5EF4-FFF2-40B4-BE49-F238E27FC236}">
                <a16:creationId xmlns:a16="http://schemas.microsoft.com/office/drawing/2014/main" id="{BEE30346-CA3C-61B0-B3AB-64FEC00F07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03388" y="6608763"/>
            <a:ext cx="8099425" cy="14287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9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Professur für Erwachsenenbildung und Weiterbildung - </a:t>
            </a:r>
            <a:r>
              <a:rPr lang="de-CH" dirty="0">
                <a:solidFill>
                  <a:prstClr val="black"/>
                </a:solidFill>
                <a:latin typeface="Arial" panose="020B0604020202020204"/>
              </a:rPr>
              <a:t>S</a:t>
            </a:r>
            <a:r>
              <a:rPr kumimoji="0" lang="de-CH" sz="95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trumenti</a:t>
            </a:r>
            <a:r>
              <a:rPr kumimoji="0" lang="de-CH" sz="9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TRIAGO</a:t>
            </a:r>
          </a:p>
        </p:txBody>
      </p:sp>
    </p:spTree>
    <p:extLst>
      <p:ext uri="{BB962C8B-B14F-4D97-AF65-F5344CB8AC3E}">
        <p14:creationId xmlns:p14="http://schemas.microsoft.com/office/powerpoint/2010/main" val="859367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platzhalter 5">
            <a:extLst>
              <a:ext uri="{FF2B5EF4-FFF2-40B4-BE49-F238E27FC236}">
                <a16:creationId xmlns:a16="http://schemas.microsoft.com/office/drawing/2014/main" id="{2BA24A01-052B-BC93-F5F0-CB31617393E8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69" r="25069"/>
          <a:stretch/>
        </p:blipFill>
        <p:spPr/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92AD47BD-81C3-A848-ECB9-322F13E5C8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7988" y="1399459"/>
            <a:ext cx="5695039" cy="5458541"/>
          </a:xfrm>
        </p:spPr>
        <p:txBody>
          <a:bodyPr/>
          <a:lstStyle/>
          <a:p>
            <a:br>
              <a:rPr lang="de-CH" sz="32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br>
              <a:rPr lang="de-CH" sz="32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de-CH" sz="3200" dirty="0">
                <a:effectLst/>
                <a:latin typeface="+mn-lt"/>
                <a:ea typeface="Aptos" panose="020B0004020202020204" pitchFamily="34" charset="0"/>
                <a:cs typeface="Times New Roman"/>
              </a:rPr>
              <a:t>TRIAGO:</a:t>
            </a:r>
            <a:br>
              <a:rPr lang="de-CH" sz="32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de-CH" sz="3200" dirty="0" err="1">
                <a:latin typeface="+mn-lt"/>
                <a:ea typeface="Aptos" panose="020B0004020202020204" pitchFamily="34" charset="0"/>
                <a:cs typeface="Times New Roman"/>
              </a:rPr>
              <a:t>Strumenti</a:t>
            </a:r>
            <a:r>
              <a:rPr lang="de-CH" sz="3200" dirty="0">
                <a:latin typeface="+mn-lt"/>
                <a:ea typeface="Aptos" panose="020B0004020202020204" pitchFamily="34" charset="0"/>
                <a:cs typeface="Times New Roman"/>
              </a:rPr>
              <a:t> per </a:t>
            </a:r>
            <a:r>
              <a:rPr lang="de-CH" sz="3200" dirty="0" err="1">
                <a:latin typeface="+mn-lt"/>
                <a:ea typeface="Aptos" panose="020B0004020202020204" pitchFamily="34" charset="0"/>
                <a:cs typeface="Times New Roman"/>
              </a:rPr>
              <a:t>l’accertamento</a:t>
            </a:r>
            <a:r>
              <a:rPr lang="de-CH" sz="3200" dirty="0">
                <a:latin typeface="+mn-lt"/>
                <a:ea typeface="Aptos" panose="020B0004020202020204" pitchFamily="34" charset="0"/>
                <a:cs typeface="Times New Roman"/>
              </a:rPr>
              <a:t> delle </a:t>
            </a:r>
            <a:r>
              <a:rPr lang="de-CH" sz="3200" dirty="0" err="1">
                <a:latin typeface="+mn-lt"/>
                <a:ea typeface="Aptos" panose="020B0004020202020204" pitchFamily="34" charset="0"/>
                <a:cs typeface="Times New Roman"/>
              </a:rPr>
              <a:t>competenze</a:t>
            </a:r>
            <a:r>
              <a:rPr lang="de-CH" sz="3200" dirty="0">
                <a:latin typeface="+mn-lt"/>
                <a:ea typeface="Aptos" panose="020B0004020202020204" pitchFamily="34" charset="0"/>
                <a:cs typeface="Times New Roman"/>
              </a:rPr>
              <a:t> di </a:t>
            </a:r>
            <a:r>
              <a:rPr lang="de-CH" sz="3200" dirty="0" err="1">
                <a:latin typeface="+mn-lt"/>
                <a:ea typeface="Aptos" panose="020B0004020202020204" pitchFamily="34" charset="0"/>
                <a:cs typeface="Times New Roman"/>
              </a:rPr>
              <a:t>base</a:t>
            </a:r>
            <a:br>
              <a:rPr lang="de-CH" sz="32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</a:br>
            <a:br>
              <a:rPr lang="de-CH" sz="32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</a:br>
            <a:br>
              <a:rPr lang="de-CH" sz="2400" b="0" dirty="0">
                <a:latin typeface="+mn-lt"/>
                <a:ea typeface="Aptos" panose="020B0004020202020204" pitchFamily="34" charset="0"/>
                <a:cs typeface="Times New Roman"/>
              </a:rPr>
            </a:br>
            <a:br>
              <a:rPr lang="de-CH" sz="2400" b="0" dirty="0">
                <a:latin typeface="+mn-lt"/>
                <a:ea typeface="Aptos" panose="020B0004020202020204" pitchFamily="34" charset="0"/>
                <a:cs typeface="Times New Roman"/>
              </a:rPr>
            </a:br>
            <a:br>
              <a:rPr lang="de-CH" sz="2400" b="0" dirty="0">
                <a:latin typeface="+mn-lt"/>
                <a:ea typeface="Aptos" panose="020B0004020202020204" pitchFamily="34" charset="0"/>
                <a:cs typeface="Times New Roman"/>
              </a:rPr>
            </a:br>
            <a:br>
              <a:rPr lang="de-CH" sz="2000" b="0" dirty="0">
                <a:latin typeface="+mn-lt"/>
                <a:ea typeface="Aptos" panose="020B0004020202020204" pitchFamily="34" charset="0"/>
                <a:cs typeface="Times New Roman"/>
              </a:rPr>
            </a:br>
            <a:r>
              <a:rPr lang="de-CH" sz="2000" b="0" dirty="0" err="1">
                <a:latin typeface="+mn-lt"/>
                <a:ea typeface="Aptos" panose="020B0004020202020204" pitchFamily="34" charset="0"/>
                <a:cs typeface="Times New Roman"/>
              </a:rPr>
              <a:t>Scuola</a:t>
            </a:r>
            <a:r>
              <a:rPr lang="de-CH" sz="2000" b="0" dirty="0">
                <a:latin typeface="+mn-lt"/>
                <a:ea typeface="Aptos" panose="020B0004020202020204" pitchFamily="34" charset="0"/>
                <a:cs typeface="Times New Roman"/>
              </a:rPr>
              <a:t> </a:t>
            </a:r>
            <a:r>
              <a:rPr lang="de-CH" sz="2000" b="0" dirty="0" err="1">
                <a:latin typeface="+mn-lt"/>
                <a:ea typeface="Aptos" panose="020B0004020202020204" pitchFamily="34" charset="0"/>
                <a:cs typeface="Times New Roman"/>
              </a:rPr>
              <a:t>Pedagogica</a:t>
            </a:r>
            <a:r>
              <a:rPr lang="de-CH" sz="2000" b="0" dirty="0">
                <a:latin typeface="+mn-lt"/>
                <a:ea typeface="Aptos" panose="020B0004020202020204" pitchFamily="34" charset="0"/>
                <a:cs typeface="Times New Roman"/>
              </a:rPr>
              <a:t> FHNW</a:t>
            </a:r>
            <a:br>
              <a:rPr lang="de-CH" sz="2400" b="0" dirty="0">
                <a:effectLst/>
                <a:latin typeface="+mn-lt"/>
                <a:ea typeface="Aptos" panose="020B0004020202020204" pitchFamily="34" charset="0"/>
                <a:cs typeface="Times New Roman"/>
              </a:rPr>
            </a:br>
            <a:br>
              <a:rPr lang="de-CH" sz="2400" b="0" dirty="0">
                <a:effectLst/>
                <a:latin typeface="+mn-lt"/>
                <a:ea typeface="Aptos" panose="020B0004020202020204" pitchFamily="34" charset="0"/>
                <a:cs typeface="Times New Roman"/>
              </a:rPr>
            </a:br>
            <a:br>
              <a:rPr lang="de-CH" sz="32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</a:br>
            <a:br>
              <a:rPr lang="de-CH" sz="32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de-CH" sz="3200" b="0" dirty="0"/>
          </a:p>
        </p:txBody>
      </p:sp>
    </p:spTree>
    <p:extLst>
      <p:ext uri="{BB962C8B-B14F-4D97-AF65-F5344CB8AC3E}">
        <p14:creationId xmlns:p14="http://schemas.microsoft.com/office/powerpoint/2010/main" val="40356670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FB0EC39-6E3B-432C-C9BC-1668309BED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C816CC04-EB2D-0C1B-22E9-CE415E49E5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910" y="665238"/>
            <a:ext cx="9667868" cy="180052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z="2800" b="1" dirty="0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+mn-cs"/>
              </a:rPr>
              <a:t>Postazione</a:t>
            </a:r>
            <a:r>
              <a:rPr lang="it-IT" dirty="0">
                <a:cs typeface="Arial"/>
              </a:rPr>
              <a:t> </a:t>
            </a:r>
            <a:r>
              <a:rPr lang="it-IT" b="1" dirty="0">
                <a:solidFill>
                  <a:srgbClr val="8A1001"/>
                </a:solidFill>
                <a:cs typeface="Arial"/>
              </a:rPr>
              <a:t>5: </a:t>
            </a:r>
            <a:r>
              <a:rPr lang="it-IT" sz="2800" b="1" dirty="0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+mn-cs"/>
              </a:rPr>
              <a:t>simulare</a:t>
            </a:r>
            <a:r>
              <a:rPr lang="it-IT" dirty="0">
                <a:cs typeface="Arial"/>
              </a:rPr>
              <a:t> </a:t>
            </a:r>
            <a:r>
              <a:rPr lang="it-IT" sz="2800" b="1" dirty="0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+mn-cs"/>
              </a:rPr>
              <a:t>una</a:t>
            </a:r>
            <a:r>
              <a:rPr lang="it-IT" dirty="0">
                <a:cs typeface="Arial"/>
              </a:rPr>
              <a:t> </a:t>
            </a:r>
            <a:r>
              <a:rPr lang="it-IT" sz="2800" b="1" dirty="0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+mn-cs"/>
              </a:rPr>
              <a:t>situazione</a:t>
            </a:r>
            <a:r>
              <a:rPr lang="it-IT" dirty="0">
                <a:cs typeface="Arial"/>
              </a:rPr>
              <a:t> </a:t>
            </a:r>
            <a:r>
              <a:rPr lang="it-IT" sz="2800" b="1" dirty="0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+mn-cs"/>
              </a:rPr>
              <a:t>di</a:t>
            </a:r>
            <a:r>
              <a:rPr lang="it-IT" dirty="0">
                <a:cs typeface="Arial"/>
              </a:rPr>
              <a:t> </a:t>
            </a:r>
            <a:r>
              <a:rPr lang="it-IT" sz="2800" b="1" dirty="0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+mn-cs"/>
              </a:rPr>
              <a:t>consulenza</a:t>
            </a:r>
            <a:endParaRPr lang="en-US" sz="2800" b="1" dirty="0">
              <a:gradFill>
                <a:gsLst>
                  <a:gs pos="0">
                    <a:srgbClr val="8A1001"/>
                  </a:gs>
                  <a:gs pos="41000">
                    <a:srgbClr val="6F2282"/>
                  </a:gs>
                  <a:gs pos="74000">
                    <a:srgbClr val="26348C"/>
                  </a:gs>
                  <a:gs pos="100000">
                    <a:srgbClr val="005E66"/>
                  </a:gs>
                </a:gsLst>
                <a:lin ang="0" scaled="1"/>
              </a:gradFill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4EB565B3-0F69-E5EF-AD65-FA261ED829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94423" y="2470981"/>
            <a:ext cx="6345127" cy="3654003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Aft>
                <a:spcPts val="800"/>
              </a:spcAft>
              <a:tabLst>
                <a:tab pos="1243965" algn="l"/>
              </a:tabLst>
            </a:pPr>
            <a:r>
              <a:rPr lang="it-IT" sz="2400" dirty="0">
                <a:cs typeface="Arial" panose="020B0604020202020204"/>
              </a:rPr>
              <a:t>Scegliete un profilo utente predefinito oppure createne uno vostro.</a:t>
            </a:r>
          </a:p>
          <a:p>
            <a:pPr>
              <a:spcAft>
                <a:spcPts val="800"/>
              </a:spcAft>
              <a:tabLst>
                <a:tab pos="1243965" algn="l"/>
              </a:tabLst>
            </a:pPr>
            <a:r>
              <a:rPr lang="it-IT" sz="2400" dirty="0">
                <a:cs typeface="Arial" panose="020B0604020202020204"/>
              </a:rPr>
              <a:t>Stabilite insieme chi assume il ruolo di consulente e chi quello di utente.</a:t>
            </a:r>
          </a:p>
          <a:p>
            <a:pPr>
              <a:spcAft>
                <a:spcPts val="800"/>
              </a:spcAft>
              <a:tabLst>
                <a:tab pos="1243965" algn="l"/>
              </a:tabLst>
            </a:pPr>
            <a:r>
              <a:rPr lang="it-IT" sz="2400" dirty="0">
                <a:cs typeface="Arial" panose="020B0604020202020204"/>
              </a:rPr>
              <a:t>Svolgete quindi la situazione di consulenza.</a:t>
            </a:r>
          </a:p>
          <a:p>
            <a:pPr>
              <a:spcAft>
                <a:spcPts val="800"/>
              </a:spcAft>
              <a:tabLst>
                <a:tab pos="1243965" algn="l"/>
              </a:tabLst>
            </a:pPr>
            <a:r>
              <a:rPr lang="it-IT" sz="2400" dirty="0">
                <a:cs typeface="Arial" panose="020B0604020202020204"/>
              </a:rPr>
              <a:t>Successivamente scambiate i ruoli.</a:t>
            </a:r>
            <a:endParaRPr lang="en-US" sz="2400" dirty="0">
              <a:cs typeface="Arial" panose="020B0604020202020204"/>
            </a:endParaRPr>
          </a:p>
          <a:p>
            <a:pPr indent="-228600"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1243965" algn="l"/>
              </a:tabLst>
            </a:pPr>
            <a:endParaRPr lang="en-US" sz="1800" dirty="0">
              <a:cs typeface="Arial" panose="020B0604020202020204"/>
            </a:endParaRPr>
          </a:p>
          <a:p>
            <a:pPr indent="-228600"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1243965" algn="l"/>
              </a:tabLst>
            </a:pPr>
            <a:endParaRPr lang="en-US" sz="1900" dirty="0">
              <a:cs typeface="Arial" panose="020B0604020202020204"/>
            </a:endParaRPr>
          </a:p>
        </p:txBody>
      </p:sp>
      <p:pic>
        <p:nvPicPr>
          <p:cNvPr id="10" name="Grafik 9" descr="Ein Bild, das Schrift, Grafiken, Logo, Grafikdesign enthält.&#10;&#10;Automatisch generierte Beschreibung">
            <a:extLst>
              <a:ext uri="{FF2B5EF4-FFF2-40B4-BE49-F238E27FC236}">
                <a16:creationId xmlns:a16="http://schemas.microsoft.com/office/drawing/2014/main" id="{6BB77046-44F6-7E59-F5F0-373B010D88A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50" t="41296" r="10776" b="41609"/>
          <a:stretch/>
        </p:blipFill>
        <p:spPr>
          <a:xfrm>
            <a:off x="9073060" y="213150"/>
            <a:ext cx="2628900" cy="318770"/>
          </a:xfrm>
          <a:prstGeom prst="rect">
            <a:avLst/>
          </a:prstGeom>
        </p:spPr>
      </p:pic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4191037-6DCC-8FB7-0310-C877B4A68E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03388" y="6608763"/>
            <a:ext cx="8099425" cy="14287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9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Professur für Erwachsenenbildung und Weiterbildung - </a:t>
            </a:r>
            <a:r>
              <a:rPr lang="de-CH" dirty="0">
                <a:solidFill>
                  <a:prstClr val="black"/>
                </a:solidFill>
                <a:latin typeface="Arial" panose="020B0604020202020204"/>
              </a:rPr>
              <a:t>S</a:t>
            </a:r>
            <a:r>
              <a:rPr kumimoji="0" lang="de-CH" sz="95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trumenti</a:t>
            </a:r>
            <a:r>
              <a:rPr kumimoji="0" lang="de-CH" sz="9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TRIAGO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EDD55EE6-7655-DEAC-CEE5-B2C5B87370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748748">
            <a:off x="8213995" y="2161755"/>
            <a:ext cx="2646905" cy="3789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6289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F30A76A-4416-0C33-8576-F530754EFB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19100" y="6620400"/>
            <a:ext cx="1188000" cy="144016"/>
          </a:xfrm>
        </p:spPr>
        <p:txBody>
          <a:bodyPr anchor="t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CF0770B2-7AB5-4F5D-B885-3C4AEE8836AB}" type="datetime1">
              <a:rPr lang="en-US"/>
              <a:pPr>
                <a:lnSpc>
                  <a:spcPct val="90000"/>
                </a:lnSpc>
                <a:spcAft>
                  <a:spcPts val="600"/>
                </a:spcAft>
              </a:pPr>
              <a:t>7/2/2026</a:t>
            </a:fld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B165C37-2722-BE72-D5B3-6555444162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60596" y="6620400"/>
            <a:ext cx="376710" cy="144016"/>
          </a:xfrm>
        </p:spPr>
        <p:txBody>
          <a:bodyPr anchor="t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DEB7E9B5-D177-47E2-8402-E1DDCACADA16}" type="slidenum">
              <a:rPr lang="de-CH" smtClean="0"/>
              <a:pPr>
                <a:lnSpc>
                  <a:spcPct val="90000"/>
                </a:lnSpc>
                <a:spcAft>
                  <a:spcPts val="600"/>
                </a:spcAft>
              </a:pPr>
              <a:t>21</a:t>
            </a:fld>
            <a:endParaRPr lang="de-CH"/>
          </a:p>
        </p:txBody>
      </p:sp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3232078E-059E-7CBD-32B3-B292A96D899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87488" y="777572"/>
            <a:ext cx="3918935" cy="5613611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A3459E09-5126-52C4-CF95-C1A3FC2446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5579" y="774119"/>
            <a:ext cx="3921513" cy="5614760"/>
          </a:xfrm>
          <a:prstGeom prst="rect">
            <a:avLst/>
          </a:prstGeom>
        </p:spPr>
      </p:pic>
      <p:sp>
        <p:nvSpPr>
          <p:cNvPr id="2" name="Fußzeilenplatzhalter 4">
            <a:extLst>
              <a:ext uri="{FF2B5EF4-FFF2-40B4-BE49-F238E27FC236}">
                <a16:creationId xmlns:a16="http://schemas.microsoft.com/office/drawing/2014/main" id="{FA932CCC-A040-8932-EE11-03FE70D37E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03388" y="6608763"/>
            <a:ext cx="8099425" cy="14287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9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Professur für Erwachsenenbildung und Weiterbildung - </a:t>
            </a:r>
            <a:r>
              <a:rPr lang="de-CH" dirty="0">
                <a:solidFill>
                  <a:prstClr val="black"/>
                </a:solidFill>
                <a:latin typeface="Arial" panose="020B0604020202020204"/>
              </a:rPr>
              <a:t>S</a:t>
            </a:r>
            <a:r>
              <a:rPr kumimoji="0" lang="de-CH" sz="95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trumenti</a:t>
            </a:r>
            <a:r>
              <a:rPr kumimoji="0" lang="de-CH" sz="9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TRIAGO</a:t>
            </a:r>
          </a:p>
        </p:txBody>
      </p:sp>
    </p:spTree>
    <p:extLst>
      <p:ext uri="{BB962C8B-B14F-4D97-AF65-F5344CB8AC3E}">
        <p14:creationId xmlns:p14="http://schemas.microsoft.com/office/powerpoint/2010/main" val="8171513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051A73-58E9-FDD1-0D65-9B1F8F2A6B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FFEE71F-290F-3901-B613-5513C182812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19100" y="6620400"/>
            <a:ext cx="1188000" cy="144016"/>
          </a:xfrm>
        </p:spPr>
        <p:txBody>
          <a:bodyPr anchor="t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CF0770B2-7AB5-4F5D-B885-3C4AEE8836AB}" type="datetime1">
              <a:rPr lang="en-US"/>
              <a:pPr>
                <a:lnSpc>
                  <a:spcPct val="90000"/>
                </a:lnSpc>
                <a:spcAft>
                  <a:spcPts val="600"/>
                </a:spcAft>
              </a:pPr>
              <a:t>7/2/2026</a:t>
            </a:fld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AF3BFFD-EDB3-DFC6-9039-70EBEE6FFE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60596" y="6620400"/>
            <a:ext cx="376710" cy="144016"/>
          </a:xfrm>
        </p:spPr>
        <p:txBody>
          <a:bodyPr anchor="t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DEB7E9B5-D177-47E2-8402-E1DDCACADA16}" type="slidenum">
              <a:rPr lang="de-CH" smtClean="0"/>
              <a:pPr>
                <a:lnSpc>
                  <a:spcPct val="90000"/>
                </a:lnSpc>
                <a:spcAft>
                  <a:spcPts val="600"/>
                </a:spcAft>
              </a:pPr>
              <a:t>22</a:t>
            </a:fld>
            <a:endParaRPr lang="de-CH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5A4A0EDE-D660-DE02-4EFD-6A5E6301DA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7488" y="745413"/>
            <a:ext cx="3947680" cy="5737697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551EF035-FC37-6472-AB58-2CECBD3042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29794" y="693737"/>
            <a:ext cx="3917254" cy="5737697"/>
          </a:xfrm>
          <a:prstGeom prst="rect">
            <a:avLst/>
          </a:prstGeom>
        </p:spPr>
      </p:pic>
      <p:sp>
        <p:nvSpPr>
          <p:cNvPr id="2" name="Fußzeilenplatzhalter 4">
            <a:extLst>
              <a:ext uri="{FF2B5EF4-FFF2-40B4-BE49-F238E27FC236}">
                <a16:creationId xmlns:a16="http://schemas.microsoft.com/office/drawing/2014/main" id="{83D81769-1EBE-7BA3-E7EF-E4B5B28977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03388" y="6608763"/>
            <a:ext cx="8099425" cy="14287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9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Professur für Erwachsenenbildung und Weiterbildung - </a:t>
            </a:r>
            <a:r>
              <a:rPr lang="de-CH" dirty="0">
                <a:solidFill>
                  <a:prstClr val="black"/>
                </a:solidFill>
                <a:latin typeface="Arial" panose="020B0604020202020204"/>
              </a:rPr>
              <a:t>S</a:t>
            </a:r>
            <a:r>
              <a:rPr kumimoji="0" lang="de-CH" sz="95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trumenti</a:t>
            </a:r>
            <a:r>
              <a:rPr kumimoji="0" lang="de-CH" sz="9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TRIAGO</a:t>
            </a:r>
          </a:p>
        </p:txBody>
      </p:sp>
    </p:spTree>
    <p:extLst>
      <p:ext uri="{BB962C8B-B14F-4D97-AF65-F5344CB8AC3E}">
        <p14:creationId xmlns:p14="http://schemas.microsoft.com/office/powerpoint/2010/main" val="5628505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B0CC07-2C9C-B1FD-7418-FEDE5CBB80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5B4C740-6AF4-F642-9AA3-849EEB9AC0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anchor="t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CF0770B2-7AB5-4F5D-B885-3C4AEE8836AB}" type="datetime1">
              <a:rPr lang="en-US"/>
              <a:pPr>
                <a:lnSpc>
                  <a:spcPct val="90000"/>
                </a:lnSpc>
                <a:spcAft>
                  <a:spcPts val="600"/>
                </a:spcAft>
              </a:pPr>
              <a:t>7/2/2026</a:t>
            </a:fld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352BC0B-6AD3-BFF4-FE2F-4B43D9BDB3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t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DEB7E9B5-D177-47E2-8402-E1DDCACADA16}" type="slidenum">
              <a:rPr lang="de-CH" smtClean="0"/>
              <a:pPr>
                <a:lnSpc>
                  <a:spcPct val="90000"/>
                </a:lnSpc>
                <a:spcAft>
                  <a:spcPts val="600"/>
                </a:spcAft>
              </a:pPr>
              <a:t>23</a:t>
            </a:fld>
            <a:endParaRPr lang="de-CH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A638BE17-87BA-CA6D-FC10-591459C0F7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1744" y="332655"/>
            <a:ext cx="4752528" cy="6011873"/>
          </a:xfrm>
          <a:prstGeom prst="rect">
            <a:avLst/>
          </a:prstGeom>
        </p:spPr>
      </p:pic>
      <p:sp>
        <p:nvSpPr>
          <p:cNvPr id="2" name="Fußzeilenplatzhalter 4">
            <a:extLst>
              <a:ext uri="{FF2B5EF4-FFF2-40B4-BE49-F238E27FC236}">
                <a16:creationId xmlns:a16="http://schemas.microsoft.com/office/drawing/2014/main" id="{A55E40FC-A7FA-BB2A-B10B-0E956ADD9B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03388" y="6608763"/>
            <a:ext cx="8099425" cy="14287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9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Professur für Erwachsenenbildung und Weiterbildung - </a:t>
            </a:r>
            <a:r>
              <a:rPr lang="de-CH" dirty="0">
                <a:solidFill>
                  <a:prstClr val="black"/>
                </a:solidFill>
                <a:latin typeface="Arial" panose="020B0604020202020204"/>
              </a:rPr>
              <a:t>S</a:t>
            </a:r>
            <a:r>
              <a:rPr kumimoji="0" lang="de-CH" sz="95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trumenti</a:t>
            </a:r>
            <a:r>
              <a:rPr kumimoji="0" lang="de-CH" sz="9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TRIAGO</a:t>
            </a:r>
          </a:p>
        </p:txBody>
      </p:sp>
    </p:spTree>
    <p:extLst>
      <p:ext uri="{BB962C8B-B14F-4D97-AF65-F5344CB8AC3E}">
        <p14:creationId xmlns:p14="http://schemas.microsoft.com/office/powerpoint/2010/main" val="18394767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1CA45A-5C7B-67C8-5083-06E057E0E5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74A8E68-C761-CCCD-FCAE-9535ECDD3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23D6D-29DD-4A97-BEA7-E495069800B9}" type="datetime1">
              <a:rPr lang="de-DE" smtClean="0"/>
              <a:t>02.07.2026</a:t>
            </a:fld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543D0A2-DE4C-8D94-2927-45ECED2ED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24</a:t>
            </a:fld>
            <a:endParaRPr lang="de-CH" dirty="0"/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DFACAFA4-8385-3082-AD8F-3C235EF2B953}"/>
              </a:ext>
            </a:extLst>
          </p:cNvPr>
          <p:cNvSpPr/>
          <p:nvPr/>
        </p:nvSpPr>
        <p:spPr>
          <a:xfrm>
            <a:off x="0" y="1581259"/>
            <a:ext cx="12192000" cy="1509281"/>
          </a:xfrm>
          <a:prstGeom prst="roundRect">
            <a:avLst>
              <a:gd name="adj" fmla="val 0"/>
            </a:avLst>
          </a:prstGeom>
          <a:solidFill>
            <a:srgbClr val="FFFA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sz="3200" b="1" dirty="0">
              <a:solidFill>
                <a:srgbClr val="BC82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A144BAF8-B612-5BF9-9004-8B3145722C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9686" y="1614668"/>
            <a:ext cx="6252629" cy="2215991"/>
          </a:xfrm>
        </p:spPr>
        <p:txBody>
          <a:bodyPr/>
          <a:lstStyle/>
          <a:p>
            <a:pPr algn="ctr"/>
            <a:r>
              <a:rPr lang="de-CH" sz="4800" b="1" dirty="0" err="1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+mn-cs"/>
              </a:rPr>
              <a:t>Domande</a:t>
            </a:r>
            <a:r>
              <a:rPr lang="de-CH" sz="4800" b="1" dirty="0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+mn-cs"/>
              </a:rPr>
              <a:t> e </a:t>
            </a:r>
            <a:r>
              <a:rPr lang="de-CH" sz="4800" b="1" dirty="0" err="1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+mn-cs"/>
              </a:rPr>
              <a:t>discussione</a:t>
            </a:r>
            <a:r>
              <a:rPr lang="de-CH" sz="4800" b="1" dirty="0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+mn-cs"/>
              </a:rPr>
              <a:t> finale</a:t>
            </a:r>
            <a:br>
              <a:rPr lang="de-CH" sz="4800" b="1" dirty="0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+mn-cs"/>
              </a:rPr>
            </a:br>
            <a:endParaRPr lang="de-CH" sz="4800" b="1" dirty="0">
              <a:gradFill>
                <a:gsLst>
                  <a:gs pos="0">
                    <a:srgbClr val="8A1001"/>
                  </a:gs>
                  <a:gs pos="41000">
                    <a:srgbClr val="6F2282"/>
                  </a:gs>
                  <a:gs pos="74000">
                    <a:srgbClr val="26348C"/>
                  </a:gs>
                  <a:gs pos="100000">
                    <a:srgbClr val="005E66"/>
                  </a:gs>
                </a:gsLst>
                <a:lin ang="0" scaled="1"/>
              </a:gradFill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2" name="Grafik 11" descr="Ein Bild, das Grafiken, Screenshot, Farbigkeit, Grafikdesign enthält.&#10;&#10;Automatisch generierte Beschreibung">
            <a:extLst>
              <a:ext uri="{FF2B5EF4-FFF2-40B4-BE49-F238E27FC236}">
                <a16:creationId xmlns:a16="http://schemas.microsoft.com/office/drawing/2014/main" id="{4ED93AD0-6366-F040-08FB-4CE3C544936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4761" y="-255179"/>
            <a:ext cx="1467160" cy="1654457"/>
          </a:xfrm>
          <a:prstGeom prst="rect">
            <a:avLst/>
          </a:prstGeom>
        </p:spPr>
      </p:pic>
      <p:pic>
        <p:nvPicPr>
          <p:cNvPr id="2" name="Grafik 1" descr="Kundenbewertung mit einfarbiger Füllung">
            <a:extLst>
              <a:ext uri="{FF2B5EF4-FFF2-40B4-BE49-F238E27FC236}">
                <a16:creationId xmlns:a16="http://schemas.microsoft.com/office/drawing/2014/main" id="{63C3C1C1-7B5F-31FA-5116-ADAD5025F5B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61614" y="3556591"/>
            <a:ext cx="2659911" cy="2704213"/>
          </a:xfrm>
          <a:prstGeom prst="rect">
            <a:avLst/>
          </a:prstGeom>
        </p:spPr>
      </p:pic>
      <p:sp>
        <p:nvSpPr>
          <p:cNvPr id="3" name="Fußzeilenplatzhalter 4">
            <a:extLst>
              <a:ext uri="{FF2B5EF4-FFF2-40B4-BE49-F238E27FC236}">
                <a16:creationId xmlns:a16="http://schemas.microsoft.com/office/drawing/2014/main" id="{A9E80870-8894-D12A-647D-B5B3138DEB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03388" y="6608763"/>
            <a:ext cx="8099425" cy="14287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9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Professur für Erwachsenenbildung und Weiterbildung - </a:t>
            </a:r>
            <a:r>
              <a:rPr lang="de-CH" dirty="0">
                <a:solidFill>
                  <a:prstClr val="black"/>
                </a:solidFill>
                <a:latin typeface="Arial" panose="020B0604020202020204"/>
              </a:rPr>
              <a:t>S</a:t>
            </a:r>
            <a:r>
              <a:rPr kumimoji="0" lang="de-CH" sz="95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trumenti</a:t>
            </a:r>
            <a:r>
              <a:rPr kumimoji="0" lang="de-CH" sz="9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TRIAGO</a:t>
            </a:r>
          </a:p>
        </p:txBody>
      </p:sp>
    </p:spTree>
    <p:extLst>
      <p:ext uri="{BB962C8B-B14F-4D97-AF65-F5344CB8AC3E}">
        <p14:creationId xmlns:p14="http://schemas.microsoft.com/office/powerpoint/2010/main" val="6775995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9B846A5-BB59-928E-D8E6-7840D0126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23D6D-29DD-4A97-BEA7-E495069800B9}" type="datetime1">
              <a:rPr lang="de-DE" smtClean="0"/>
              <a:t>02.07.2026</a:t>
            </a:fld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C54E658-8E55-9168-9141-572462CDA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25</a:t>
            </a:fld>
            <a:endParaRPr lang="de-CH" dirty="0"/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65AB7D88-B8AD-3D7A-CBD4-F5CC2A1E5EC2}"/>
              </a:ext>
            </a:extLst>
          </p:cNvPr>
          <p:cNvSpPr/>
          <p:nvPr/>
        </p:nvSpPr>
        <p:spPr>
          <a:xfrm>
            <a:off x="0" y="2125881"/>
            <a:ext cx="12192000" cy="924491"/>
          </a:xfrm>
          <a:prstGeom prst="roundRect">
            <a:avLst>
              <a:gd name="adj" fmla="val 0"/>
            </a:avLst>
          </a:prstGeom>
          <a:solidFill>
            <a:srgbClr val="FFFA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sz="3200" b="1" dirty="0">
              <a:solidFill>
                <a:srgbClr val="BC82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615F245E-21BF-68B9-BFEC-5543BD8816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5476" y="2218794"/>
            <a:ext cx="4321048" cy="738664"/>
          </a:xfrm>
        </p:spPr>
        <p:txBody>
          <a:bodyPr/>
          <a:lstStyle/>
          <a:p>
            <a:pPr algn="ctr"/>
            <a:r>
              <a:rPr lang="de-DE" sz="4800" b="1" dirty="0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+mn-cs"/>
              </a:rPr>
              <a:t>Grazie </a:t>
            </a:r>
            <a:r>
              <a:rPr lang="de-DE" sz="4800" b="1" dirty="0" err="1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+mn-cs"/>
              </a:rPr>
              <a:t>mille</a:t>
            </a:r>
            <a:r>
              <a:rPr lang="de-DE" sz="4800" b="1" dirty="0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+mn-cs"/>
              </a:rPr>
              <a:t>!</a:t>
            </a:r>
            <a:endParaRPr lang="de-CH" sz="4800" b="1" dirty="0">
              <a:gradFill>
                <a:gsLst>
                  <a:gs pos="0">
                    <a:srgbClr val="8A1001"/>
                  </a:gs>
                  <a:gs pos="41000">
                    <a:srgbClr val="6F2282"/>
                  </a:gs>
                  <a:gs pos="74000">
                    <a:srgbClr val="26348C"/>
                  </a:gs>
                  <a:gs pos="100000">
                    <a:srgbClr val="005E66"/>
                  </a:gs>
                </a:gsLst>
                <a:lin ang="0" scaled="1"/>
              </a:gradFill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2" name="Grafik 11" descr="Ein Bild, das Grafiken, Screenshot, Farbigkeit, Grafikdesign enthält.&#10;&#10;Automatisch generierte Beschreibung">
            <a:extLst>
              <a:ext uri="{FF2B5EF4-FFF2-40B4-BE49-F238E27FC236}">
                <a16:creationId xmlns:a16="http://schemas.microsoft.com/office/drawing/2014/main" id="{05CDA95B-6A4C-00AA-D549-378882B48FC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4761" y="-255179"/>
            <a:ext cx="1467160" cy="1654457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4B8305E0-8F05-DFFC-AD2D-25F6CC63765F}"/>
              </a:ext>
            </a:extLst>
          </p:cNvPr>
          <p:cNvSpPr txBox="1"/>
          <p:nvPr/>
        </p:nvSpPr>
        <p:spPr>
          <a:xfrm>
            <a:off x="4727848" y="3143285"/>
            <a:ext cx="27363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de-CH" b="1" u="sng" dirty="0">
                <a:solidFill>
                  <a:srgbClr val="0563C1"/>
                </a:solidFill>
                <a:hlinkClick r:id="rId4"/>
              </a:rPr>
              <a:t>triage.iwb.ph@fhnw.ch</a:t>
            </a:r>
            <a:endParaRPr lang="de-CH" b="1" u="sng" dirty="0">
              <a:solidFill>
                <a:srgbClr val="0563C1"/>
              </a:solidFill>
            </a:endParaRPr>
          </a:p>
        </p:txBody>
      </p:sp>
      <p:sp>
        <p:nvSpPr>
          <p:cNvPr id="2" name="Fußzeilenplatzhalter 4">
            <a:extLst>
              <a:ext uri="{FF2B5EF4-FFF2-40B4-BE49-F238E27FC236}">
                <a16:creationId xmlns:a16="http://schemas.microsoft.com/office/drawing/2014/main" id="{49FC67DF-1A89-4D5E-FFAB-DF2AAEDEBF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03388" y="6608763"/>
            <a:ext cx="8099425" cy="14287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9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Professur für Erwachsenenbildung und Weiterbildung - </a:t>
            </a:r>
            <a:r>
              <a:rPr lang="de-CH" dirty="0">
                <a:solidFill>
                  <a:prstClr val="black"/>
                </a:solidFill>
                <a:latin typeface="Arial" panose="020B0604020202020204"/>
              </a:rPr>
              <a:t>S</a:t>
            </a:r>
            <a:r>
              <a:rPr kumimoji="0" lang="de-CH" sz="95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trumenti</a:t>
            </a:r>
            <a:r>
              <a:rPr kumimoji="0" lang="de-CH" sz="9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TRIAGO</a:t>
            </a:r>
          </a:p>
        </p:txBody>
      </p:sp>
    </p:spTree>
    <p:extLst>
      <p:ext uri="{BB962C8B-B14F-4D97-AF65-F5344CB8AC3E}">
        <p14:creationId xmlns:p14="http://schemas.microsoft.com/office/powerpoint/2010/main" val="14176691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590378-0705-656D-35A7-38549F573A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C0C81D1-4F49-05D8-9EC2-BCF1F950F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794" y="1098110"/>
            <a:ext cx="11012400" cy="430887"/>
          </a:xfrm>
        </p:spPr>
        <p:txBody>
          <a:bodyPr/>
          <a:lstStyle/>
          <a:p>
            <a:r>
              <a:rPr lang="de-CH" sz="2800" b="1" dirty="0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ea typeface="+mn-ea"/>
                <a:cs typeface="+mn-cs"/>
              </a:rPr>
              <a:t>Cosa vi </a:t>
            </a:r>
            <a:r>
              <a:rPr lang="de-CH" sz="2800" b="1" dirty="0" err="1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ea typeface="+mn-ea"/>
                <a:cs typeface="+mn-cs"/>
              </a:rPr>
              <a:t>attende</a:t>
            </a:r>
            <a:r>
              <a:rPr lang="de-CH" sz="2800" b="1" dirty="0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ea typeface="+mn-ea"/>
                <a:cs typeface="+mn-cs"/>
              </a:rPr>
              <a:t>?</a:t>
            </a:r>
            <a:endParaRPr lang="de-CH" sz="2800" b="1" dirty="0">
              <a:gradFill>
                <a:gsLst>
                  <a:gs pos="0">
                    <a:srgbClr val="8A1001"/>
                  </a:gs>
                  <a:gs pos="41000">
                    <a:srgbClr val="6F2282"/>
                  </a:gs>
                  <a:gs pos="74000">
                    <a:srgbClr val="26348C"/>
                  </a:gs>
                  <a:gs pos="100000">
                    <a:srgbClr val="005E66"/>
                  </a:gs>
                </a:gsLst>
                <a:lin ang="0" scaled="1"/>
              </a:gradFill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11D8B56-862B-882A-CD6E-F9B0EA5B3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AD52FE-3FA7-4532-8D32-CCFB059C1981}" type="datetime1">
              <a:rPr kumimoji="0" lang="de-DE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02.07.2026</a:t>
            </a:fld>
            <a:endParaRPr kumimoji="0" lang="de-CH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8223019-4269-BDAF-B3A4-23DF574B0C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2AD375-037F-43D0-B059-5172DA06796A}" type="slidenum">
              <a:rPr kumimoji="0" lang="de-CH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de-CH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7" name="Grafik 6" descr="Ein Bild, das Grafiken, Screenshot, Farbigkeit, Grafikdesign enthält.&#10;&#10;Automatisch generierte Beschreibung">
            <a:extLst>
              <a:ext uri="{FF2B5EF4-FFF2-40B4-BE49-F238E27FC236}">
                <a16:creationId xmlns:a16="http://schemas.microsoft.com/office/drawing/2014/main" id="{7E7F2F11-B0B8-6871-978B-030C9B7329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0456" y="-305068"/>
            <a:ext cx="1771465" cy="1997609"/>
          </a:xfrm>
          <a:prstGeom prst="rect">
            <a:avLst/>
          </a:prstGeom>
        </p:spPr>
      </p:pic>
      <p:sp>
        <p:nvSpPr>
          <p:cNvPr id="8" name="Fußzeilenplatzhalter 4">
            <a:extLst>
              <a:ext uri="{FF2B5EF4-FFF2-40B4-BE49-F238E27FC236}">
                <a16:creationId xmlns:a16="http://schemas.microsoft.com/office/drawing/2014/main" id="{BD4629B8-8FF4-8E83-B1A9-0C911142D9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03388" y="6608763"/>
            <a:ext cx="8099425" cy="14287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9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Professur für Erwachsenenbildung und Weiterbildung - </a:t>
            </a:r>
            <a:r>
              <a:rPr lang="de-CH" dirty="0">
                <a:solidFill>
                  <a:prstClr val="black"/>
                </a:solidFill>
                <a:latin typeface="Arial" panose="020B0604020202020204"/>
              </a:rPr>
              <a:t>S</a:t>
            </a:r>
            <a:r>
              <a:rPr kumimoji="0" lang="de-CH" sz="95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trumenti</a:t>
            </a:r>
            <a:r>
              <a:rPr kumimoji="0" lang="de-CH" sz="9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TRIAGO</a:t>
            </a:r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8EC04165-D684-DEA2-1261-06C3035BA729}"/>
              </a:ext>
            </a:extLst>
          </p:cNvPr>
          <p:cNvSpPr txBox="1">
            <a:spLocks/>
          </p:cNvSpPr>
          <p:nvPr/>
        </p:nvSpPr>
        <p:spPr>
          <a:xfrm>
            <a:off x="2173250" y="1713234"/>
            <a:ext cx="8675278" cy="1034246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defPPr>
              <a:defRPr lang="de-DE"/>
            </a:defPPr>
            <a:lvl1pPr marL="270000" indent="-27000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70000" indent="-27000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6575" indent="-268288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10000" indent="-269875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80000" indent="-269875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Char char="–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r">
              <a:buFont typeface="Arial" panose="020B0604020202020204" pitchFamily="34" charset="0"/>
              <a:buNone/>
            </a:pPr>
            <a:endParaRPr lang="de-CH" sz="2400" dirty="0">
              <a:latin typeface="Arial"/>
              <a:cs typeface="Arial"/>
            </a:endParaRPr>
          </a:p>
          <a:p>
            <a:pPr marL="0" lvl="1" indent="0">
              <a:buNone/>
            </a:pPr>
            <a:r>
              <a:rPr lang="de-CH" sz="2400" b="1" dirty="0" err="1">
                <a:cs typeface="Arial"/>
              </a:rPr>
              <a:t>Introduzione</a:t>
            </a:r>
            <a:r>
              <a:rPr lang="de-CH" sz="2400" b="1" dirty="0">
                <a:cs typeface="Arial"/>
              </a:rPr>
              <a:t> </a:t>
            </a:r>
            <a:r>
              <a:rPr lang="de-CH" sz="2400" b="1" dirty="0" err="1">
                <a:cs typeface="Arial"/>
              </a:rPr>
              <a:t>agli</a:t>
            </a:r>
            <a:r>
              <a:rPr lang="de-CH" sz="2400" b="1" dirty="0">
                <a:cs typeface="Arial"/>
              </a:rPr>
              <a:t> </a:t>
            </a:r>
            <a:r>
              <a:rPr lang="de-CH" sz="2400" b="1" dirty="0" err="1">
                <a:cs typeface="Arial"/>
              </a:rPr>
              <a:t>strumenti</a:t>
            </a:r>
            <a:r>
              <a:rPr lang="de-CH" sz="2400" b="1" dirty="0">
                <a:cs typeface="Arial"/>
              </a:rPr>
              <a:t> TRIAGO</a:t>
            </a:r>
            <a:br>
              <a:rPr lang="de-CH" sz="2400" b="1" dirty="0">
                <a:cs typeface="Arial"/>
              </a:rPr>
            </a:br>
            <a:r>
              <a:rPr lang="it-IT" sz="2400" dirty="0">
                <a:cs typeface="Arial"/>
              </a:rPr>
              <a:t>Set di carte, accertamento online, materiale supplementare</a:t>
            </a:r>
            <a:endParaRPr lang="de-CH" sz="2400" dirty="0"/>
          </a:p>
        </p:txBody>
      </p:sp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7A899D87-6F30-78F5-DDA1-3A143CA907BC}"/>
              </a:ext>
            </a:extLst>
          </p:cNvPr>
          <p:cNvSpPr txBox="1">
            <a:spLocks/>
          </p:cNvSpPr>
          <p:nvPr/>
        </p:nvSpPr>
        <p:spPr>
          <a:xfrm>
            <a:off x="2174334" y="3292620"/>
            <a:ext cx="10114354" cy="118952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defPPr>
              <a:defRPr lang="de-DE"/>
            </a:defPPr>
            <a:lvl1pPr marL="270000" indent="-27000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70000" indent="-27000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6575" indent="-268288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10000" indent="-269875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80000" indent="-269875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Char char="–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r">
              <a:buFont typeface="Arial" panose="020B0604020202020204" pitchFamily="34" charset="0"/>
              <a:buNone/>
            </a:pPr>
            <a:endParaRPr lang="de-CH" sz="1200" dirty="0">
              <a:latin typeface="Aptos" panose="020B0004020202020204" pitchFamily="34" charset="0"/>
            </a:endParaRPr>
          </a:p>
          <a:p>
            <a:pPr marL="0" lvl="1" indent="0">
              <a:buNone/>
            </a:pPr>
            <a:r>
              <a:rPr lang="de-CH" sz="2400" b="1" dirty="0"/>
              <a:t>Workshop: </a:t>
            </a:r>
            <a:r>
              <a:rPr lang="it-IT" sz="2400" b="1" dirty="0"/>
              <a:t>ambiti di applicazione e sperimentazione degli strumenti</a:t>
            </a:r>
            <a:br>
              <a:rPr lang="de-CH" sz="2400" b="1" dirty="0"/>
            </a:br>
            <a:r>
              <a:rPr lang="de-CH" sz="2400" dirty="0" err="1"/>
              <a:t>Svolgimento</a:t>
            </a:r>
            <a:r>
              <a:rPr lang="de-CH" sz="2400" dirty="0"/>
              <a:t>, </a:t>
            </a:r>
            <a:r>
              <a:rPr lang="de-CH" sz="2400" dirty="0" err="1"/>
              <a:t>situazione</a:t>
            </a:r>
            <a:r>
              <a:rPr lang="de-CH" sz="2400" dirty="0"/>
              <a:t> di </a:t>
            </a:r>
            <a:r>
              <a:rPr lang="de-CH" sz="2400" dirty="0" err="1"/>
              <a:t>consulenza</a:t>
            </a:r>
            <a:endParaRPr lang="de-CH" sz="2400" dirty="0">
              <a:cs typeface="Arial"/>
            </a:endParaRPr>
          </a:p>
        </p:txBody>
      </p:sp>
      <p:sp>
        <p:nvSpPr>
          <p:cNvPr id="12" name="Inhaltsplatzhalter 2">
            <a:extLst>
              <a:ext uri="{FF2B5EF4-FFF2-40B4-BE49-F238E27FC236}">
                <a16:creationId xmlns:a16="http://schemas.microsoft.com/office/drawing/2014/main" id="{678B6CC8-7C06-9D36-4DA9-84AD4D10744C}"/>
              </a:ext>
            </a:extLst>
          </p:cNvPr>
          <p:cNvSpPr txBox="1">
            <a:spLocks/>
          </p:cNvSpPr>
          <p:nvPr/>
        </p:nvSpPr>
        <p:spPr>
          <a:xfrm>
            <a:off x="2174334" y="4798643"/>
            <a:ext cx="5976664" cy="1034246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defPPr>
              <a:defRPr lang="de-DE"/>
            </a:defPPr>
            <a:lvl1pPr marL="270000" indent="-27000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70000" indent="-27000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6575" indent="-268288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10000" indent="-269875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80000" indent="-269875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Char char="–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50000"/>
              </a:lnSpc>
              <a:buNone/>
            </a:pPr>
            <a:r>
              <a:rPr lang="de-CH" sz="2400" b="1" dirty="0" err="1"/>
              <a:t>Domande</a:t>
            </a:r>
            <a:r>
              <a:rPr lang="de-CH" sz="2400" b="1" dirty="0"/>
              <a:t> e </a:t>
            </a:r>
            <a:r>
              <a:rPr lang="de-CH" sz="2400" b="1" dirty="0" err="1"/>
              <a:t>discussione</a:t>
            </a:r>
            <a:r>
              <a:rPr lang="de-CH" sz="2400" b="1" dirty="0"/>
              <a:t> finale</a:t>
            </a: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7A7CD0EF-145C-D987-3F11-DA4FE55F9F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124" y="5008581"/>
            <a:ext cx="457264" cy="123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id="{7362C6D7-7299-D5B6-8B8C-F2BE717BD6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124" y="2294528"/>
            <a:ext cx="457264" cy="123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>
            <a:extLst>
              <a:ext uri="{FF2B5EF4-FFF2-40B4-BE49-F238E27FC236}">
                <a16:creationId xmlns:a16="http://schemas.microsoft.com/office/drawing/2014/main" id="{8A2F6137-63D2-086B-ACDD-940B86038D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124" y="3667720"/>
            <a:ext cx="457264" cy="123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858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1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2C0CBA-3255-2829-F7DE-B59AACE996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0ACAA1-D471-187C-FD00-583C5EB702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800" y="678952"/>
            <a:ext cx="11012400" cy="430887"/>
          </a:xfrm>
        </p:spPr>
        <p:txBody>
          <a:bodyPr/>
          <a:lstStyle/>
          <a:p>
            <a:r>
              <a:rPr lang="de-DE" sz="2800" b="1" dirty="0" err="1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+mn-cs"/>
              </a:rPr>
              <a:t>Gli</a:t>
            </a:r>
            <a:r>
              <a:rPr lang="de-DE" sz="2800" b="1" dirty="0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+mn-cs"/>
              </a:rPr>
              <a:t> </a:t>
            </a:r>
            <a:r>
              <a:rPr lang="de-DE" sz="2800" b="1" dirty="0" err="1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+mn-cs"/>
              </a:rPr>
              <a:t>strumenti</a:t>
            </a:r>
            <a:r>
              <a:rPr lang="de-DE" sz="2800" b="1" dirty="0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+mn-cs"/>
              </a:rPr>
              <a:t> TRIAGO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8598123-60CF-E54B-749E-E9E060E42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304386-B8F7-4728-A05B-83B294575A2C}" type="datetime1">
              <a:rPr kumimoji="0" lang="de-DE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02.07.2026</a:t>
            </a:fld>
            <a:endParaRPr kumimoji="0" lang="de-CH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D3B6509-5387-47E5-3497-680AD57185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2AD375-037F-43D0-B059-5172DA06796A}" type="slidenum">
              <a:rPr kumimoji="0" lang="de-CH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de-CH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7" name="Grafik 6" descr="Ein Bild, das Grafiken, Screenshot, Farbigkeit, Grafikdesign enthält.&#10;&#10;Automatisch generierte Beschreibung">
            <a:extLst>
              <a:ext uri="{FF2B5EF4-FFF2-40B4-BE49-F238E27FC236}">
                <a16:creationId xmlns:a16="http://schemas.microsoft.com/office/drawing/2014/main" id="{18A17A20-C971-9FDD-9428-524E51E99A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15" b="24819"/>
          <a:stretch>
            <a:fillRect/>
          </a:stretch>
        </p:blipFill>
        <p:spPr>
          <a:xfrm>
            <a:off x="10200456" y="188639"/>
            <a:ext cx="1771465" cy="1008113"/>
          </a:xfrm>
          <a:prstGeom prst="rect">
            <a:avLst/>
          </a:prstGeom>
        </p:spPr>
      </p:pic>
      <p:sp>
        <p:nvSpPr>
          <p:cNvPr id="8" name="Fußzeilenplatzhalter 4">
            <a:extLst>
              <a:ext uri="{FF2B5EF4-FFF2-40B4-BE49-F238E27FC236}">
                <a16:creationId xmlns:a16="http://schemas.microsoft.com/office/drawing/2014/main" id="{4112BD9A-A117-3BCA-2853-4A589C264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03388" y="6608763"/>
            <a:ext cx="8099425" cy="14287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9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Professur für Erwachsenenbildung und Weiterbildung - </a:t>
            </a:r>
            <a:r>
              <a:rPr lang="de-CH" dirty="0">
                <a:solidFill>
                  <a:prstClr val="black"/>
                </a:solidFill>
                <a:latin typeface="Arial" panose="020B0604020202020204"/>
              </a:rPr>
              <a:t>S</a:t>
            </a:r>
            <a:r>
              <a:rPr kumimoji="0" lang="de-CH" sz="95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trumenti</a:t>
            </a:r>
            <a:r>
              <a:rPr kumimoji="0" lang="de-CH" sz="9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TRIAGO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88206DC7-7657-277E-0E40-F4E8EB9EBD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100" y="1262894"/>
            <a:ext cx="7494542" cy="5031186"/>
          </a:xfrm>
          <a:prstGeom prst="rect">
            <a:avLst/>
          </a:prstGeom>
          <a:ln w="12700">
            <a:solidFill>
              <a:schemeClr val="bg2">
                <a:lumMod val="75000"/>
              </a:schemeClr>
            </a:solidFill>
          </a:ln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19C94C74-C3DB-993A-F814-CDA355663F58}"/>
              </a:ext>
            </a:extLst>
          </p:cNvPr>
          <p:cNvSpPr txBox="1"/>
          <p:nvPr/>
        </p:nvSpPr>
        <p:spPr>
          <a:xfrm>
            <a:off x="7968208" y="1205563"/>
            <a:ext cx="1920073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CH" sz="2000" dirty="0">
                <a:solidFill>
                  <a:srgbClr val="3C3939"/>
                </a:solidFill>
                <a:latin typeface="+mj-lt"/>
              </a:rPr>
              <a:t>Set di carte…</a:t>
            </a:r>
          </a:p>
        </p:txBody>
      </p:sp>
      <p:grpSp>
        <p:nvGrpSpPr>
          <p:cNvPr id="21" name="Gruppieren 20">
            <a:extLst>
              <a:ext uri="{FF2B5EF4-FFF2-40B4-BE49-F238E27FC236}">
                <a16:creationId xmlns:a16="http://schemas.microsoft.com/office/drawing/2014/main" id="{71A7AB08-9B5E-C1E3-DEBB-0339D958F345}"/>
              </a:ext>
            </a:extLst>
          </p:cNvPr>
          <p:cNvGrpSpPr/>
          <p:nvPr/>
        </p:nvGrpSpPr>
        <p:grpSpPr>
          <a:xfrm>
            <a:off x="8256240" y="3370729"/>
            <a:ext cx="2905957" cy="2938591"/>
            <a:chOff x="4775457" y="3455191"/>
            <a:chExt cx="2332604" cy="2299814"/>
          </a:xfrm>
        </p:grpSpPr>
        <p:sp>
          <p:nvSpPr>
            <p:cNvPr id="18" name="Rechteck: abgerundete Ecken 17">
              <a:extLst>
                <a:ext uri="{FF2B5EF4-FFF2-40B4-BE49-F238E27FC236}">
                  <a16:creationId xmlns:a16="http://schemas.microsoft.com/office/drawing/2014/main" id="{D9A724E9-9ED0-1943-8FF6-1B8A9F3F3136}"/>
                </a:ext>
              </a:extLst>
            </p:cNvPr>
            <p:cNvSpPr/>
            <p:nvPr/>
          </p:nvSpPr>
          <p:spPr>
            <a:xfrm rot="21022911">
              <a:off x="4775457" y="3487036"/>
              <a:ext cx="2332604" cy="2071544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95000"/>
              </a:schemeClr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 dirty="0"/>
            </a:p>
          </p:txBody>
        </p:sp>
        <p:pic>
          <p:nvPicPr>
            <p:cNvPr id="20" name="Grafik 19">
              <a:extLst>
                <a:ext uri="{FF2B5EF4-FFF2-40B4-BE49-F238E27FC236}">
                  <a16:creationId xmlns:a16="http://schemas.microsoft.com/office/drawing/2014/main" id="{19E82119-A220-4DE9-8656-735BBD56E78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colorTemperature colorTemp="6504"/>
                      </a14:imgEffect>
                      <a14:imgEffect>
                        <a14:saturation sat="33000"/>
                      </a14:imgEffect>
                      <a14:imgEffect>
                        <a14:brightnessContrast bright="-35000" contrast="72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03454" y="3455191"/>
              <a:ext cx="2299814" cy="2299814"/>
            </a:xfrm>
            <a:prstGeom prst="rect">
              <a:avLst/>
            </a:prstGeom>
          </p:spPr>
        </p:pic>
      </p:grpSp>
      <p:sp>
        <p:nvSpPr>
          <p:cNvPr id="22" name="Textfeld 21">
            <a:extLst>
              <a:ext uri="{FF2B5EF4-FFF2-40B4-BE49-F238E27FC236}">
                <a16:creationId xmlns:a16="http://schemas.microsoft.com/office/drawing/2014/main" id="{4348D09A-344A-98FE-96BC-66F61B329CE2}"/>
              </a:ext>
            </a:extLst>
          </p:cNvPr>
          <p:cNvSpPr txBox="1"/>
          <p:nvPr/>
        </p:nvSpPr>
        <p:spPr>
          <a:xfrm rot="21013127">
            <a:off x="7585703" y="3067961"/>
            <a:ext cx="3405448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CH" sz="2000" dirty="0">
                <a:solidFill>
                  <a:srgbClr val="3C3939"/>
                </a:solidFill>
                <a:latin typeface="+mj-lt"/>
              </a:rPr>
              <a:t> …</a:t>
            </a:r>
            <a:r>
              <a:rPr lang="de-CH" sz="2000" dirty="0" err="1">
                <a:solidFill>
                  <a:srgbClr val="3C3939"/>
                </a:solidFill>
                <a:latin typeface="+mj-lt"/>
              </a:rPr>
              <a:t>accertamento</a:t>
            </a:r>
            <a:r>
              <a:rPr lang="de-CH" sz="2000" dirty="0">
                <a:solidFill>
                  <a:srgbClr val="3C3939"/>
                </a:solidFill>
                <a:latin typeface="+mj-lt"/>
              </a:rPr>
              <a:t> online</a:t>
            </a:r>
          </a:p>
        </p:txBody>
      </p:sp>
    </p:spTree>
    <p:extLst>
      <p:ext uri="{BB962C8B-B14F-4D97-AF65-F5344CB8AC3E}">
        <p14:creationId xmlns:p14="http://schemas.microsoft.com/office/powerpoint/2010/main" val="2140972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926F98-9B3B-04E2-F09E-33FCBC3854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25AB8E-2A40-C4F9-B833-E21F30B96C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800" y="678952"/>
            <a:ext cx="11012400" cy="430887"/>
          </a:xfrm>
        </p:spPr>
        <p:txBody>
          <a:bodyPr/>
          <a:lstStyle/>
          <a:p>
            <a:r>
              <a:rPr lang="de-DE" sz="2800" b="1" dirty="0" err="1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</a:rPr>
              <a:t>Gli</a:t>
            </a:r>
            <a:r>
              <a:rPr lang="de-DE" sz="2800" b="1" dirty="0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</a:rPr>
              <a:t> </a:t>
            </a:r>
            <a:r>
              <a:rPr lang="de-DE" sz="2800" b="1" dirty="0" err="1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</a:rPr>
              <a:t>strumenti</a:t>
            </a:r>
            <a:r>
              <a:rPr lang="de-DE" sz="2800" b="1" dirty="0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</a:rPr>
              <a:t> TRIAGO</a:t>
            </a:r>
            <a:endParaRPr lang="de-CH" sz="2800" b="1" dirty="0">
              <a:gradFill>
                <a:gsLst>
                  <a:gs pos="0">
                    <a:srgbClr val="8A1001"/>
                  </a:gs>
                  <a:gs pos="41000">
                    <a:srgbClr val="6F2282"/>
                  </a:gs>
                  <a:gs pos="74000">
                    <a:srgbClr val="26348C"/>
                  </a:gs>
                  <a:gs pos="100000">
                    <a:srgbClr val="005E66"/>
                  </a:gs>
                </a:gsLst>
                <a:lin ang="0" scaled="1"/>
              </a:gradFill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D96FCC7-71FE-AFA4-36D8-4205C25ED7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304386-B8F7-4728-A05B-83B294575A2C}" type="datetime1">
              <a:rPr kumimoji="0" lang="de-DE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02.07.2026</a:t>
            </a:fld>
            <a:endParaRPr kumimoji="0" lang="de-CH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5C1579F-3B43-A855-0521-AC313A280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2AD375-037F-43D0-B059-5172DA06796A}" type="slidenum">
              <a:rPr kumimoji="0" lang="de-CH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de-CH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7" name="Grafik 6" descr="Ein Bild, das Grafiken, Screenshot, Farbigkeit, Grafikdesign enthält.&#10;&#10;Automatisch generierte Beschreibung">
            <a:extLst>
              <a:ext uri="{FF2B5EF4-FFF2-40B4-BE49-F238E27FC236}">
                <a16:creationId xmlns:a16="http://schemas.microsoft.com/office/drawing/2014/main" id="{0CE55E1D-3659-A544-CB9B-975A2D4606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15" b="24819"/>
          <a:stretch>
            <a:fillRect/>
          </a:stretch>
        </p:blipFill>
        <p:spPr>
          <a:xfrm>
            <a:off x="10200456" y="188639"/>
            <a:ext cx="1771465" cy="1008113"/>
          </a:xfrm>
          <a:prstGeom prst="rect">
            <a:avLst/>
          </a:prstGeom>
        </p:spPr>
      </p:pic>
      <p:sp>
        <p:nvSpPr>
          <p:cNvPr id="9" name="Titel 1">
            <a:extLst>
              <a:ext uri="{FF2B5EF4-FFF2-40B4-BE49-F238E27FC236}">
                <a16:creationId xmlns:a16="http://schemas.microsoft.com/office/drawing/2014/main" id="{7FC024E9-EA13-86BD-5B18-76E18E043927}"/>
              </a:ext>
            </a:extLst>
          </p:cNvPr>
          <p:cNvSpPr txBox="1">
            <a:spLocks/>
          </p:cNvSpPr>
          <p:nvPr/>
        </p:nvSpPr>
        <p:spPr>
          <a:xfrm>
            <a:off x="406800" y="1175595"/>
            <a:ext cx="11012400" cy="30777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000" dirty="0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+mn-cs"/>
              </a:rPr>
              <a:t>Set di carte </a:t>
            </a:r>
            <a:r>
              <a:rPr lang="de-DE" sz="2000" dirty="0" err="1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+mn-cs"/>
              </a:rPr>
              <a:t>analogiche</a:t>
            </a:r>
            <a:r>
              <a:rPr lang="de-DE" sz="2000" dirty="0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+mn-cs"/>
              </a:rPr>
              <a:t> TRIAGO</a:t>
            </a: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0A3BB551-DC1E-5171-2375-6018EC859F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948047">
            <a:off x="4243828" y="867577"/>
            <a:ext cx="720080" cy="484523"/>
          </a:xfrm>
          <a:prstGeom prst="rect">
            <a:avLst/>
          </a:prstGeom>
        </p:spPr>
      </p:pic>
      <p:sp>
        <p:nvSpPr>
          <p:cNvPr id="17" name="Textfeld 16">
            <a:extLst>
              <a:ext uri="{FF2B5EF4-FFF2-40B4-BE49-F238E27FC236}">
                <a16:creationId xmlns:a16="http://schemas.microsoft.com/office/drawing/2014/main" id="{7FE10AA5-E852-4D5E-F0C5-CEFA5F937D5C}"/>
              </a:ext>
            </a:extLst>
          </p:cNvPr>
          <p:cNvSpPr txBox="1"/>
          <p:nvPr/>
        </p:nvSpPr>
        <p:spPr>
          <a:xfrm>
            <a:off x="832876" y="2871296"/>
            <a:ext cx="3770992" cy="25853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de-CH" sz="2400" dirty="0"/>
              <a:t>12 carte </a:t>
            </a:r>
            <a:r>
              <a:rPr lang="de-CH" sz="2400" dirty="0" err="1"/>
              <a:t>Lettura</a:t>
            </a:r>
            <a:endParaRPr lang="de-CH" sz="2400" dirty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de-CH" sz="2400" dirty="0"/>
              <a:t>12 carte </a:t>
            </a:r>
            <a:r>
              <a:rPr lang="de-CH" sz="2400" dirty="0" err="1"/>
              <a:t>Scrittura</a:t>
            </a:r>
            <a:endParaRPr lang="de-CH" sz="2400" dirty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de-CH" sz="2400" dirty="0"/>
              <a:t>12 carte </a:t>
            </a:r>
            <a:r>
              <a:rPr lang="de-CH" sz="2400" dirty="0" err="1"/>
              <a:t>Matematica</a:t>
            </a:r>
            <a:endParaRPr lang="de-CH" sz="2400" dirty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de-CH" sz="2400" dirty="0"/>
              <a:t>12 carte TIC</a:t>
            </a:r>
          </a:p>
          <a:p>
            <a:endParaRPr lang="de-CH" sz="2400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de-CH" sz="2400" dirty="0"/>
              <a:t>Breve </a:t>
            </a:r>
            <a:r>
              <a:rPr lang="de-CH" sz="2400" dirty="0" err="1"/>
              <a:t>istruzione</a:t>
            </a:r>
            <a:endParaRPr lang="de-CH" sz="2400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de-CH" sz="2400" dirty="0" err="1"/>
              <a:t>Griglia</a:t>
            </a:r>
            <a:r>
              <a:rPr lang="de-CH" sz="2400" dirty="0"/>
              <a:t> di </a:t>
            </a:r>
            <a:r>
              <a:rPr lang="de-CH" sz="2400" dirty="0" err="1"/>
              <a:t>posizionamento</a:t>
            </a:r>
            <a:endParaRPr lang="de-CH" sz="2400" dirty="0"/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43B02307-94E1-A832-F711-225E812149F6}"/>
              </a:ext>
            </a:extLst>
          </p:cNvPr>
          <p:cNvSpPr txBox="1"/>
          <p:nvPr/>
        </p:nvSpPr>
        <p:spPr>
          <a:xfrm>
            <a:off x="5888311" y="2901843"/>
            <a:ext cx="4168129" cy="147732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de-CH" sz="2400" dirty="0" err="1"/>
              <a:t>Istruzioni</a:t>
            </a:r>
            <a:r>
              <a:rPr lang="de-CH" sz="2400" dirty="0"/>
              <a:t> </a:t>
            </a:r>
            <a:r>
              <a:rPr lang="de-CH" sz="2400" dirty="0" err="1"/>
              <a:t>dettagliate</a:t>
            </a:r>
            <a:endParaRPr lang="de-CH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de-CH" sz="2400" dirty="0"/>
              <a:t>Guida alla </a:t>
            </a:r>
            <a:r>
              <a:rPr lang="de-CH" sz="2400" dirty="0" err="1"/>
              <a:t>discussione</a:t>
            </a:r>
            <a:endParaRPr lang="de-CH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de-CH" sz="2400" dirty="0"/>
              <a:t>Scheda </a:t>
            </a:r>
            <a:r>
              <a:rPr lang="de-CH" sz="2400" dirty="0" err="1"/>
              <a:t>aggiuntiva</a:t>
            </a:r>
            <a:r>
              <a:rPr lang="de-CH" sz="2400" dirty="0"/>
              <a:t> </a:t>
            </a:r>
            <a:r>
              <a:rPr lang="de-CH" sz="2400" dirty="0" err="1"/>
              <a:t>sulle</a:t>
            </a:r>
            <a:r>
              <a:rPr lang="de-CH" sz="2400" dirty="0"/>
              <a:t> TIC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de-CH" sz="2400" dirty="0">
                <a:cs typeface="Arial"/>
              </a:rPr>
              <a:t>Tutorial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68A88F02-0742-B331-5BEB-7CEAE8867479}"/>
              </a:ext>
            </a:extLst>
          </p:cNvPr>
          <p:cNvSpPr txBox="1"/>
          <p:nvPr/>
        </p:nvSpPr>
        <p:spPr>
          <a:xfrm>
            <a:off x="832876" y="1989138"/>
            <a:ext cx="403244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sz="2400" b="1" dirty="0"/>
              <a:t>Materiale di </a:t>
            </a:r>
            <a:r>
              <a:rPr lang="de-CH" sz="2400" b="1" dirty="0" err="1"/>
              <a:t>base</a:t>
            </a:r>
            <a:endParaRPr lang="de-CH" sz="2400" b="1" dirty="0"/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124A2033-5285-00D8-8903-2C8CC0883A30}"/>
              </a:ext>
            </a:extLst>
          </p:cNvPr>
          <p:cNvSpPr txBox="1"/>
          <p:nvPr/>
        </p:nvSpPr>
        <p:spPr>
          <a:xfrm>
            <a:off x="5888310" y="2001491"/>
            <a:ext cx="431214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sz="2400" b="1" dirty="0"/>
              <a:t>Materiale </a:t>
            </a:r>
            <a:r>
              <a:rPr lang="de-CH" sz="2400" b="1" dirty="0" err="1"/>
              <a:t>aggiuntivo</a:t>
            </a:r>
            <a:r>
              <a:rPr lang="de-CH" sz="2400" b="1" dirty="0"/>
              <a:t> (online)</a:t>
            </a:r>
          </a:p>
        </p:txBody>
      </p:sp>
      <p:sp>
        <p:nvSpPr>
          <p:cNvPr id="3" name="Fußzeilenplatzhalter 4">
            <a:extLst>
              <a:ext uri="{FF2B5EF4-FFF2-40B4-BE49-F238E27FC236}">
                <a16:creationId xmlns:a16="http://schemas.microsoft.com/office/drawing/2014/main" id="{699CBB5B-31BF-3FEE-7C8B-628C896061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03388" y="6608763"/>
            <a:ext cx="8099425" cy="14287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9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Professur für Erwachsenenbildung und Weiterbildung - </a:t>
            </a:r>
            <a:r>
              <a:rPr lang="de-CH" dirty="0">
                <a:solidFill>
                  <a:prstClr val="black"/>
                </a:solidFill>
                <a:latin typeface="Arial" panose="020B0604020202020204"/>
              </a:rPr>
              <a:t>S</a:t>
            </a:r>
            <a:r>
              <a:rPr kumimoji="0" lang="de-CH" sz="95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trumenti</a:t>
            </a:r>
            <a:r>
              <a:rPr kumimoji="0" lang="de-CH" sz="9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TRIAGO</a:t>
            </a:r>
          </a:p>
        </p:txBody>
      </p:sp>
    </p:spTree>
    <p:extLst>
      <p:ext uri="{BB962C8B-B14F-4D97-AF65-F5344CB8AC3E}">
        <p14:creationId xmlns:p14="http://schemas.microsoft.com/office/powerpoint/2010/main" val="1096320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B834EDED-EB55-D085-9096-0C8DC0829CB9}"/>
              </a:ext>
            </a:extLst>
          </p:cNvPr>
          <p:cNvSpPr/>
          <p:nvPr/>
        </p:nvSpPr>
        <p:spPr>
          <a:xfrm>
            <a:off x="0" y="-99392"/>
            <a:ext cx="12288688" cy="6624736"/>
          </a:xfrm>
          <a:prstGeom prst="rect">
            <a:avLst/>
          </a:prstGeom>
          <a:gradFill flip="none" rotWithShape="1">
            <a:gsLst>
              <a:gs pos="0">
                <a:srgbClr val="FFFAC9"/>
              </a:gs>
              <a:gs pos="44000">
                <a:schemeClr val="bg1">
                  <a:alpha val="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de-CH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</a:p>
        </p:txBody>
      </p:sp>
      <p:sp>
        <p:nvSpPr>
          <p:cNvPr id="114" name="Titel 113">
            <a:extLst>
              <a:ext uri="{FF2B5EF4-FFF2-40B4-BE49-F238E27FC236}">
                <a16:creationId xmlns:a16="http://schemas.microsoft.com/office/drawing/2014/main" id="{F971C358-BA4C-F847-79BB-C38EBAD267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3417" y="582981"/>
            <a:ext cx="11012400" cy="430887"/>
          </a:xfrm>
        </p:spPr>
        <p:txBody>
          <a:bodyPr/>
          <a:lstStyle/>
          <a:p>
            <a:pPr algn="ctr"/>
            <a:r>
              <a:rPr lang="de-CH" sz="2800" b="1" dirty="0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+mn-cs"/>
              </a:rPr>
              <a:t>Il </a:t>
            </a:r>
            <a:r>
              <a:rPr lang="de-CH" sz="2800" b="1" dirty="0" err="1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+mn-cs"/>
              </a:rPr>
              <a:t>set</a:t>
            </a:r>
            <a:r>
              <a:rPr lang="de-CH" sz="2800" b="1" dirty="0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+mn-cs"/>
              </a:rPr>
              <a:t> di carte </a:t>
            </a:r>
            <a:r>
              <a:rPr lang="de-CH" sz="2800" b="1" dirty="0" err="1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+mn-cs"/>
              </a:rPr>
              <a:t>nella</a:t>
            </a:r>
            <a:r>
              <a:rPr lang="de-CH" sz="2800" b="1" dirty="0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+mn-cs"/>
              </a:rPr>
              <a:t> </a:t>
            </a:r>
            <a:r>
              <a:rPr lang="de-CH" sz="2800" b="1" dirty="0" err="1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+mn-cs"/>
              </a:rPr>
              <a:t>consulenza</a:t>
            </a:r>
            <a:endParaRPr lang="de-CH" sz="2800" b="1" dirty="0">
              <a:gradFill>
                <a:gsLst>
                  <a:gs pos="0">
                    <a:srgbClr val="8A1001"/>
                  </a:gs>
                  <a:gs pos="41000">
                    <a:srgbClr val="6F2282"/>
                  </a:gs>
                  <a:gs pos="74000">
                    <a:srgbClr val="26348C"/>
                  </a:gs>
                  <a:gs pos="100000">
                    <a:srgbClr val="005E66"/>
                  </a:gs>
                </a:gsLst>
                <a:lin ang="0" scaled="1"/>
              </a:gradFill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110" name="Gruppieren 109">
            <a:extLst>
              <a:ext uri="{FF2B5EF4-FFF2-40B4-BE49-F238E27FC236}">
                <a16:creationId xmlns:a16="http://schemas.microsoft.com/office/drawing/2014/main" id="{11167FB0-652D-C17F-E2A3-667D02F42EED}"/>
              </a:ext>
            </a:extLst>
          </p:cNvPr>
          <p:cNvGrpSpPr/>
          <p:nvPr/>
        </p:nvGrpSpPr>
        <p:grpSpPr>
          <a:xfrm>
            <a:off x="2528782" y="1206466"/>
            <a:ext cx="3498725" cy="2535345"/>
            <a:chOff x="1013100" y="764704"/>
            <a:chExt cx="3780611" cy="2812504"/>
          </a:xfrm>
        </p:grpSpPr>
        <p:grpSp>
          <p:nvGrpSpPr>
            <p:cNvPr id="53" name="Gruppieren 52">
              <a:extLst>
                <a:ext uri="{FF2B5EF4-FFF2-40B4-BE49-F238E27FC236}">
                  <a16:creationId xmlns:a16="http://schemas.microsoft.com/office/drawing/2014/main" id="{7CA2EC63-160D-DECB-2D6D-E65FD8980D89}"/>
                </a:ext>
              </a:extLst>
            </p:cNvPr>
            <p:cNvGrpSpPr/>
            <p:nvPr/>
          </p:nvGrpSpPr>
          <p:grpSpPr>
            <a:xfrm>
              <a:off x="1578287" y="1004733"/>
              <a:ext cx="2769253" cy="1995772"/>
              <a:chOff x="632561" y="1069865"/>
              <a:chExt cx="2769253" cy="1995772"/>
            </a:xfrm>
          </p:grpSpPr>
          <p:sp>
            <p:nvSpPr>
              <p:cNvPr id="10" name="Gleichschenkliges Dreieck 9">
                <a:extLst>
                  <a:ext uri="{FF2B5EF4-FFF2-40B4-BE49-F238E27FC236}">
                    <a16:creationId xmlns:a16="http://schemas.microsoft.com/office/drawing/2014/main" id="{2E1B5271-6AF8-8826-7D9D-295889955DEE}"/>
                  </a:ext>
                </a:extLst>
              </p:cNvPr>
              <p:cNvSpPr/>
              <p:nvPr/>
            </p:nvSpPr>
            <p:spPr>
              <a:xfrm>
                <a:off x="632561" y="2088891"/>
                <a:ext cx="711904" cy="976746"/>
              </a:xfrm>
              <a:prstGeom prst="triangl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/>
              </a:p>
            </p:txBody>
          </p:sp>
          <p:sp>
            <p:nvSpPr>
              <p:cNvPr id="11" name="Flussdiagramm: Verbinder 10">
                <a:extLst>
                  <a:ext uri="{FF2B5EF4-FFF2-40B4-BE49-F238E27FC236}">
                    <a16:creationId xmlns:a16="http://schemas.microsoft.com/office/drawing/2014/main" id="{393978D8-5311-4247-7004-31790DA965B3}"/>
                  </a:ext>
                </a:extLst>
              </p:cNvPr>
              <p:cNvSpPr/>
              <p:nvPr/>
            </p:nvSpPr>
            <p:spPr>
              <a:xfrm>
                <a:off x="910431" y="1570950"/>
                <a:ext cx="505049" cy="545777"/>
              </a:xfrm>
              <a:prstGeom prst="flowChartConnector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/>
              </a:p>
            </p:txBody>
          </p:sp>
          <p:sp>
            <p:nvSpPr>
              <p:cNvPr id="14" name="Rechteck 13">
                <a:extLst>
                  <a:ext uri="{FF2B5EF4-FFF2-40B4-BE49-F238E27FC236}">
                    <a16:creationId xmlns:a16="http://schemas.microsoft.com/office/drawing/2014/main" id="{D7149552-902D-B0C9-992E-53A557E9F14F}"/>
                  </a:ext>
                </a:extLst>
              </p:cNvPr>
              <p:cNvSpPr/>
              <p:nvPr/>
            </p:nvSpPr>
            <p:spPr>
              <a:xfrm rot="20219130">
                <a:off x="958546" y="2241629"/>
                <a:ext cx="523187" cy="130872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/>
              </a:p>
            </p:txBody>
          </p:sp>
          <p:cxnSp>
            <p:nvCxnSpPr>
              <p:cNvPr id="19" name="Gerader Verbinder 18">
                <a:extLst>
                  <a:ext uri="{FF2B5EF4-FFF2-40B4-BE49-F238E27FC236}">
                    <a16:creationId xmlns:a16="http://schemas.microsoft.com/office/drawing/2014/main" id="{1CEA1D3B-39EB-2662-4761-6C16F5D6817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513457" y="2416832"/>
                <a:ext cx="1084009" cy="9598"/>
              </a:xfrm>
              <a:prstGeom prst="line">
                <a:avLst/>
              </a:prstGeom>
              <a:ln w="1270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7" name="Flussdiagramm: Verbinder 36">
                <a:extLst>
                  <a:ext uri="{FF2B5EF4-FFF2-40B4-BE49-F238E27FC236}">
                    <a16:creationId xmlns:a16="http://schemas.microsoft.com/office/drawing/2014/main" id="{7C57BAC5-752A-F367-1375-4A6C425D87BD}"/>
                  </a:ext>
                </a:extLst>
              </p:cNvPr>
              <p:cNvSpPr/>
              <p:nvPr/>
            </p:nvSpPr>
            <p:spPr>
              <a:xfrm>
                <a:off x="2659811" y="1601018"/>
                <a:ext cx="505049" cy="526359"/>
              </a:xfrm>
              <a:prstGeom prst="flowChartConnector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 dirty="0"/>
              </a:p>
            </p:txBody>
          </p:sp>
          <p:sp>
            <p:nvSpPr>
              <p:cNvPr id="38" name="Gleichschenkliges Dreieck 37">
                <a:extLst>
                  <a:ext uri="{FF2B5EF4-FFF2-40B4-BE49-F238E27FC236}">
                    <a16:creationId xmlns:a16="http://schemas.microsoft.com/office/drawing/2014/main" id="{5E5542F6-AAD4-021E-65E1-A6E6195CB25B}"/>
                  </a:ext>
                </a:extLst>
              </p:cNvPr>
              <p:cNvSpPr/>
              <p:nvPr/>
            </p:nvSpPr>
            <p:spPr>
              <a:xfrm>
                <a:off x="2689910" y="2088891"/>
                <a:ext cx="711904" cy="926766"/>
              </a:xfrm>
              <a:prstGeom prst="triangle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/>
              </a:p>
            </p:txBody>
          </p:sp>
          <p:sp>
            <p:nvSpPr>
              <p:cNvPr id="39" name="Rechteck 38">
                <a:extLst>
                  <a:ext uri="{FF2B5EF4-FFF2-40B4-BE49-F238E27FC236}">
                    <a16:creationId xmlns:a16="http://schemas.microsoft.com/office/drawing/2014/main" id="{3FD51AAF-6C0A-50C8-3BE3-251A8AB20022}"/>
                  </a:ext>
                </a:extLst>
              </p:cNvPr>
              <p:cNvSpPr/>
              <p:nvPr/>
            </p:nvSpPr>
            <p:spPr>
              <a:xfrm rot="19094154">
                <a:off x="2523511" y="2480192"/>
                <a:ext cx="540388" cy="129384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/>
              </a:p>
            </p:txBody>
          </p:sp>
          <p:cxnSp>
            <p:nvCxnSpPr>
              <p:cNvPr id="42" name="Gerader Verbinder 41">
                <a:extLst>
                  <a:ext uri="{FF2B5EF4-FFF2-40B4-BE49-F238E27FC236}">
                    <a16:creationId xmlns:a16="http://schemas.microsoft.com/office/drawing/2014/main" id="{96597855-D787-9D7C-9D62-0E055D3C99B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363779" y="2420888"/>
                <a:ext cx="8078" cy="629409"/>
              </a:xfrm>
              <a:prstGeom prst="line">
                <a:avLst/>
              </a:prstGeom>
              <a:ln w="1270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3" name="Textfeld 42">
                <a:extLst>
                  <a:ext uri="{FF2B5EF4-FFF2-40B4-BE49-F238E27FC236}">
                    <a16:creationId xmlns:a16="http://schemas.microsoft.com/office/drawing/2014/main" id="{0BACFA4C-4CEE-3338-B51D-0D3F2EA6078C}"/>
                  </a:ext>
                </a:extLst>
              </p:cNvPr>
              <p:cNvSpPr txBox="1"/>
              <p:nvPr/>
            </p:nvSpPr>
            <p:spPr>
              <a:xfrm>
                <a:off x="1179221" y="1069865"/>
                <a:ext cx="1505242" cy="30728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de-CH" dirty="0">
                    <a:latin typeface="Bahnschrift SemiBold" panose="020B0502040204020203" pitchFamily="34" charset="0"/>
                  </a:rPr>
                  <a:t>1. </a:t>
                </a:r>
                <a:r>
                  <a:rPr lang="de-CH" dirty="0" err="1">
                    <a:latin typeface="Bahnschrift SemiBold" panose="020B0502040204020203" pitchFamily="34" charset="0"/>
                  </a:rPr>
                  <a:t>Consulenza</a:t>
                </a:r>
                <a:endParaRPr lang="de-CH" dirty="0">
                  <a:latin typeface="Bahnschrift SemiBold" panose="020B0502040204020203" pitchFamily="34" charset="0"/>
                </a:endParaRPr>
              </a:p>
            </p:txBody>
          </p:sp>
          <p:cxnSp>
            <p:nvCxnSpPr>
              <p:cNvPr id="47" name="Gerader Verbinder 46">
                <a:extLst>
                  <a:ext uri="{FF2B5EF4-FFF2-40B4-BE49-F238E27FC236}">
                    <a16:creationId xmlns:a16="http://schemas.microsoft.com/office/drawing/2014/main" id="{A827C182-EB74-28EC-2E9A-199F23C629E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653055" y="2432636"/>
                <a:ext cx="8078" cy="629409"/>
              </a:xfrm>
              <a:prstGeom prst="line">
                <a:avLst/>
              </a:prstGeom>
              <a:ln w="1270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1" name="Rechteck 100">
              <a:extLst>
                <a:ext uri="{FF2B5EF4-FFF2-40B4-BE49-F238E27FC236}">
                  <a16:creationId xmlns:a16="http://schemas.microsoft.com/office/drawing/2014/main" id="{61EBBF67-1A0E-6BF0-2112-730CE6F5E70F}"/>
                </a:ext>
              </a:extLst>
            </p:cNvPr>
            <p:cNvSpPr/>
            <p:nvPr/>
          </p:nvSpPr>
          <p:spPr>
            <a:xfrm>
              <a:off x="1013100" y="764704"/>
              <a:ext cx="3780611" cy="2812504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</p:grpSp>
      <p:grpSp>
        <p:nvGrpSpPr>
          <p:cNvPr id="111" name="Gruppieren 110">
            <a:extLst>
              <a:ext uri="{FF2B5EF4-FFF2-40B4-BE49-F238E27FC236}">
                <a16:creationId xmlns:a16="http://schemas.microsoft.com/office/drawing/2014/main" id="{FCF47C6A-3F63-C5B1-A75C-63BA09BDBE6E}"/>
              </a:ext>
            </a:extLst>
          </p:cNvPr>
          <p:cNvGrpSpPr/>
          <p:nvPr/>
        </p:nvGrpSpPr>
        <p:grpSpPr>
          <a:xfrm>
            <a:off x="6164495" y="1206465"/>
            <a:ext cx="3491551" cy="2535345"/>
            <a:chOff x="6309208" y="746993"/>
            <a:chExt cx="3780611" cy="2812504"/>
          </a:xfrm>
        </p:grpSpPr>
        <p:grpSp>
          <p:nvGrpSpPr>
            <p:cNvPr id="96" name="Gruppieren 95">
              <a:extLst>
                <a:ext uri="{FF2B5EF4-FFF2-40B4-BE49-F238E27FC236}">
                  <a16:creationId xmlns:a16="http://schemas.microsoft.com/office/drawing/2014/main" id="{C519AF60-3555-B1D2-1FD4-BF29A1376726}"/>
                </a:ext>
              </a:extLst>
            </p:cNvPr>
            <p:cNvGrpSpPr/>
            <p:nvPr/>
          </p:nvGrpSpPr>
          <p:grpSpPr>
            <a:xfrm>
              <a:off x="6553851" y="966103"/>
              <a:ext cx="3226945" cy="2335345"/>
              <a:chOff x="7636449" y="1057346"/>
              <a:chExt cx="3226945" cy="2335345"/>
            </a:xfrm>
          </p:grpSpPr>
          <p:sp>
            <p:nvSpPr>
              <p:cNvPr id="27" name="Rechteck 26">
                <a:extLst>
                  <a:ext uri="{FF2B5EF4-FFF2-40B4-BE49-F238E27FC236}">
                    <a16:creationId xmlns:a16="http://schemas.microsoft.com/office/drawing/2014/main" id="{B03C8E47-9C00-361D-1B66-EE7A4873CC0B}"/>
                  </a:ext>
                </a:extLst>
              </p:cNvPr>
              <p:cNvSpPr/>
              <p:nvPr/>
            </p:nvSpPr>
            <p:spPr>
              <a:xfrm>
                <a:off x="8480888" y="1664499"/>
                <a:ext cx="1602449" cy="172819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/>
              </a:p>
            </p:txBody>
          </p:sp>
          <p:sp>
            <p:nvSpPr>
              <p:cNvPr id="28" name="Rechteck: abgerundete Ecken 27">
                <a:extLst>
                  <a:ext uri="{FF2B5EF4-FFF2-40B4-BE49-F238E27FC236}">
                    <a16:creationId xmlns:a16="http://schemas.microsoft.com/office/drawing/2014/main" id="{FE24F84C-BA90-5628-2CDD-84D1AEFAEB4E}"/>
                  </a:ext>
                </a:extLst>
              </p:cNvPr>
              <p:cNvSpPr/>
              <p:nvPr/>
            </p:nvSpPr>
            <p:spPr>
              <a:xfrm rot="16200000">
                <a:off x="8459582" y="2767630"/>
                <a:ext cx="612069" cy="421057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bIns="0" rtlCol="0" anchor="b"/>
              <a:lstStyle/>
              <a:p>
                <a:pPr algn="ctr"/>
                <a:r>
                  <a:rPr lang="de-CH" sz="700" dirty="0" err="1">
                    <a:solidFill>
                      <a:schemeClr val="tx1"/>
                    </a:solidFill>
                  </a:rPr>
                  <a:t>facile</a:t>
                </a:r>
                <a:endParaRPr lang="de-CH" sz="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0" name="Rechteck: abgerundete Ecken 29">
                <a:extLst>
                  <a:ext uri="{FF2B5EF4-FFF2-40B4-BE49-F238E27FC236}">
                    <a16:creationId xmlns:a16="http://schemas.microsoft.com/office/drawing/2014/main" id="{4BD0A9E9-9317-CA8C-3E56-B590CBBDFC1D}"/>
                  </a:ext>
                </a:extLst>
              </p:cNvPr>
              <p:cNvSpPr/>
              <p:nvPr/>
            </p:nvSpPr>
            <p:spPr>
              <a:xfrm>
                <a:off x="9716076" y="1798240"/>
                <a:ext cx="210407" cy="347360"/>
              </a:xfrm>
              <a:prstGeom prst="roundRect">
                <a:avLst/>
              </a:prstGeom>
              <a:solidFill>
                <a:srgbClr val="FFBF48"/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 dirty="0"/>
              </a:p>
            </p:txBody>
          </p:sp>
          <p:sp>
            <p:nvSpPr>
              <p:cNvPr id="32" name="Rechteck: abgerundete Ecken 31">
                <a:extLst>
                  <a:ext uri="{FF2B5EF4-FFF2-40B4-BE49-F238E27FC236}">
                    <a16:creationId xmlns:a16="http://schemas.microsoft.com/office/drawing/2014/main" id="{8404A620-DFBD-6C27-EDAE-8D6E59FB7D06}"/>
                  </a:ext>
                </a:extLst>
              </p:cNvPr>
              <p:cNvSpPr/>
              <p:nvPr/>
            </p:nvSpPr>
            <p:spPr>
              <a:xfrm>
                <a:off x="9366677" y="1798240"/>
                <a:ext cx="210407" cy="347360"/>
              </a:xfrm>
              <a:prstGeom prst="roundRect">
                <a:avLst/>
              </a:prstGeom>
              <a:solidFill>
                <a:srgbClr val="FFBF48"/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 dirty="0"/>
              </a:p>
            </p:txBody>
          </p:sp>
          <p:sp>
            <p:nvSpPr>
              <p:cNvPr id="34" name="Rechteck: abgerundete Ecken 33">
                <a:extLst>
                  <a:ext uri="{FF2B5EF4-FFF2-40B4-BE49-F238E27FC236}">
                    <a16:creationId xmlns:a16="http://schemas.microsoft.com/office/drawing/2014/main" id="{FABE7841-89FC-46D4-092E-A2435462922A}"/>
                  </a:ext>
                </a:extLst>
              </p:cNvPr>
              <p:cNvSpPr/>
              <p:nvPr/>
            </p:nvSpPr>
            <p:spPr>
              <a:xfrm rot="16200000">
                <a:off x="8961836" y="2754746"/>
                <a:ext cx="612067" cy="421057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bIns="0" rtlCol="0" anchor="b"/>
              <a:lstStyle/>
              <a:p>
                <a:pPr algn="ctr"/>
                <a:r>
                  <a:rPr lang="de-CH" sz="700" dirty="0">
                    <a:solidFill>
                      <a:schemeClr val="tx1"/>
                    </a:solidFill>
                  </a:rPr>
                  <a:t>medio</a:t>
                </a:r>
              </a:p>
            </p:txBody>
          </p:sp>
          <p:sp>
            <p:nvSpPr>
              <p:cNvPr id="35" name="Rechteck: abgerundete Ecken 34">
                <a:extLst>
                  <a:ext uri="{FF2B5EF4-FFF2-40B4-BE49-F238E27FC236}">
                    <a16:creationId xmlns:a16="http://schemas.microsoft.com/office/drawing/2014/main" id="{FFA432E6-9C70-3B4E-1316-F62BCD535AA0}"/>
                  </a:ext>
                </a:extLst>
              </p:cNvPr>
              <p:cNvSpPr/>
              <p:nvPr/>
            </p:nvSpPr>
            <p:spPr>
              <a:xfrm rot="16200000">
                <a:off x="9484272" y="2764183"/>
                <a:ext cx="593193" cy="421057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bIns="0" rtlCol="0" anchor="b"/>
              <a:lstStyle/>
              <a:p>
                <a:pPr algn="ctr"/>
                <a:r>
                  <a:rPr lang="de-CH" sz="700" dirty="0">
                    <a:solidFill>
                      <a:schemeClr val="tx1"/>
                    </a:solidFill>
                  </a:rPr>
                  <a:t>difficile</a:t>
                </a:r>
              </a:p>
            </p:txBody>
          </p:sp>
          <p:sp>
            <p:nvSpPr>
              <p:cNvPr id="44" name="Textfeld 43">
                <a:extLst>
                  <a:ext uri="{FF2B5EF4-FFF2-40B4-BE49-F238E27FC236}">
                    <a16:creationId xmlns:a16="http://schemas.microsoft.com/office/drawing/2014/main" id="{ECE72E8D-F851-28BC-6991-AA88113D323D}"/>
                  </a:ext>
                </a:extLst>
              </p:cNvPr>
              <p:cNvSpPr txBox="1"/>
              <p:nvPr/>
            </p:nvSpPr>
            <p:spPr>
              <a:xfrm>
                <a:off x="8297495" y="1057346"/>
                <a:ext cx="2146384" cy="30728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de-CH" dirty="0">
                    <a:latin typeface="Bahnschrift SemiBold" panose="020B0502040204020203" pitchFamily="34" charset="0"/>
                  </a:rPr>
                  <a:t>2. </a:t>
                </a:r>
                <a:r>
                  <a:rPr lang="de-CH" dirty="0" err="1">
                    <a:latin typeface="Bahnschrift SemiBold" panose="020B0502040204020203" pitchFamily="34" charset="0"/>
                  </a:rPr>
                  <a:t>Disporre</a:t>
                </a:r>
                <a:r>
                  <a:rPr lang="de-CH" dirty="0">
                    <a:latin typeface="Bahnschrift SemiBold" panose="020B0502040204020203" pitchFamily="34" charset="0"/>
                  </a:rPr>
                  <a:t> le carte</a:t>
                </a:r>
              </a:p>
            </p:txBody>
          </p:sp>
          <p:sp>
            <p:nvSpPr>
              <p:cNvPr id="51" name="Flussdiagramm: Verbinder 50">
                <a:extLst>
                  <a:ext uri="{FF2B5EF4-FFF2-40B4-BE49-F238E27FC236}">
                    <a16:creationId xmlns:a16="http://schemas.microsoft.com/office/drawing/2014/main" id="{1A574BCB-D6D9-6AE4-E8E8-84B0176381C7}"/>
                  </a:ext>
                </a:extLst>
              </p:cNvPr>
              <p:cNvSpPr/>
              <p:nvPr/>
            </p:nvSpPr>
            <p:spPr>
              <a:xfrm>
                <a:off x="7636449" y="2113464"/>
                <a:ext cx="505049" cy="545777"/>
              </a:xfrm>
              <a:prstGeom prst="flowChartConnector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/>
              </a:p>
            </p:txBody>
          </p:sp>
          <p:sp>
            <p:nvSpPr>
              <p:cNvPr id="52" name="Flussdiagramm: Verbinder 51">
                <a:extLst>
                  <a:ext uri="{FF2B5EF4-FFF2-40B4-BE49-F238E27FC236}">
                    <a16:creationId xmlns:a16="http://schemas.microsoft.com/office/drawing/2014/main" id="{3703497A-7721-C514-DA8B-59CCF2CAB87C}"/>
                  </a:ext>
                </a:extLst>
              </p:cNvPr>
              <p:cNvSpPr/>
              <p:nvPr/>
            </p:nvSpPr>
            <p:spPr>
              <a:xfrm>
                <a:off x="10358345" y="2132882"/>
                <a:ext cx="505049" cy="526359"/>
              </a:xfrm>
              <a:prstGeom prst="flowChartConnector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 dirty="0"/>
              </a:p>
            </p:txBody>
          </p:sp>
          <p:sp>
            <p:nvSpPr>
              <p:cNvPr id="54" name="Gleichschenkliges Dreieck 53">
                <a:extLst>
                  <a:ext uri="{FF2B5EF4-FFF2-40B4-BE49-F238E27FC236}">
                    <a16:creationId xmlns:a16="http://schemas.microsoft.com/office/drawing/2014/main" id="{0D9F0A3F-63DE-21F1-C5DE-EB47849C9B6D}"/>
                  </a:ext>
                </a:extLst>
              </p:cNvPr>
              <p:cNvSpPr/>
              <p:nvPr/>
            </p:nvSpPr>
            <p:spPr>
              <a:xfrm rot="5400000">
                <a:off x="8110668" y="2275686"/>
                <a:ext cx="194388" cy="221333"/>
              </a:xfrm>
              <a:prstGeom prst="triangl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/>
              </a:p>
            </p:txBody>
          </p:sp>
          <p:sp>
            <p:nvSpPr>
              <p:cNvPr id="55" name="Gleichschenkliges Dreieck 54">
                <a:extLst>
                  <a:ext uri="{FF2B5EF4-FFF2-40B4-BE49-F238E27FC236}">
                    <a16:creationId xmlns:a16="http://schemas.microsoft.com/office/drawing/2014/main" id="{B4463D3F-6268-C689-BF70-0DCCFAF6D010}"/>
                  </a:ext>
                </a:extLst>
              </p:cNvPr>
              <p:cNvSpPr/>
              <p:nvPr/>
            </p:nvSpPr>
            <p:spPr>
              <a:xfrm rot="16200000">
                <a:off x="10188227" y="2303356"/>
                <a:ext cx="194388" cy="221333"/>
              </a:xfrm>
              <a:prstGeom prst="triangle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/>
              </a:p>
            </p:txBody>
          </p:sp>
          <p:sp>
            <p:nvSpPr>
              <p:cNvPr id="56" name="Rechteck: abgerundete Ecken 55">
                <a:extLst>
                  <a:ext uri="{FF2B5EF4-FFF2-40B4-BE49-F238E27FC236}">
                    <a16:creationId xmlns:a16="http://schemas.microsoft.com/office/drawing/2014/main" id="{C607A966-586C-1AFF-446B-C947683BBC83}"/>
                  </a:ext>
                </a:extLst>
              </p:cNvPr>
              <p:cNvSpPr/>
              <p:nvPr/>
            </p:nvSpPr>
            <p:spPr>
              <a:xfrm>
                <a:off x="9027287" y="1791358"/>
                <a:ext cx="210407" cy="347360"/>
              </a:xfrm>
              <a:prstGeom prst="roundRect">
                <a:avLst/>
              </a:prstGeom>
              <a:solidFill>
                <a:srgbClr val="FFBF48"/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 dirty="0"/>
              </a:p>
            </p:txBody>
          </p:sp>
          <p:sp>
            <p:nvSpPr>
              <p:cNvPr id="57" name="Rechteck: abgerundete Ecken 56">
                <a:extLst>
                  <a:ext uri="{FF2B5EF4-FFF2-40B4-BE49-F238E27FC236}">
                    <a16:creationId xmlns:a16="http://schemas.microsoft.com/office/drawing/2014/main" id="{38148E79-F21A-AC49-0094-7B68AEBDBD40}"/>
                  </a:ext>
                </a:extLst>
              </p:cNvPr>
              <p:cNvSpPr/>
              <p:nvPr/>
            </p:nvSpPr>
            <p:spPr>
              <a:xfrm>
                <a:off x="8691446" y="1789039"/>
                <a:ext cx="210407" cy="347360"/>
              </a:xfrm>
              <a:prstGeom prst="roundRect">
                <a:avLst/>
              </a:prstGeom>
              <a:solidFill>
                <a:srgbClr val="FFBF48"/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 dirty="0"/>
              </a:p>
            </p:txBody>
          </p:sp>
          <p:cxnSp>
            <p:nvCxnSpPr>
              <p:cNvPr id="59" name="Verbinder: gekrümmt 58">
                <a:extLst>
                  <a:ext uri="{FF2B5EF4-FFF2-40B4-BE49-F238E27FC236}">
                    <a16:creationId xmlns:a16="http://schemas.microsoft.com/office/drawing/2014/main" id="{5F884499-C1A9-5FF0-EB90-0E35BE66F8E6}"/>
                  </a:ext>
                </a:extLst>
              </p:cNvPr>
              <p:cNvCxnSpPr>
                <a:cxnSpLocks/>
                <a:endCxn id="34" idx="3"/>
              </p:cNvCxnSpPr>
              <p:nvPr/>
            </p:nvCxnSpPr>
            <p:spPr>
              <a:xfrm rot="16200000" flipH="1">
                <a:off x="8771394" y="2162765"/>
                <a:ext cx="504204" cy="488748"/>
              </a:xfrm>
              <a:prstGeom prst="curvedConnector3">
                <a:avLst>
                  <a:gd name="adj1" fmla="val 70151"/>
                </a:avLst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3" name="Verbinder: gekrümmt 62">
                <a:extLst>
                  <a:ext uri="{FF2B5EF4-FFF2-40B4-BE49-F238E27FC236}">
                    <a16:creationId xmlns:a16="http://schemas.microsoft.com/office/drawing/2014/main" id="{96C6D00C-7C69-BC8D-9702-A5B9CE47E57E}"/>
                  </a:ext>
                </a:extLst>
              </p:cNvPr>
              <p:cNvCxnSpPr>
                <a:stCxn id="56" idx="2"/>
                <a:endCxn id="28" idx="3"/>
              </p:cNvCxnSpPr>
              <p:nvPr/>
            </p:nvCxnSpPr>
            <p:spPr>
              <a:xfrm rot="5400000">
                <a:off x="8682351" y="2221984"/>
                <a:ext cx="533406" cy="366874"/>
              </a:xfrm>
              <a:prstGeom prst="curvedConnector3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5" name="Verbinder: gekrümmt 64">
                <a:extLst>
                  <a:ext uri="{FF2B5EF4-FFF2-40B4-BE49-F238E27FC236}">
                    <a16:creationId xmlns:a16="http://schemas.microsoft.com/office/drawing/2014/main" id="{AF85F3FF-B278-15BB-8F17-7476C0E88D02}"/>
                  </a:ext>
                </a:extLst>
              </p:cNvPr>
              <p:cNvCxnSpPr>
                <a:stCxn id="32" idx="2"/>
                <a:endCxn id="35" idx="3"/>
              </p:cNvCxnSpPr>
              <p:nvPr/>
            </p:nvCxnSpPr>
            <p:spPr>
              <a:xfrm rot="16200000" flipH="1">
                <a:off x="9360118" y="2257363"/>
                <a:ext cx="532515" cy="308988"/>
              </a:xfrm>
              <a:prstGeom prst="curvedConnector3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7" name="Verbinder: gekrümmt 66">
                <a:extLst>
                  <a:ext uri="{FF2B5EF4-FFF2-40B4-BE49-F238E27FC236}">
                    <a16:creationId xmlns:a16="http://schemas.microsoft.com/office/drawing/2014/main" id="{9C7046D3-9E65-F650-0863-0B1CEFFF2DB9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9330782" y="2203643"/>
                <a:ext cx="491463" cy="405968"/>
              </a:xfrm>
              <a:prstGeom prst="curvedConnector3">
                <a:avLst>
                  <a:gd name="adj1" fmla="val 11755"/>
                </a:avLst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91" name="Rechteck 90">
                <a:extLst>
                  <a:ext uri="{FF2B5EF4-FFF2-40B4-BE49-F238E27FC236}">
                    <a16:creationId xmlns:a16="http://schemas.microsoft.com/office/drawing/2014/main" id="{BE6B39D5-2866-EFC8-4CF0-242450061CF8}"/>
                  </a:ext>
                </a:extLst>
              </p:cNvPr>
              <p:cNvSpPr/>
              <p:nvPr/>
            </p:nvSpPr>
            <p:spPr>
              <a:xfrm rot="20219130">
                <a:off x="7832650" y="1884572"/>
                <a:ext cx="523187" cy="130872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/>
              </a:p>
            </p:txBody>
          </p:sp>
          <p:sp>
            <p:nvSpPr>
              <p:cNvPr id="92" name="Rechteck 91">
                <a:extLst>
                  <a:ext uri="{FF2B5EF4-FFF2-40B4-BE49-F238E27FC236}">
                    <a16:creationId xmlns:a16="http://schemas.microsoft.com/office/drawing/2014/main" id="{D728F6AD-6912-1CE2-9199-EAE8ABEA7DA3}"/>
                  </a:ext>
                </a:extLst>
              </p:cNvPr>
              <p:cNvSpPr/>
              <p:nvPr/>
            </p:nvSpPr>
            <p:spPr>
              <a:xfrm rot="19094154">
                <a:off x="10178057" y="2809025"/>
                <a:ext cx="540388" cy="129384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/>
              </a:p>
            </p:txBody>
          </p:sp>
        </p:grpSp>
        <p:sp>
          <p:nvSpPr>
            <p:cNvPr id="102" name="Rechteck 101">
              <a:extLst>
                <a:ext uri="{FF2B5EF4-FFF2-40B4-BE49-F238E27FC236}">
                  <a16:creationId xmlns:a16="http://schemas.microsoft.com/office/drawing/2014/main" id="{F551E217-50D8-4C12-9C89-D83F4E830304}"/>
                </a:ext>
              </a:extLst>
            </p:cNvPr>
            <p:cNvSpPr/>
            <p:nvPr/>
          </p:nvSpPr>
          <p:spPr>
            <a:xfrm>
              <a:off x="6309208" y="746993"/>
              <a:ext cx="3780611" cy="281250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</p:grpSp>
      <p:grpSp>
        <p:nvGrpSpPr>
          <p:cNvPr id="112" name="Gruppieren 111">
            <a:extLst>
              <a:ext uri="{FF2B5EF4-FFF2-40B4-BE49-F238E27FC236}">
                <a16:creationId xmlns:a16="http://schemas.microsoft.com/office/drawing/2014/main" id="{CEF9B37A-55C0-30EF-235C-15DEC59FFDDF}"/>
              </a:ext>
            </a:extLst>
          </p:cNvPr>
          <p:cNvGrpSpPr/>
          <p:nvPr/>
        </p:nvGrpSpPr>
        <p:grpSpPr>
          <a:xfrm>
            <a:off x="2520440" y="3838124"/>
            <a:ext cx="3515406" cy="2522581"/>
            <a:chOff x="996416" y="3661573"/>
            <a:chExt cx="3780611" cy="2812504"/>
          </a:xfrm>
        </p:grpSpPr>
        <p:grpSp>
          <p:nvGrpSpPr>
            <p:cNvPr id="99" name="Gruppieren 98">
              <a:extLst>
                <a:ext uri="{FF2B5EF4-FFF2-40B4-BE49-F238E27FC236}">
                  <a16:creationId xmlns:a16="http://schemas.microsoft.com/office/drawing/2014/main" id="{A2423B47-8FDC-052A-E4E7-99EB1E67C9C5}"/>
                </a:ext>
              </a:extLst>
            </p:cNvPr>
            <p:cNvGrpSpPr/>
            <p:nvPr/>
          </p:nvGrpSpPr>
          <p:grpSpPr>
            <a:xfrm>
              <a:off x="1030796" y="3818911"/>
              <a:ext cx="3605989" cy="2365242"/>
              <a:chOff x="700383" y="3789395"/>
              <a:chExt cx="3605989" cy="2365242"/>
            </a:xfrm>
          </p:grpSpPr>
          <p:sp>
            <p:nvSpPr>
              <p:cNvPr id="74" name="Textfeld 73">
                <a:extLst>
                  <a:ext uri="{FF2B5EF4-FFF2-40B4-BE49-F238E27FC236}">
                    <a16:creationId xmlns:a16="http://schemas.microsoft.com/office/drawing/2014/main" id="{77BAF2B1-B587-BFD4-6975-F422BEB47B27}"/>
                  </a:ext>
                </a:extLst>
              </p:cNvPr>
              <p:cNvSpPr txBox="1"/>
              <p:nvPr/>
            </p:nvSpPr>
            <p:spPr>
              <a:xfrm>
                <a:off x="700383" y="3789395"/>
                <a:ext cx="3605989" cy="30883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de-CH" dirty="0">
                    <a:latin typeface="Bahnschrift SemiBold" panose="020B0502040204020203" pitchFamily="34" charset="0"/>
                  </a:rPr>
                  <a:t>3. </a:t>
                </a:r>
                <a:r>
                  <a:rPr lang="de-CH" dirty="0" err="1">
                    <a:latin typeface="Bahnschrift SemiBold" panose="020B0502040204020203" pitchFamily="34" charset="0"/>
                  </a:rPr>
                  <a:t>Definire</a:t>
                </a:r>
                <a:r>
                  <a:rPr lang="de-CH" dirty="0">
                    <a:latin typeface="Bahnschrift SemiBold" panose="020B0502040204020203" pitchFamily="34" charset="0"/>
                  </a:rPr>
                  <a:t> </a:t>
                </a:r>
                <a:r>
                  <a:rPr lang="de-CH" dirty="0" err="1">
                    <a:latin typeface="Bahnschrift SemiBold" panose="020B0502040204020203" pitchFamily="34" charset="0"/>
                  </a:rPr>
                  <a:t>necessità</a:t>
                </a:r>
                <a:r>
                  <a:rPr lang="de-CH" dirty="0">
                    <a:latin typeface="Bahnschrift SemiBold" panose="020B0502040204020203" pitchFamily="34" charset="0"/>
                  </a:rPr>
                  <a:t> di </a:t>
                </a:r>
                <a:r>
                  <a:rPr lang="de-CH" dirty="0" err="1">
                    <a:latin typeface="Bahnschrift SemiBold" panose="020B0502040204020203" pitchFamily="34" charset="0"/>
                  </a:rPr>
                  <a:t>sostegno</a:t>
                </a:r>
                <a:endParaRPr lang="de-CH" dirty="0">
                  <a:latin typeface="Bahnschrift SemiBold" panose="020B0502040204020203" pitchFamily="34" charset="0"/>
                </a:endParaRPr>
              </a:p>
            </p:txBody>
          </p:sp>
          <p:sp>
            <p:nvSpPr>
              <p:cNvPr id="75" name="Rechteck 74">
                <a:extLst>
                  <a:ext uri="{FF2B5EF4-FFF2-40B4-BE49-F238E27FC236}">
                    <a16:creationId xmlns:a16="http://schemas.microsoft.com/office/drawing/2014/main" id="{6FCB7CF0-FEF5-C652-D082-20A611137DA9}"/>
                  </a:ext>
                </a:extLst>
              </p:cNvPr>
              <p:cNvSpPr/>
              <p:nvPr/>
            </p:nvSpPr>
            <p:spPr>
              <a:xfrm>
                <a:off x="1578586" y="4353082"/>
                <a:ext cx="1602449" cy="172819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/>
              </a:p>
            </p:txBody>
          </p:sp>
          <p:sp>
            <p:nvSpPr>
              <p:cNvPr id="76" name="Rechteck: abgerundete Ecken 75">
                <a:extLst>
                  <a:ext uri="{FF2B5EF4-FFF2-40B4-BE49-F238E27FC236}">
                    <a16:creationId xmlns:a16="http://schemas.microsoft.com/office/drawing/2014/main" id="{1345CF72-A111-AEC7-29EA-9BB5A88A70B4}"/>
                  </a:ext>
                </a:extLst>
              </p:cNvPr>
              <p:cNvSpPr/>
              <p:nvPr/>
            </p:nvSpPr>
            <p:spPr>
              <a:xfrm rot="16200000">
                <a:off x="1557280" y="5456213"/>
                <a:ext cx="612069" cy="421057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bIns="0" rtlCol="0" anchor="b"/>
              <a:lstStyle/>
              <a:p>
                <a:pPr algn="ctr"/>
                <a:r>
                  <a:rPr lang="de-CH" sz="800" dirty="0">
                    <a:solidFill>
                      <a:schemeClr val="tx1"/>
                    </a:solidFill>
                  </a:rPr>
                  <a:t>einfach</a:t>
                </a:r>
              </a:p>
            </p:txBody>
          </p:sp>
          <p:sp>
            <p:nvSpPr>
              <p:cNvPr id="77" name="Rechteck: abgerundete Ecken 76">
                <a:extLst>
                  <a:ext uri="{FF2B5EF4-FFF2-40B4-BE49-F238E27FC236}">
                    <a16:creationId xmlns:a16="http://schemas.microsoft.com/office/drawing/2014/main" id="{0DC1306A-35A4-7E8F-04A0-2F9B04B5F8C6}"/>
                  </a:ext>
                </a:extLst>
              </p:cNvPr>
              <p:cNvSpPr/>
              <p:nvPr/>
            </p:nvSpPr>
            <p:spPr>
              <a:xfrm rot="16200000">
                <a:off x="1664365" y="4814326"/>
                <a:ext cx="1365272" cy="873263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bIns="0" rtlCol="0" anchor="b"/>
              <a:lstStyle/>
              <a:p>
                <a:pPr algn="ctr"/>
                <a:r>
                  <a:rPr lang="de-CH" sz="800" dirty="0">
                    <a:solidFill>
                      <a:schemeClr val="tx1"/>
                    </a:solidFill>
                  </a:rPr>
                  <a:t>mittel</a:t>
                </a:r>
              </a:p>
            </p:txBody>
          </p:sp>
          <p:sp>
            <p:nvSpPr>
              <p:cNvPr id="78" name="Rechteck: abgerundete Ecken 77">
                <a:extLst>
                  <a:ext uri="{FF2B5EF4-FFF2-40B4-BE49-F238E27FC236}">
                    <a16:creationId xmlns:a16="http://schemas.microsoft.com/office/drawing/2014/main" id="{8367CC45-4E74-9546-497C-101E17B0F122}"/>
                  </a:ext>
                </a:extLst>
              </p:cNvPr>
              <p:cNvSpPr/>
              <p:nvPr/>
            </p:nvSpPr>
            <p:spPr>
              <a:xfrm rot="16200000">
                <a:off x="2581970" y="5452766"/>
                <a:ext cx="593193" cy="421057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bIns="0" rtlCol="0" anchor="b"/>
              <a:lstStyle/>
              <a:p>
                <a:pPr algn="ctr"/>
                <a:r>
                  <a:rPr lang="de-CH" sz="800" dirty="0">
                    <a:solidFill>
                      <a:schemeClr val="tx1"/>
                    </a:solidFill>
                  </a:rPr>
                  <a:t>schwer</a:t>
                </a:r>
              </a:p>
            </p:txBody>
          </p:sp>
          <p:sp>
            <p:nvSpPr>
              <p:cNvPr id="83" name="Rechteck: abgerundete Ecken 82">
                <a:extLst>
                  <a:ext uri="{FF2B5EF4-FFF2-40B4-BE49-F238E27FC236}">
                    <a16:creationId xmlns:a16="http://schemas.microsoft.com/office/drawing/2014/main" id="{5CFA625E-3CE7-70B4-A3ED-63C49E2CEC03}"/>
                  </a:ext>
                </a:extLst>
              </p:cNvPr>
              <p:cNvSpPr/>
              <p:nvPr/>
            </p:nvSpPr>
            <p:spPr>
              <a:xfrm>
                <a:off x="2337486" y="4538291"/>
                <a:ext cx="432048" cy="720290"/>
              </a:xfrm>
              <a:prstGeom prst="roundRect">
                <a:avLst/>
              </a:prstGeom>
              <a:solidFill>
                <a:srgbClr val="FFBF48"/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CH" sz="1100" dirty="0">
                    <a:solidFill>
                      <a:schemeClr val="tx1"/>
                    </a:solidFill>
                  </a:rPr>
                  <a:t>S2</a:t>
                </a:r>
              </a:p>
            </p:txBody>
          </p:sp>
          <p:sp>
            <p:nvSpPr>
              <p:cNvPr id="87" name="Rechteck: abgerundete Ecken 86">
                <a:extLst>
                  <a:ext uri="{FF2B5EF4-FFF2-40B4-BE49-F238E27FC236}">
                    <a16:creationId xmlns:a16="http://schemas.microsoft.com/office/drawing/2014/main" id="{A1739708-C7D6-B143-939E-CB72D131EC26}"/>
                  </a:ext>
                </a:extLst>
              </p:cNvPr>
              <p:cNvSpPr/>
              <p:nvPr/>
            </p:nvSpPr>
            <p:spPr>
              <a:xfrm>
                <a:off x="2028024" y="4574630"/>
                <a:ext cx="432048" cy="720290"/>
              </a:xfrm>
              <a:prstGeom prst="roundRect">
                <a:avLst/>
              </a:prstGeom>
              <a:solidFill>
                <a:srgbClr val="FFBF48"/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CH" sz="1100" dirty="0">
                    <a:solidFill>
                      <a:schemeClr val="tx1"/>
                    </a:solidFill>
                  </a:rPr>
                  <a:t>S2</a:t>
                </a:r>
              </a:p>
            </p:txBody>
          </p:sp>
          <p:sp>
            <p:nvSpPr>
              <p:cNvPr id="88" name="Rechteck: abgerundete Ecken 87">
                <a:extLst>
                  <a:ext uri="{FF2B5EF4-FFF2-40B4-BE49-F238E27FC236}">
                    <a16:creationId xmlns:a16="http://schemas.microsoft.com/office/drawing/2014/main" id="{F2B2FCA9-E30D-C666-EA47-87DBB04EEEFD}"/>
                  </a:ext>
                </a:extLst>
              </p:cNvPr>
              <p:cNvSpPr/>
              <p:nvPr/>
            </p:nvSpPr>
            <p:spPr>
              <a:xfrm>
                <a:off x="1981382" y="5085753"/>
                <a:ext cx="432048" cy="720290"/>
              </a:xfrm>
              <a:prstGeom prst="roundRect">
                <a:avLst/>
              </a:prstGeom>
              <a:solidFill>
                <a:srgbClr val="FFBF48"/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CH" sz="1100" dirty="0">
                    <a:solidFill>
                      <a:schemeClr val="tx1"/>
                    </a:solidFill>
                  </a:rPr>
                  <a:t>S3</a:t>
                </a:r>
              </a:p>
            </p:txBody>
          </p:sp>
          <p:sp>
            <p:nvSpPr>
              <p:cNvPr id="89" name="Rechteck: abgerundete Ecken 88">
                <a:extLst>
                  <a:ext uri="{FF2B5EF4-FFF2-40B4-BE49-F238E27FC236}">
                    <a16:creationId xmlns:a16="http://schemas.microsoft.com/office/drawing/2014/main" id="{38381D7A-0000-228B-F5BB-4041B3EA83B5}"/>
                  </a:ext>
                </a:extLst>
              </p:cNvPr>
              <p:cNvSpPr/>
              <p:nvPr/>
            </p:nvSpPr>
            <p:spPr>
              <a:xfrm>
                <a:off x="2304422" y="5068409"/>
                <a:ext cx="432048" cy="720290"/>
              </a:xfrm>
              <a:prstGeom prst="roundRect">
                <a:avLst/>
              </a:prstGeom>
              <a:solidFill>
                <a:srgbClr val="FFBF48"/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CH" sz="1100" dirty="0">
                    <a:solidFill>
                      <a:schemeClr val="tx1"/>
                    </a:solidFill>
                  </a:rPr>
                  <a:t>S2</a:t>
                </a:r>
              </a:p>
            </p:txBody>
          </p:sp>
          <p:pic>
            <p:nvPicPr>
              <p:cNvPr id="82" name="Grafik 81" descr="Lupe Silhouette">
                <a:extLst>
                  <a:ext uri="{FF2B5EF4-FFF2-40B4-BE49-F238E27FC236}">
                    <a16:creationId xmlns:a16="http://schemas.microsoft.com/office/drawing/2014/main" id="{3BD11A94-1FEC-511F-D193-2EFF1CFE021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 rot="16200000">
                <a:off x="1483400" y="3816692"/>
                <a:ext cx="2337945" cy="2337945"/>
              </a:xfrm>
              <a:prstGeom prst="rect">
                <a:avLst/>
              </a:prstGeom>
            </p:spPr>
          </p:pic>
        </p:grpSp>
        <p:sp>
          <p:nvSpPr>
            <p:cNvPr id="103" name="Rechteck 102">
              <a:extLst>
                <a:ext uri="{FF2B5EF4-FFF2-40B4-BE49-F238E27FC236}">
                  <a16:creationId xmlns:a16="http://schemas.microsoft.com/office/drawing/2014/main" id="{9CA7147E-1D12-8C1E-4D14-E8C3E8719C5B}"/>
                </a:ext>
              </a:extLst>
            </p:cNvPr>
            <p:cNvSpPr/>
            <p:nvPr/>
          </p:nvSpPr>
          <p:spPr>
            <a:xfrm>
              <a:off x="996416" y="3661573"/>
              <a:ext cx="3780611" cy="281250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</p:grpSp>
      <p:grpSp>
        <p:nvGrpSpPr>
          <p:cNvPr id="113" name="Gruppieren 112">
            <a:extLst>
              <a:ext uri="{FF2B5EF4-FFF2-40B4-BE49-F238E27FC236}">
                <a16:creationId xmlns:a16="http://schemas.microsoft.com/office/drawing/2014/main" id="{8470DABB-91B6-9BD8-1B08-3D883EE8E9EC}"/>
              </a:ext>
            </a:extLst>
          </p:cNvPr>
          <p:cNvGrpSpPr/>
          <p:nvPr/>
        </p:nvGrpSpPr>
        <p:grpSpPr>
          <a:xfrm>
            <a:off x="6166101" y="3831741"/>
            <a:ext cx="3817054" cy="2829747"/>
            <a:chOff x="6335960" y="3640693"/>
            <a:chExt cx="4123587" cy="3289233"/>
          </a:xfrm>
        </p:grpSpPr>
        <p:grpSp>
          <p:nvGrpSpPr>
            <p:cNvPr id="100" name="Gruppieren 99">
              <a:extLst>
                <a:ext uri="{FF2B5EF4-FFF2-40B4-BE49-F238E27FC236}">
                  <a16:creationId xmlns:a16="http://schemas.microsoft.com/office/drawing/2014/main" id="{9BE410C9-341D-2D14-3777-9D13EC3685F1}"/>
                </a:ext>
              </a:extLst>
            </p:cNvPr>
            <p:cNvGrpSpPr/>
            <p:nvPr/>
          </p:nvGrpSpPr>
          <p:grpSpPr>
            <a:xfrm>
              <a:off x="6382970" y="3768815"/>
              <a:ext cx="3683286" cy="3161111"/>
              <a:chOff x="7596513" y="3659699"/>
              <a:chExt cx="4519155" cy="3266387"/>
            </a:xfrm>
          </p:grpSpPr>
          <p:sp>
            <p:nvSpPr>
              <p:cNvPr id="90" name="Textfeld 89">
                <a:extLst>
                  <a:ext uri="{FF2B5EF4-FFF2-40B4-BE49-F238E27FC236}">
                    <a16:creationId xmlns:a16="http://schemas.microsoft.com/office/drawing/2014/main" id="{622C144D-D204-F05A-9986-2AFAC6329EEC}"/>
                  </a:ext>
                </a:extLst>
              </p:cNvPr>
              <p:cNvSpPr txBox="1"/>
              <p:nvPr/>
            </p:nvSpPr>
            <p:spPr>
              <a:xfrm>
                <a:off x="7645294" y="3659699"/>
                <a:ext cx="4109049" cy="33270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de-CH" dirty="0">
                    <a:latin typeface="Bahnschrift SemiBold" panose="020B0502040204020203" pitchFamily="34" charset="0"/>
                  </a:rPr>
                  <a:t>4. </a:t>
                </a:r>
                <a:r>
                  <a:rPr lang="de-CH" dirty="0" err="1">
                    <a:latin typeface="Bahnschrift SemiBold" panose="020B0502040204020203" pitchFamily="34" charset="0"/>
                  </a:rPr>
                  <a:t>Pianificare</a:t>
                </a:r>
                <a:r>
                  <a:rPr lang="de-CH" dirty="0">
                    <a:latin typeface="Bahnschrift SemiBold" panose="020B0502040204020203" pitchFamily="34" charset="0"/>
                  </a:rPr>
                  <a:t> </a:t>
                </a:r>
                <a:r>
                  <a:rPr lang="de-CH" dirty="0" err="1">
                    <a:latin typeface="Bahnschrift SemiBold" panose="020B0502040204020203" pitchFamily="34" charset="0"/>
                  </a:rPr>
                  <a:t>misure</a:t>
                </a:r>
                <a:r>
                  <a:rPr lang="de-CH" dirty="0">
                    <a:latin typeface="Bahnschrift SemiBold" panose="020B0502040204020203" pitchFamily="34" charset="0"/>
                  </a:rPr>
                  <a:t> </a:t>
                </a:r>
                <a:r>
                  <a:rPr lang="de-CH" dirty="0" err="1">
                    <a:latin typeface="Bahnschrift SemiBold" panose="020B0502040204020203" pitchFamily="34" charset="0"/>
                  </a:rPr>
                  <a:t>concrete</a:t>
                </a:r>
                <a:endParaRPr lang="de-CH" dirty="0">
                  <a:latin typeface="Bahnschrift SemiBold" panose="020B0502040204020203" pitchFamily="34" charset="0"/>
                </a:endParaRPr>
              </a:p>
            </p:txBody>
          </p:sp>
          <p:sp>
            <p:nvSpPr>
              <p:cNvPr id="93" name="Rechteck: abgerundete Ecken 92">
                <a:extLst>
                  <a:ext uri="{FF2B5EF4-FFF2-40B4-BE49-F238E27FC236}">
                    <a16:creationId xmlns:a16="http://schemas.microsoft.com/office/drawing/2014/main" id="{C6B6EB97-A3E2-5D22-79EE-2BF633C13577}"/>
                  </a:ext>
                </a:extLst>
              </p:cNvPr>
              <p:cNvSpPr/>
              <p:nvPr/>
            </p:nvSpPr>
            <p:spPr>
              <a:xfrm>
                <a:off x="7596513" y="4261758"/>
                <a:ext cx="4519152" cy="2067116"/>
              </a:xfrm>
              <a:prstGeom prst="roundRect">
                <a:avLst>
                  <a:gd name="adj" fmla="val 12227"/>
                </a:avLst>
              </a:prstGeom>
              <a:solidFill>
                <a:srgbClr val="FFFAC9"/>
              </a:solidFill>
              <a:ln w="9525">
                <a:solidFill>
                  <a:srgbClr val="7F7F7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/>
              </a:p>
            </p:txBody>
          </p:sp>
          <p:sp>
            <p:nvSpPr>
              <p:cNvPr id="94" name="Textfeld 93">
                <a:extLst>
                  <a:ext uri="{FF2B5EF4-FFF2-40B4-BE49-F238E27FC236}">
                    <a16:creationId xmlns:a16="http://schemas.microsoft.com/office/drawing/2014/main" id="{2D836FCC-6DA2-0E83-503B-C238497871E4}"/>
                  </a:ext>
                </a:extLst>
              </p:cNvPr>
              <p:cNvSpPr txBox="1"/>
              <p:nvPr/>
            </p:nvSpPr>
            <p:spPr>
              <a:xfrm>
                <a:off x="7866764" y="4264486"/>
                <a:ext cx="4248904" cy="266160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spAutoFit/>
              </a:bodyPr>
              <a:lstStyle/>
              <a:p>
                <a:pPr marL="92075" indent="-92075">
                  <a:buFont typeface="Arial" panose="020B0604020202020204" pitchFamily="34" charset="0"/>
                  <a:buChar char="•"/>
                </a:pPr>
                <a:r>
                  <a:rPr lang="de-CH" sz="1400" dirty="0" err="1"/>
                  <a:t>Accertamento</a:t>
                </a:r>
                <a:r>
                  <a:rPr lang="de-CH" sz="1400" dirty="0"/>
                  <a:t> digitale</a:t>
                </a:r>
              </a:p>
              <a:p>
                <a:pPr marL="92075" indent="-92075">
                  <a:buFont typeface="Arial" panose="020B0604020202020204" pitchFamily="34" charset="0"/>
                  <a:buChar char="•"/>
                </a:pPr>
                <a:endParaRPr lang="de-CH" sz="1400" dirty="0"/>
              </a:p>
              <a:p>
                <a:pPr marL="92075" indent="-92075">
                  <a:buFont typeface="Arial" panose="020B0604020202020204" pitchFamily="34" charset="0"/>
                  <a:buChar char="•"/>
                </a:pPr>
                <a:r>
                  <a:rPr lang="de-CH" sz="1400" dirty="0" err="1"/>
                  <a:t>Processi</a:t>
                </a:r>
                <a:r>
                  <a:rPr lang="de-CH" sz="1400" dirty="0"/>
                  <a:t> di </a:t>
                </a:r>
                <a:r>
                  <a:rPr lang="de-CH" sz="1400" dirty="0" err="1"/>
                  <a:t>apprendimento</a:t>
                </a:r>
                <a:r>
                  <a:rPr lang="de-CH" sz="1400" dirty="0"/>
                  <a:t> </a:t>
                </a:r>
                <a:r>
                  <a:rPr lang="de-CH" sz="1400" dirty="0" err="1"/>
                  <a:t>informali</a:t>
                </a:r>
                <a:r>
                  <a:rPr lang="de-CH" sz="1400" dirty="0"/>
                  <a:t> </a:t>
                </a:r>
                <a:r>
                  <a:rPr lang="de-CH" sz="1400" dirty="0" err="1"/>
                  <a:t>attraverso</a:t>
                </a:r>
                <a:r>
                  <a:rPr lang="de-CH" sz="1400" dirty="0"/>
                  <a:t> «</a:t>
                </a:r>
                <a:r>
                  <a:rPr lang="de-CH" sz="1400" dirty="0" err="1"/>
                  <a:t>cicli</a:t>
                </a:r>
                <a:r>
                  <a:rPr lang="de-CH" sz="1400" dirty="0"/>
                  <a:t> di </a:t>
                </a:r>
                <a:r>
                  <a:rPr lang="de-CH" sz="1400" dirty="0" err="1"/>
                  <a:t>apprendimento</a:t>
                </a:r>
                <a:r>
                  <a:rPr lang="de-CH" sz="1400" dirty="0"/>
                  <a:t>» </a:t>
                </a:r>
                <a:r>
                  <a:rPr lang="de-CH" sz="1400" dirty="0" err="1"/>
                  <a:t>legati</a:t>
                </a:r>
                <a:r>
                  <a:rPr lang="de-CH" sz="1400" dirty="0"/>
                  <a:t> alla </a:t>
                </a:r>
                <a:r>
                  <a:rPr lang="de-CH" sz="1400" dirty="0" err="1"/>
                  <a:t>vita</a:t>
                </a:r>
                <a:r>
                  <a:rPr lang="de-CH" sz="1400" dirty="0"/>
                  <a:t> quotidiana</a:t>
                </a:r>
              </a:p>
              <a:p>
                <a:endParaRPr lang="de-CH" sz="1400" dirty="0"/>
              </a:p>
              <a:p>
                <a:pPr marL="92075" indent="-92075">
                  <a:buFont typeface="Arial" panose="020B0604020202020204" pitchFamily="34" charset="0"/>
                  <a:buChar char="•"/>
                </a:pPr>
                <a:r>
                  <a:rPr lang="de-CH" sz="1400" dirty="0"/>
                  <a:t>Corsi </a:t>
                </a:r>
                <a:r>
                  <a:rPr lang="de-CH" sz="1400" dirty="0" err="1"/>
                  <a:t>specifici</a:t>
                </a:r>
                <a:r>
                  <a:rPr lang="de-CH" sz="1400" dirty="0"/>
                  <a:t> per </a:t>
                </a:r>
                <a:r>
                  <a:rPr lang="de-CH" sz="1400" dirty="0" err="1"/>
                  <a:t>competenze</a:t>
                </a:r>
                <a:r>
                  <a:rPr lang="de-CH" sz="1400" dirty="0"/>
                  <a:t> di </a:t>
                </a:r>
                <a:r>
                  <a:rPr lang="de-CH" sz="1400" dirty="0" err="1"/>
                  <a:t>base</a:t>
                </a:r>
                <a:r>
                  <a:rPr lang="de-CH" sz="1400" dirty="0"/>
                  <a:t> (</a:t>
                </a:r>
                <a:r>
                  <a:rPr lang="de-CH" sz="1100" dirty="0"/>
                  <a:t>www.</a:t>
                </a:r>
                <a:r>
                  <a:rPr lang="de-CH" sz="1100" dirty="0">
                    <a:ea typeface="+mn-lt"/>
                    <a:cs typeface="+mn-lt"/>
                  </a:rPr>
                  <a:t>meglio-adesso.ch/privati-ricerca-di-corsi</a:t>
                </a:r>
                <a:r>
                  <a:rPr lang="de-CH" sz="1400" dirty="0"/>
                  <a:t>)</a:t>
                </a:r>
                <a:endParaRPr lang="de-CH" sz="16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de-CH" sz="16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de-CH" sz="1600" dirty="0"/>
              </a:p>
            </p:txBody>
          </p:sp>
        </p:grpSp>
        <p:sp>
          <p:nvSpPr>
            <p:cNvPr id="104" name="Rechteck 103">
              <a:extLst>
                <a:ext uri="{FF2B5EF4-FFF2-40B4-BE49-F238E27FC236}">
                  <a16:creationId xmlns:a16="http://schemas.microsoft.com/office/drawing/2014/main" id="{A8B30D16-FCA8-4E2B-EDB6-5B99B49EE848}"/>
                </a:ext>
              </a:extLst>
            </p:cNvPr>
            <p:cNvSpPr/>
            <p:nvPr/>
          </p:nvSpPr>
          <p:spPr>
            <a:xfrm>
              <a:off x="6335960" y="3640693"/>
              <a:ext cx="3780611" cy="293218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grpSp>
          <p:nvGrpSpPr>
            <p:cNvPr id="109" name="Gruppieren 108">
              <a:extLst>
                <a:ext uri="{FF2B5EF4-FFF2-40B4-BE49-F238E27FC236}">
                  <a16:creationId xmlns:a16="http://schemas.microsoft.com/office/drawing/2014/main" id="{7B8A4228-059D-B6B9-6BE0-6148BB601BB3}"/>
                </a:ext>
              </a:extLst>
            </p:cNvPr>
            <p:cNvGrpSpPr/>
            <p:nvPr/>
          </p:nvGrpSpPr>
          <p:grpSpPr>
            <a:xfrm>
              <a:off x="9005780" y="4098433"/>
              <a:ext cx="1453767" cy="806056"/>
              <a:chOff x="9000605" y="5048405"/>
              <a:chExt cx="1722696" cy="880725"/>
            </a:xfrm>
          </p:grpSpPr>
          <p:pic>
            <p:nvPicPr>
              <p:cNvPr id="107" name="Grafik 106">
                <a:extLst>
                  <a:ext uri="{FF2B5EF4-FFF2-40B4-BE49-F238E27FC236}">
                    <a16:creationId xmlns:a16="http://schemas.microsoft.com/office/drawing/2014/main" id="{457087E7-29B2-A213-B292-CCB8808261F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0"/>
                        </a14:imgEffect>
                        <a14:imgEffect>
                          <a14:brightnessContrast bright="90000"/>
                        </a14:imgEffect>
                      </a14:imgLayer>
                    </a14:imgProps>
                  </a:ext>
                </a:extLst>
              </a:blip>
              <a:srcRect l="13313" t="16321" r="55040" b="16321"/>
              <a:stretch/>
            </p:blipFill>
            <p:spPr>
              <a:xfrm rot="1460192">
                <a:off x="9573521" y="5048405"/>
                <a:ext cx="626376" cy="880725"/>
              </a:xfrm>
              <a:prstGeom prst="rect">
                <a:avLst/>
              </a:prstGeom>
            </p:spPr>
          </p:pic>
          <p:sp>
            <p:nvSpPr>
              <p:cNvPr id="108" name="Rechteck 107">
                <a:extLst>
                  <a:ext uri="{FF2B5EF4-FFF2-40B4-BE49-F238E27FC236}">
                    <a16:creationId xmlns:a16="http://schemas.microsoft.com/office/drawing/2014/main" id="{F6C20431-2266-0F09-263B-4E168B4DE831}"/>
                  </a:ext>
                </a:extLst>
              </p:cNvPr>
              <p:cNvSpPr/>
              <p:nvPr/>
            </p:nvSpPr>
            <p:spPr>
              <a:xfrm rot="21073579">
                <a:off x="9000605" y="5354062"/>
                <a:ext cx="1722696" cy="36332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1050" b="1" i="1" dirty="0">
                    <a:solidFill>
                      <a:schemeClr val="bg2">
                        <a:lumMod val="25000"/>
                      </a:schemeClr>
                    </a:solidFill>
                  </a:rPr>
                  <a:t>+ </a:t>
                </a:r>
                <a:r>
                  <a:rPr lang="de-DE" sz="1050" b="1" i="1" dirty="0" err="1">
                    <a:solidFill>
                      <a:schemeClr val="bg2">
                        <a:lumMod val="25000"/>
                      </a:schemeClr>
                    </a:solidFill>
                  </a:rPr>
                  <a:t>Domande</a:t>
                </a:r>
                <a:r>
                  <a:rPr lang="de-DE" sz="1050" b="1" i="1" dirty="0">
                    <a:solidFill>
                      <a:schemeClr val="bg2">
                        <a:lumMod val="25000"/>
                      </a:schemeClr>
                    </a:solidFill>
                  </a:rPr>
                  <a:t> </a:t>
                </a:r>
              </a:p>
              <a:p>
                <a:pPr algn="ctr"/>
                <a:r>
                  <a:rPr lang="de-DE" sz="1050" b="1" i="1" dirty="0">
                    <a:solidFill>
                      <a:schemeClr val="bg2">
                        <a:lumMod val="25000"/>
                      </a:schemeClr>
                    </a:solidFill>
                  </a:rPr>
                  <a:t>online</a:t>
                </a:r>
                <a:endParaRPr lang="de-CH" sz="1050" b="1" i="1" dirty="0">
                  <a:solidFill>
                    <a:schemeClr val="bg2">
                      <a:lumMod val="25000"/>
                    </a:schemeClr>
                  </a:solidFill>
                </a:endParaRPr>
              </a:p>
            </p:txBody>
          </p:sp>
        </p:grpSp>
      </p:grp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D6E10A68-1E07-23C8-EB4E-5EF4B71DDC33}"/>
              </a:ext>
            </a:extLst>
          </p:cNvPr>
          <p:cNvGrpSpPr/>
          <p:nvPr/>
        </p:nvGrpSpPr>
        <p:grpSpPr>
          <a:xfrm>
            <a:off x="-51662" y="1017580"/>
            <a:ext cx="2863425" cy="2535345"/>
            <a:chOff x="-51662" y="1017580"/>
            <a:chExt cx="2863425" cy="2535345"/>
          </a:xfrm>
        </p:grpSpPr>
        <p:sp>
          <p:nvSpPr>
            <p:cNvPr id="117" name="Textfeld 116">
              <a:extLst>
                <a:ext uri="{FF2B5EF4-FFF2-40B4-BE49-F238E27FC236}">
                  <a16:creationId xmlns:a16="http://schemas.microsoft.com/office/drawing/2014/main" id="{7FD43FF8-1101-CD98-8DF6-A7F4F927399D}"/>
                </a:ext>
              </a:extLst>
            </p:cNvPr>
            <p:cNvSpPr txBox="1"/>
            <p:nvPr/>
          </p:nvSpPr>
          <p:spPr>
            <a:xfrm>
              <a:off x="-51662" y="1615552"/>
              <a:ext cx="2503067" cy="152349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82563" indent="-182563" algn="r">
                <a:buFont typeface="Wingdings" panose="05000000000000000000" pitchFamily="2" charset="2"/>
                <a:buChar char="ü"/>
              </a:pPr>
              <a:r>
                <a:rPr lang="de-CH" sz="1400" dirty="0" err="1">
                  <a:solidFill>
                    <a:schemeClr val="bg2">
                      <a:lumMod val="50000"/>
                    </a:schemeClr>
                  </a:solidFill>
                  <a:latin typeface="Bahnschrift" panose="020B0502040204020203" pitchFamily="34" charset="0"/>
                  <a:ea typeface="Nirmala UI" panose="020B0502040204020203" pitchFamily="34" charset="0"/>
                  <a:cs typeface="ZWAdobeF" pitchFamily="2" charset="0"/>
                </a:rPr>
                <a:t>Stabilire</a:t>
              </a:r>
              <a:r>
                <a:rPr lang="de-CH" sz="1400" dirty="0">
                  <a:solidFill>
                    <a:schemeClr val="bg2">
                      <a:lumMod val="50000"/>
                    </a:schemeClr>
                  </a:solidFill>
                  <a:latin typeface="Bahnschrift" panose="020B0502040204020203" pitchFamily="34" charset="0"/>
                  <a:ea typeface="Nirmala UI" panose="020B0502040204020203" pitchFamily="34" charset="0"/>
                  <a:cs typeface="ZWAdobeF" pitchFamily="2" charset="0"/>
                </a:rPr>
                <a:t> </a:t>
              </a:r>
              <a:r>
                <a:rPr lang="de-CH" sz="1400" dirty="0" err="1">
                  <a:solidFill>
                    <a:schemeClr val="bg2">
                      <a:lumMod val="50000"/>
                    </a:schemeClr>
                  </a:solidFill>
                  <a:latin typeface="Bahnschrift" panose="020B0502040204020203" pitchFamily="34" charset="0"/>
                  <a:ea typeface="Nirmala UI" panose="020B0502040204020203" pitchFamily="34" charset="0"/>
                  <a:cs typeface="ZWAdobeF" pitchFamily="2" charset="0"/>
                </a:rPr>
                <a:t>un</a:t>
              </a:r>
              <a:r>
                <a:rPr lang="de-CH" sz="1400" dirty="0">
                  <a:solidFill>
                    <a:schemeClr val="bg2">
                      <a:lumMod val="50000"/>
                    </a:schemeClr>
                  </a:solidFill>
                  <a:latin typeface="Bahnschrift" panose="020B0502040204020203" pitchFamily="34" charset="0"/>
                  <a:ea typeface="Nirmala UI" panose="020B0502040204020203" pitchFamily="34" charset="0"/>
                  <a:cs typeface="ZWAdobeF" pitchFamily="2" charset="0"/>
                </a:rPr>
                <a:t> </a:t>
              </a:r>
              <a:r>
                <a:rPr lang="de-CH" sz="1400" dirty="0" err="1">
                  <a:solidFill>
                    <a:schemeClr val="bg2">
                      <a:lumMod val="50000"/>
                    </a:schemeClr>
                  </a:solidFill>
                  <a:latin typeface="Bahnschrift" panose="020B0502040204020203" pitchFamily="34" charset="0"/>
                  <a:ea typeface="Nirmala UI" panose="020B0502040204020203" pitchFamily="34" charset="0"/>
                  <a:cs typeface="ZWAdobeF" pitchFamily="2" charset="0"/>
                </a:rPr>
                <a:t>dialogo</a:t>
              </a:r>
              <a:r>
                <a:rPr lang="de-CH" sz="1400" dirty="0">
                  <a:solidFill>
                    <a:schemeClr val="bg2">
                      <a:lumMod val="50000"/>
                    </a:schemeClr>
                  </a:solidFill>
                  <a:latin typeface="Bahnschrift" panose="020B0502040204020203" pitchFamily="34" charset="0"/>
                  <a:ea typeface="Nirmala UI" panose="020B0502040204020203" pitchFamily="34" charset="0"/>
                  <a:cs typeface="ZWAdobeF" pitchFamily="2" charset="0"/>
                </a:rPr>
                <a:t> </a:t>
              </a:r>
            </a:p>
            <a:p>
              <a:pPr marL="182563" indent="-182563" algn="r">
                <a:buFont typeface="Wingdings" panose="05000000000000000000" pitchFamily="2" charset="2"/>
                <a:buChar char="ü"/>
              </a:pPr>
              <a:r>
                <a:rPr lang="de-CH" sz="1400" dirty="0" err="1">
                  <a:solidFill>
                    <a:schemeClr val="bg2">
                      <a:lumMod val="50000"/>
                    </a:schemeClr>
                  </a:solidFill>
                  <a:latin typeface="Bahnschrift" panose="020B0502040204020203" pitchFamily="34" charset="0"/>
                  <a:ea typeface="Nirmala UI" panose="020B0502040204020203" pitchFamily="34" charset="0"/>
                  <a:cs typeface="ZWAdobeF" pitchFamily="2" charset="0"/>
                </a:rPr>
                <a:t>Chiarire</a:t>
              </a:r>
              <a:r>
                <a:rPr lang="de-CH" sz="1400" dirty="0">
                  <a:solidFill>
                    <a:schemeClr val="bg2">
                      <a:lumMod val="50000"/>
                    </a:schemeClr>
                  </a:solidFill>
                  <a:latin typeface="Bahnschrift" panose="020B0502040204020203" pitchFamily="34" charset="0"/>
                  <a:ea typeface="Nirmala UI" panose="020B0502040204020203" pitchFamily="34" charset="0"/>
                  <a:cs typeface="ZWAdobeF" pitchFamily="2" charset="0"/>
                </a:rPr>
                <a:t> </a:t>
              </a:r>
              <a:r>
                <a:rPr lang="de-CH" sz="1400" dirty="0" err="1">
                  <a:solidFill>
                    <a:schemeClr val="bg2">
                      <a:lumMod val="50000"/>
                    </a:schemeClr>
                  </a:solidFill>
                  <a:latin typeface="Bahnschrift" panose="020B0502040204020203" pitchFamily="34" charset="0"/>
                  <a:ea typeface="Nirmala UI" panose="020B0502040204020203" pitchFamily="34" charset="0"/>
                  <a:cs typeface="ZWAdobeF" pitchFamily="2" charset="0"/>
                </a:rPr>
                <a:t>situazione</a:t>
              </a:r>
              <a:r>
                <a:rPr lang="de-CH" sz="1400" dirty="0">
                  <a:solidFill>
                    <a:schemeClr val="bg2">
                      <a:lumMod val="50000"/>
                    </a:schemeClr>
                  </a:solidFill>
                  <a:latin typeface="Bahnschrift" panose="020B0502040204020203" pitchFamily="34" charset="0"/>
                  <a:ea typeface="Nirmala UI" panose="020B0502040204020203" pitchFamily="34" charset="0"/>
                  <a:cs typeface="ZWAdobeF" pitchFamily="2" charset="0"/>
                </a:rPr>
                <a:t> di </a:t>
              </a:r>
              <a:r>
                <a:rPr lang="de-CH" sz="1400" dirty="0" err="1">
                  <a:solidFill>
                    <a:schemeClr val="bg2">
                      <a:lumMod val="50000"/>
                    </a:schemeClr>
                  </a:solidFill>
                  <a:latin typeface="Bahnschrift" panose="020B0502040204020203" pitchFamily="34" charset="0"/>
                  <a:ea typeface="Nirmala UI" panose="020B0502040204020203" pitchFamily="34" charset="0"/>
                  <a:cs typeface="ZWAdobeF" pitchFamily="2" charset="0"/>
                </a:rPr>
                <a:t>vita</a:t>
              </a:r>
              <a:endParaRPr lang="de-CH" sz="1400" dirty="0">
                <a:solidFill>
                  <a:schemeClr val="bg2">
                    <a:lumMod val="50000"/>
                  </a:schemeClr>
                </a:solidFill>
                <a:latin typeface="Bahnschrift" panose="020B0502040204020203" pitchFamily="34" charset="0"/>
                <a:ea typeface="Nirmala UI" panose="020B0502040204020203" pitchFamily="34" charset="0"/>
                <a:cs typeface="ZWAdobeF" pitchFamily="2" charset="0"/>
              </a:endParaRPr>
            </a:p>
            <a:p>
              <a:pPr marL="182563" indent="-182563" algn="r">
                <a:buFont typeface="Wingdings" panose="05000000000000000000" pitchFamily="2" charset="2"/>
                <a:buChar char="ü"/>
              </a:pPr>
              <a:r>
                <a:rPr lang="de-CH" sz="1400" dirty="0" err="1">
                  <a:solidFill>
                    <a:schemeClr val="bg2">
                      <a:lumMod val="50000"/>
                    </a:schemeClr>
                  </a:solidFill>
                  <a:latin typeface="Bahnschrift" panose="020B0502040204020203" pitchFamily="34" charset="0"/>
                  <a:ea typeface="Nirmala UI" panose="020B0502040204020203" pitchFamily="34" charset="0"/>
                  <a:cs typeface="ZWAdobeF" pitchFamily="2" charset="0"/>
                </a:rPr>
                <a:t>Tematizzare</a:t>
              </a:r>
              <a:r>
                <a:rPr lang="de-CH" sz="1400" dirty="0">
                  <a:solidFill>
                    <a:schemeClr val="bg2">
                      <a:lumMod val="50000"/>
                    </a:schemeClr>
                  </a:solidFill>
                  <a:latin typeface="Bahnschrift" panose="020B0502040204020203" pitchFamily="34" charset="0"/>
                  <a:ea typeface="Nirmala UI" panose="020B0502040204020203" pitchFamily="34" charset="0"/>
                  <a:cs typeface="ZWAdobeF" pitchFamily="2" charset="0"/>
                </a:rPr>
                <a:t> la </a:t>
              </a:r>
              <a:r>
                <a:rPr lang="de-CH" sz="1400" dirty="0" err="1">
                  <a:solidFill>
                    <a:schemeClr val="bg2">
                      <a:lumMod val="50000"/>
                    </a:schemeClr>
                  </a:solidFill>
                  <a:latin typeface="Bahnschrift" panose="020B0502040204020203" pitchFamily="34" charset="0"/>
                  <a:ea typeface="Nirmala UI" panose="020B0502040204020203" pitchFamily="34" charset="0"/>
                  <a:cs typeface="ZWAdobeF" pitchFamily="2" charset="0"/>
                </a:rPr>
                <a:t>difficoltà</a:t>
              </a:r>
              <a:endParaRPr lang="de-CH" sz="1400" dirty="0">
                <a:solidFill>
                  <a:schemeClr val="bg2">
                    <a:lumMod val="50000"/>
                  </a:schemeClr>
                </a:solidFill>
                <a:latin typeface="Bahnschrift" panose="020B0502040204020203" pitchFamily="34" charset="0"/>
                <a:ea typeface="Nirmala UI" panose="020B0502040204020203" pitchFamily="34" charset="0"/>
                <a:cs typeface="ZWAdobeF" pitchFamily="2" charset="0"/>
              </a:endParaRPr>
            </a:p>
            <a:p>
              <a:pPr marL="182563" indent="-182563" algn="r">
                <a:buFont typeface="Wingdings" panose="05000000000000000000" pitchFamily="2" charset="2"/>
                <a:buChar char="ü"/>
              </a:pPr>
              <a:r>
                <a:rPr lang="de-CH" sz="1400" dirty="0" err="1">
                  <a:solidFill>
                    <a:schemeClr val="bg2">
                      <a:lumMod val="50000"/>
                    </a:schemeClr>
                  </a:solidFill>
                  <a:latin typeface="Bahnschrift" panose="020B0502040204020203" pitchFamily="34" charset="0"/>
                  <a:ea typeface="Nirmala UI" panose="020B0502040204020203" pitchFamily="34" charset="0"/>
                  <a:cs typeface="ZWAdobeF" pitchFamily="2" charset="0"/>
                </a:rPr>
                <a:t>Chiedere</a:t>
              </a:r>
              <a:r>
                <a:rPr lang="de-CH" sz="1400" dirty="0">
                  <a:solidFill>
                    <a:schemeClr val="bg2">
                      <a:lumMod val="50000"/>
                    </a:schemeClr>
                  </a:solidFill>
                  <a:latin typeface="Bahnschrift" panose="020B0502040204020203" pitchFamily="34" charset="0"/>
                  <a:ea typeface="Nirmala UI" panose="020B0502040204020203" pitchFamily="34" charset="0"/>
                  <a:cs typeface="ZWAdobeF" pitchFamily="2" charset="0"/>
                </a:rPr>
                <a:t> le </a:t>
              </a:r>
              <a:r>
                <a:rPr lang="de-CH" sz="1400" dirty="0" err="1">
                  <a:solidFill>
                    <a:schemeClr val="bg2">
                      <a:lumMod val="50000"/>
                    </a:schemeClr>
                  </a:solidFill>
                  <a:latin typeface="Bahnschrift" panose="020B0502040204020203" pitchFamily="34" charset="0"/>
                  <a:ea typeface="Nirmala UI" panose="020B0502040204020203" pitchFamily="34" charset="0"/>
                  <a:cs typeface="ZWAdobeF" pitchFamily="2" charset="0"/>
                </a:rPr>
                <a:t>motivazioni</a:t>
              </a:r>
              <a:endParaRPr lang="de-CH" sz="1400" dirty="0">
                <a:solidFill>
                  <a:schemeClr val="bg2">
                    <a:lumMod val="50000"/>
                  </a:schemeClr>
                </a:solidFill>
                <a:latin typeface="Bahnschrift" panose="020B0502040204020203" pitchFamily="34" charset="0"/>
                <a:ea typeface="Nirmala UI" panose="020B0502040204020203" pitchFamily="34" charset="0"/>
                <a:cs typeface="ZWAdobeF" pitchFamily="2" charset="0"/>
              </a:endParaRPr>
            </a:p>
            <a:p>
              <a:pPr marL="182563" indent="-182563" algn="r">
                <a:buFont typeface="Wingdings" panose="05000000000000000000" pitchFamily="2" charset="2"/>
                <a:buChar char="ü"/>
              </a:pPr>
              <a:r>
                <a:rPr lang="de-CH" sz="1400" dirty="0" err="1">
                  <a:solidFill>
                    <a:schemeClr val="bg2">
                      <a:lumMod val="50000"/>
                    </a:schemeClr>
                  </a:solidFill>
                  <a:latin typeface="Bahnschrift" panose="020B0502040204020203" pitchFamily="34" charset="0"/>
                  <a:ea typeface="Nirmala UI" panose="020B0502040204020203" pitchFamily="34" charset="0"/>
                  <a:cs typeface="ZWAdobeF" pitchFamily="2" charset="0"/>
                </a:rPr>
                <a:t>Chiarire</a:t>
              </a:r>
              <a:r>
                <a:rPr lang="de-CH" sz="1400" dirty="0">
                  <a:solidFill>
                    <a:schemeClr val="bg2">
                      <a:lumMod val="50000"/>
                    </a:schemeClr>
                  </a:solidFill>
                  <a:latin typeface="Bahnschrift" panose="020B0502040204020203" pitchFamily="34" charset="0"/>
                  <a:ea typeface="Nirmala UI" panose="020B0502040204020203" pitchFamily="34" charset="0"/>
                  <a:cs typeface="ZWAdobeF" pitchFamily="2" charset="0"/>
                </a:rPr>
                <a:t> le </a:t>
              </a:r>
              <a:r>
                <a:rPr lang="de-CH" sz="1400" dirty="0" err="1">
                  <a:solidFill>
                    <a:schemeClr val="bg2">
                      <a:lumMod val="50000"/>
                    </a:schemeClr>
                  </a:solidFill>
                  <a:latin typeface="Bahnschrift" panose="020B0502040204020203" pitchFamily="34" charset="0"/>
                  <a:ea typeface="Nirmala UI" panose="020B0502040204020203" pitchFamily="34" charset="0"/>
                  <a:cs typeface="ZWAdobeF" pitchFamily="2" charset="0"/>
                </a:rPr>
                <a:t>aspettative</a:t>
              </a:r>
              <a:endParaRPr lang="de-CH" sz="1400" dirty="0">
                <a:solidFill>
                  <a:schemeClr val="bg2">
                    <a:lumMod val="50000"/>
                  </a:schemeClr>
                </a:solidFill>
                <a:latin typeface="Bahnschrift" panose="020B0502040204020203" pitchFamily="34" charset="0"/>
                <a:ea typeface="Nirmala UI" panose="020B0502040204020203" pitchFamily="34" charset="0"/>
                <a:cs typeface="ZWAdobeF" pitchFamily="2" charset="0"/>
              </a:endParaRPr>
            </a:p>
            <a:p>
              <a:pPr marL="182563" indent="-182563" algn="r">
                <a:buFont typeface="Wingdings" panose="05000000000000000000" pitchFamily="2" charset="2"/>
                <a:buChar char="ü"/>
              </a:pPr>
              <a:r>
                <a:rPr lang="de-CH" sz="1400" dirty="0" err="1">
                  <a:solidFill>
                    <a:schemeClr val="bg2">
                      <a:lumMod val="50000"/>
                    </a:schemeClr>
                  </a:solidFill>
                  <a:latin typeface="Bahnschrift" panose="020B0502040204020203" pitchFamily="34" charset="0"/>
                  <a:ea typeface="Nirmala UI" panose="020B0502040204020203" pitchFamily="34" charset="0"/>
                  <a:cs typeface="ZWAdobeF" pitchFamily="2" charset="0"/>
                </a:rPr>
                <a:t>Tematizzare</a:t>
              </a:r>
              <a:r>
                <a:rPr lang="de-CH" sz="1400" dirty="0">
                  <a:solidFill>
                    <a:schemeClr val="bg2">
                      <a:lumMod val="50000"/>
                    </a:schemeClr>
                  </a:solidFill>
                  <a:latin typeface="Bahnschrift" panose="020B0502040204020203" pitchFamily="34" charset="0"/>
                  <a:ea typeface="Nirmala UI" panose="020B0502040204020203" pitchFamily="34" charset="0"/>
                  <a:cs typeface="ZWAdobeF" pitchFamily="2" charset="0"/>
                </a:rPr>
                <a:t> le </a:t>
              </a:r>
              <a:r>
                <a:rPr lang="de-CH" sz="1400" dirty="0" err="1">
                  <a:solidFill>
                    <a:schemeClr val="bg2">
                      <a:lumMod val="50000"/>
                    </a:schemeClr>
                  </a:solidFill>
                  <a:latin typeface="Bahnschrift" panose="020B0502040204020203" pitchFamily="34" charset="0"/>
                  <a:ea typeface="Nirmala UI" panose="020B0502040204020203" pitchFamily="34" charset="0"/>
                  <a:cs typeface="ZWAdobeF" pitchFamily="2" charset="0"/>
                </a:rPr>
                <a:t>risorse</a:t>
              </a:r>
              <a:endParaRPr lang="de-CH" sz="1400" dirty="0">
                <a:solidFill>
                  <a:schemeClr val="bg2">
                    <a:lumMod val="50000"/>
                  </a:schemeClr>
                </a:solidFill>
                <a:latin typeface="Bahnschrift" panose="020B0502040204020203" pitchFamily="34" charset="0"/>
                <a:ea typeface="Nirmala UI" panose="020B0502040204020203" pitchFamily="34" charset="0"/>
                <a:cs typeface="ZWAdobeF" pitchFamily="2" charset="0"/>
              </a:endParaRPr>
            </a:p>
            <a:p>
              <a:pPr marL="182563" indent="-182563" algn="r">
                <a:buFont typeface="Wingdings" panose="05000000000000000000" pitchFamily="2" charset="2"/>
                <a:buChar char="ü"/>
              </a:pPr>
              <a:r>
                <a:rPr lang="de-CH" sz="1400" dirty="0">
                  <a:solidFill>
                    <a:schemeClr val="bg2">
                      <a:lumMod val="50000"/>
                    </a:schemeClr>
                  </a:solidFill>
                  <a:latin typeface="Bahnschrift" panose="020B0502040204020203" pitchFamily="34" charset="0"/>
                  <a:ea typeface="Nirmala UI" panose="020B0502040204020203" pitchFamily="34" charset="0"/>
                  <a:cs typeface="ZWAdobeF" pitchFamily="2" charset="0"/>
                </a:rPr>
                <a:t>Etc</a:t>
              </a:r>
              <a:r>
                <a:rPr lang="de-CH" sz="1500" dirty="0">
                  <a:latin typeface="Bahnschrift" panose="020B0502040204020203" pitchFamily="34" charset="0"/>
                  <a:ea typeface="Nirmala UI" panose="020B0502040204020203" pitchFamily="34" charset="0"/>
                  <a:cs typeface="ZWAdobeF" pitchFamily="2" charset="0"/>
                </a:rPr>
                <a:t>.</a:t>
              </a:r>
              <a:endParaRPr lang="de-CH" sz="1600" dirty="0">
                <a:latin typeface="Bahnschrift" panose="020B0502040204020203" pitchFamily="34" charset="0"/>
                <a:ea typeface="Nirmala UI" panose="020B0502040204020203" pitchFamily="34" charset="0"/>
                <a:cs typeface="ZWAdobeF" pitchFamily="2" charset="0"/>
              </a:endParaRPr>
            </a:p>
          </p:txBody>
        </p:sp>
        <p:sp>
          <p:nvSpPr>
            <p:cNvPr id="122" name="Denkblase: wolkenförmig 121">
              <a:extLst>
                <a:ext uri="{FF2B5EF4-FFF2-40B4-BE49-F238E27FC236}">
                  <a16:creationId xmlns:a16="http://schemas.microsoft.com/office/drawing/2014/main" id="{3B4A4DBB-8456-BC97-5B97-069A2ACFD238}"/>
                </a:ext>
              </a:extLst>
            </p:cNvPr>
            <p:cNvSpPr/>
            <p:nvPr/>
          </p:nvSpPr>
          <p:spPr>
            <a:xfrm>
              <a:off x="-13935" y="1017580"/>
              <a:ext cx="2825698" cy="2535345"/>
            </a:xfrm>
            <a:prstGeom prst="cloudCallout">
              <a:avLst>
                <a:gd name="adj1" fmla="val 68939"/>
                <a:gd name="adj2" fmla="val -30470"/>
              </a:avLst>
            </a:prstGeom>
            <a:noFill/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</p:grp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FE02BA53-3D95-C1C0-E05E-7EC146116882}"/>
              </a:ext>
            </a:extLst>
          </p:cNvPr>
          <p:cNvGrpSpPr/>
          <p:nvPr/>
        </p:nvGrpSpPr>
        <p:grpSpPr>
          <a:xfrm>
            <a:off x="9455991" y="1139890"/>
            <a:ext cx="2700332" cy="2546272"/>
            <a:chOff x="9455991" y="1139890"/>
            <a:chExt cx="2700332" cy="2546272"/>
          </a:xfrm>
        </p:grpSpPr>
        <p:sp>
          <p:nvSpPr>
            <p:cNvPr id="118" name="Textfeld 117">
              <a:extLst>
                <a:ext uri="{FF2B5EF4-FFF2-40B4-BE49-F238E27FC236}">
                  <a16:creationId xmlns:a16="http://schemas.microsoft.com/office/drawing/2014/main" id="{C4D037A5-7880-228D-2208-EDF2E5A224B1}"/>
                </a:ext>
              </a:extLst>
            </p:cNvPr>
            <p:cNvSpPr txBox="1"/>
            <p:nvPr/>
          </p:nvSpPr>
          <p:spPr>
            <a:xfrm>
              <a:off x="9746877" y="1531726"/>
              <a:ext cx="2409446" cy="21544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de-DE"/>
              </a:defPPr>
              <a:lvl1pPr marL="176213" indent="-176213">
                <a:buFont typeface="Wingdings" panose="05000000000000000000" pitchFamily="2" charset="2"/>
                <a:buChar char="ü"/>
                <a:defRPr sz="1400">
                  <a:latin typeface="Bahnschrift" panose="020B0502040204020203" pitchFamily="34" charset="0"/>
                </a:defRPr>
              </a:lvl1pPr>
            </a:lstStyle>
            <a:p>
              <a:r>
                <a:rPr lang="de-CH" dirty="0" err="1">
                  <a:solidFill>
                    <a:schemeClr val="bg2">
                      <a:lumMod val="50000"/>
                    </a:schemeClr>
                  </a:solidFill>
                  <a:ea typeface="Nirmala UI" panose="020B0502040204020203" pitchFamily="34" charset="0"/>
                  <a:cs typeface="ZWAdobeF" pitchFamily="2" charset="0"/>
                </a:rPr>
                <a:t>Adattare</a:t>
              </a:r>
              <a:r>
                <a:rPr lang="de-CH" dirty="0">
                  <a:solidFill>
                    <a:schemeClr val="bg2">
                      <a:lumMod val="50000"/>
                    </a:schemeClr>
                  </a:solidFill>
                  <a:ea typeface="Nirmala UI" panose="020B0502040204020203" pitchFamily="34" charset="0"/>
                  <a:cs typeface="ZWAdobeF" pitchFamily="2" charset="0"/>
                </a:rPr>
                <a:t> la </a:t>
              </a:r>
              <a:r>
                <a:rPr lang="de-CH" dirty="0" err="1">
                  <a:solidFill>
                    <a:schemeClr val="bg2">
                      <a:lumMod val="50000"/>
                    </a:schemeClr>
                  </a:solidFill>
                  <a:ea typeface="Nirmala UI" panose="020B0502040204020203" pitchFamily="34" charset="0"/>
                  <a:cs typeface="ZWAdobeF" pitchFamily="2" charset="0"/>
                </a:rPr>
                <a:t>scelta</a:t>
              </a:r>
              <a:r>
                <a:rPr lang="de-CH" dirty="0">
                  <a:solidFill>
                    <a:schemeClr val="bg2">
                      <a:lumMod val="50000"/>
                    </a:schemeClr>
                  </a:solidFill>
                  <a:ea typeface="Nirmala UI" panose="020B0502040204020203" pitchFamily="34" charset="0"/>
                  <a:cs typeface="ZWAdobeF" pitchFamily="2" charset="0"/>
                </a:rPr>
                <a:t> delle carte al </a:t>
              </a:r>
              <a:r>
                <a:rPr lang="de-CH" dirty="0" err="1">
                  <a:solidFill>
                    <a:schemeClr val="bg2">
                      <a:lumMod val="50000"/>
                    </a:schemeClr>
                  </a:solidFill>
                  <a:ea typeface="Nirmala UI" panose="020B0502040204020203" pitchFamily="34" charset="0"/>
                  <a:cs typeface="ZWAdobeF" pitchFamily="2" charset="0"/>
                </a:rPr>
                <a:t>contesto</a:t>
              </a:r>
              <a:r>
                <a:rPr lang="de-CH" dirty="0">
                  <a:solidFill>
                    <a:schemeClr val="bg2">
                      <a:lumMod val="50000"/>
                    </a:schemeClr>
                  </a:solidFill>
                  <a:ea typeface="Nirmala UI" panose="020B0502040204020203" pitchFamily="34" charset="0"/>
                  <a:cs typeface="ZWAdobeF" pitchFamily="2" charset="0"/>
                </a:rPr>
                <a:t> della </a:t>
              </a:r>
              <a:r>
                <a:rPr lang="de-CH" dirty="0" err="1">
                  <a:solidFill>
                    <a:schemeClr val="bg2">
                      <a:lumMod val="50000"/>
                    </a:schemeClr>
                  </a:solidFill>
                  <a:ea typeface="Nirmala UI" panose="020B0502040204020203" pitchFamily="34" charset="0"/>
                  <a:cs typeface="ZWAdobeF" pitchFamily="2" charset="0"/>
                </a:rPr>
                <a:t>consulenza</a:t>
              </a:r>
              <a:endParaRPr lang="de-CH" dirty="0">
                <a:solidFill>
                  <a:schemeClr val="bg2">
                    <a:lumMod val="50000"/>
                  </a:schemeClr>
                </a:solidFill>
                <a:ea typeface="Nirmala UI" panose="020B0502040204020203" pitchFamily="34" charset="0"/>
                <a:cs typeface="ZWAdobeF" pitchFamily="2" charset="0"/>
              </a:endParaRPr>
            </a:p>
            <a:p>
              <a:r>
                <a:rPr lang="de-CH" dirty="0" err="1">
                  <a:solidFill>
                    <a:schemeClr val="bg2">
                      <a:lumMod val="50000"/>
                    </a:schemeClr>
                  </a:solidFill>
                  <a:ea typeface="Nirmala UI" panose="020B0502040204020203" pitchFamily="34" charset="0"/>
                  <a:cs typeface="ZWAdobeF" pitchFamily="2" charset="0"/>
                </a:rPr>
                <a:t>Aprire</a:t>
              </a:r>
              <a:r>
                <a:rPr lang="de-CH" dirty="0">
                  <a:solidFill>
                    <a:schemeClr val="bg2">
                      <a:lumMod val="50000"/>
                    </a:schemeClr>
                  </a:solidFill>
                  <a:ea typeface="Nirmala UI" panose="020B0502040204020203" pitchFamily="34" charset="0"/>
                  <a:cs typeface="ZWAdobeF" pitchFamily="2" charset="0"/>
                </a:rPr>
                <a:t> </a:t>
              </a:r>
              <a:r>
                <a:rPr lang="de-CH" dirty="0" err="1">
                  <a:solidFill>
                    <a:schemeClr val="bg2">
                      <a:lumMod val="50000"/>
                    </a:schemeClr>
                  </a:solidFill>
                  <a:ea typeface="Nirmala UI" panose="020B0502040204020203" pitchFamily="34" charset="0"/>
                  <a:cs typeface="ZWAdobeF" pitchFamily="2" charset="0"/>
                </a:rPr>
                <a:t>una</a:t>
              </a:r>
              <a:r>
                <a:rPr lang="de-CH" dirty="0">
                  <a:solidFill>
                    <a:schemeClr val="bg2">
                      <a:lumMod val="50000"/>
                    </a:schemeClr>
                  </a:solidFill>
                  <a:ea typeface="Nirmala UI" panose="020B0502040204020203" pitchFamily="34" charset="0"/>
                  <a:cs typeface="ZWAdobeF" pitchFamily="2" charset="0"/>
                </a:rPr>
                <a:t> </a:t>
              </a:r>
              <a:r>
                <a:rPr lang="de-CH" dirty="0" err="1">
                  <a:solidFill>
                    <a:schemeClr val="bg2">
                      <a:lumMod val="50000"/>
                    </a:schemeClr>
                  </a:solidFill>
                  <a:ea typeface="Nirmala UI" panose="020B0502040204020203" pitchFamily="34" charset="0"/>
                  <a:cs typeface="ZWAdobeF" pitchFamily="2" charset="0"/>
                </a:rPr>
                <a:t>discussione</a:t>
              </a:r>
              <a:r>
                <a:rPr lang="de-CH" dirty="0">
                  <a:solidFill>
                    <a:schemeClr val="bg2">
                      <a:lumMod val="50000"/>
                    </a:schemeClr>
                  </a:solidFill>
                  <a:ea typeface="Nirmala UI" panose="020B0502040204020203" pitchFamily="34" charset="0"/>
                  <a:cs typeface="ZWAdobeF" pitchFamily="2" charset="0"/>
                </a:rPr>
                <a:t> </a:t>
              </a:r>
              <a:r>
                <a:rPr lang="de-CH" dirty="0" err="1">
                  <a:solidFill>
                    <a:schemeClr val="bg2">
                      <a:lumMod val="50000"/>
                    </a:schemeClr>
                  </a:solidFill>
                  <a:ea typeface="Nirmala UI" panose="020B0502040204020203" pitchFamily="34" charset="0"/>
                  <a:cs typeface="ZWAdobeF" pitchFamily="2" charset="0"/>
                </a:rPr>
                <a:t>sulla</a:t>
              </a:r>
              <a:r>
                <a:rPr lang="de-CH" dirty="0">
                  <a:solidFill>
                    <a:schemeClr val="bg2">
                      <a:lumMod val="50000"/>
                    </a:schemeClr>
                  </a:solidFill>
                  <a:ea typeface="Nirmala UI" panose="020B0502040204020203" pitchFamily="34" charset="0"/>
                  <a:cs typeface="ZWAdobeF" pitchFamily="2" charset="0"/>
                </a:rPr>
                <a:t> </a:t>
              </a:r>
              <a:r>
                <a:rPr lang="de-CH" dirty="0" err="1">
                  <a:solidFill>
                    <a:schemeClr val="bg2">
                      <a:lumMod val="50000"/>
                    </a:schemeClr>
                  </a:solidFill>
                  <a:ea typeface="Nirmala UI" panose="020B0502040204020203" pitchFamily="34" charset="0"/>
                  <a:cs typeface="ZWAdobeF" pitchFamily="2" charset="0"/>
                </a:rPr>
                <a:t>situazione</a:t>
              </a:r>
              <a:endParaRPr lang="de-CH" dirty="0">
                <a:solidFill>
                  <a:schemeClr val="bg2">
                    <a:lumMod val="50000"/>
                  </a:schemeClr>
                </a:solidFill>
                <a:ea typeface="Nirmala UI" panose="020B0502040204020203" pitchFamily="34" charset="0"/>
                <a:cs typeface="ZWAdobeF" pitchFamily="2" charset="0"/>
              </a:endParaRPr>
            </a:p>
            <a:p>
              <a:r>
                <a:rPr lang="de-CH" dirty="0" err="1">
                  <a:solidFill>
                    <a:schemeClr val="bg2">
                      <a:lumMod val="50000"/>
                    </a:schemeClr>
                  </a:solidFill>
                  <a:ea typeface="Nirmala UI" panose="020B0502040204020203" pitchFamily="34" charset="0"/>
                  <a:cs typeface="ZWAdobeF" pitchFamily="2" charset="0"/>
                </a:rPr>
                <a:t>Rispondere</a:t>
              </a:r>
              <a:r>
                <a:rPr lang="de-CH" dirty="0">
                  <a:solidFill>
                    <a:schemeClr val="bg2">
                      <a:lumMod val="50000"/>
                    </a:schemeClr>
                  </a:solidFill>
                  <a:ea typeface="Nirmala UI" panose="020B0502040204020203" pitchFamily="34" charset="0"/>
                  <a:cs typeface="ZWAdobeF" pitchFamily="2" charset="0"/>
                </a:rPr>
                <a:t> alle </a:t>
              </a:r>
              <a:r>
                <a:rPr lang="de-CH" dirty="0" err="1">
                  <a:solidFill>
                    <a:schemeClr val="bg2">
                      <a:lumMod val="50000"/>
                    </a:schemeClr>
                  </a:solidFill>
                  <a:ea typeface="Nirmala UI" panose="020B0502040204020203" pitchFamily="34" charset="0"/>
                  <a:cs typeface="ZWAdobeF" pitchFamily="2" charset="0"/>
                </a:rPr>
                <a:t>domande</a:t>
              </a:r>
              <a:endParaRPr lang="de-CH" dirty="0">
                <a:solidFill>
                  <a:schemeClr val="bg2">
                    <a:lumMod val="50000"/>
                  </a:schemeClr>
                </a:solidFill>
                <a:ea typeface="Nirmala UI" panose="020B0502040204020203" pitchFamily="34" charset="0"/>
                <a:cs typeface="ZWAdobeF" pitchFamily="2" charset="0"/>
              </a:endParaRPr>
            </a:p>
            <a:p>
              <a:r>
                <a:rPr lang="de-CH" dirty="0">
                  <a:solidFill>
                    <a:schemeClr val="bg2">
                      <a:lumMod val="50000"/>
                    </a:schemeClr>
                  </a:solidFill>
                  <a:ea typeface="Nirmala UI" panose="020B0502040204020203" pitchFamily="34" charset="0"/>
                  <a:cs typeface="ZWAdobeF" pitchFamily="2" charset="0"/>
                </a:rPr>
                <a:t>Ev. </a:t>
              </a:r>
              <a:r>
                <a:rPr lang="de-CH" dirty="0" err="1">
                  <a:solidFill>
                    <a:schemeClr val="bg2">
                      <a:lumMod val="50000"/>
                    </a:schemeClr>
                  </a:solidFill>
                  <a:ea typeface="Nirmala UI" panose="020B0502040204020203" pitchFamily="34" charset="0"/>
                  <a:cs typeface="ZWAdobeF" pitchFamily="2" charset="0"/>
                </a:rPr>
                <a:t>aggiungere</a:t>
              </a:r>
              <a:r>
                <a:rPr lang="de-CH" dirty="0">
                  <a:solidFill>
                    <a:schemeClr val="bg2">
                      <a:lumMod val="50000"/>
                    </a:schemeClr>
                  </a:solidFill>
                  <a:ea typeface="Nirmala UI" panose="020B0502040204020203" pitchFamily="34" charset="0"/>
                  <a:cs typeface="ZWAdobeF" pitchFamily="2" charset="0"/>
                </a:rPr>
                <a:t> altre </a:t>
              </a:r>
              <a:r>
                <a:rPr lang="de-CH" dirty="0" err="1">
                  <a:solidFill>
                    <a:schemeClr val="bg2">
                      <a:lumMod val="50000"/>
                    </a:schemeClr>
                  </a:solidFill>
                  <a:ea typeface="Nirmala UI" panose="020B0502040204020203" pitchFamily="34" charset="0"/>
                  <a:cs typeface="ZWAdobeF" pitchFamily="2" charset="0"/>
                </a:rPr>
                <a:t>domande</a:t>
              </a:r>
              <a:endParaRPr lang="de-CH" dirty="0">
                <a:solidFill>
                  <a:schemeClr val="bg2">
                    <a:lumMod val="50000"/>
                  </a:schemeClr>
                </a:solidFill>
                <a:ea typeface="Nirmala UI" panose="020B0502040204020203" pitchFamily="34" charset="0"/>
                <a:cs typeface="ZWAdobeF" pitchFamily="2" charset="0"/>
              </a:endParaRPr>
            </a:p>
            <a:p>
              <a:r>
                <a:rPr lang="de-CH" dirty="0" err="1">
                  <a:solidFill>
                    <a:schemeClr val="bg2">
                      <a:lumMod val="50000"/>
                    </a:schemeClr>
                  </a:solidFill>
                  <a:ea typeface="Nirmala UI" panose="020B0502040204020203" pitchFamily="34" charset="0"/>
                  <a:cs typeface="ZWAdobeF" pitchFamily="2" charset="0"/>
                </a:rPr>
                <a:t>Posizionare</a:t>
              </a:r>
              <a:r>
                <a:rPr lang="de-CH" dirty="0">
                  <a:solidFill>
                    <a:schemeClr val="bg2">
                      <a:lumMod val="50000"/>
                    </a:schemeClr>
                  </a:solidFill>
                  <a:ea typeface="Nirmala UI" panose="020B0502040204020203" pitchFamily="34" charset="0"/>
                  <a:cs typeface="ZWAdobeF" pitchFamily="2" charset="0"/>
                </a:rPr>
                <a:t> le carte </a:t>
              </a:r>
              <a:r>
                <a:rPr lang="de-CH" dirty="0" err="1">
                  <a:solidFill>
                    <a:schemeClr val="bg2">
                      <a:lumMod val="50000"/>
                    </a:schemeClr>
                  </a:solidFill>
                  <a:ea typeface="Nirmala UI" panose="020B0502040204020203" pitchFamily="34" charset="0"/>
                  <a:cs typeface="ZWAdobeF" pitchFamily="2" charset="0"/>
                </a:rPr>
                <a:t>nel</a:t>
              </a:r>
              <a:r>
                <a:rPr lang="de-CH" dirty="0">
                  <a:solidFill>
                    <a:schemeClr val="bg2">
                      <a:lumMod val="50000"/>
                    </a:schemeClr>
                  </a:solidFill>
                  <a:ea typeface="Nirmala UI" panose="020B0502040204020203" pitchFamily="34" charset="0"/>
                  <a:cs typeface="ZWAdobeF" pitchFamily="2" charset="0"/>
                </a:rPr>
                <a:t> </a:t>
              </a:r>
              <a:r>
                <a:rPr lang="de-CH" dirty="0" err="1">
                  <a:solidFill>
                    <a:schemeClr val="bg2">
                      <a:lumMod val="50000"/>
                    </a:schemeClr>
                  </a:solidFill>
                  <a:ea typeface="Nirmala UI" panose="020B0502040204020203" pitchFamily="34" charset="0"/>
                  <a:cs typeface="ZWAdobeF" pitchFamily="2" charset="0"/>
                </a:rPr>
                <a:t>campo</a:t>
              </a:r>
              <a:r>
                <a:rPr lang="de-CH" dirty="0">
                  <a:solidFill>
                    <a:schemeClr val="bg2">
                      <a:lumMod val="50000"/>
                    </a:schemeClr>
                  </a:solidFill>
                  <a:ea typeface="Nirmala UI" panose="020B0502040204020203" pitchFamily="34" charset="0"/>
                  <a:cs typeface="ZWAdobeF" pitchFamily="2" charset="0"/>
                </a:rPr>
                <a:t> </a:t>
              </a:r>
              <a:r>
                <a:rPr lang="de-CH" dirty="0" err="1">
                  <a:solidFill>
                    <a:schemeClr val="bg2">
                      <a:lumMod val="50000"/>
                    </a:schemeClr>
                  </a:solidFill>
                  <a:ea typeface="Nirmala UI" panose="020B0502040204020203" pitchFamily="34" charset="0"/>
                  <a:cs typeface="ZWAdobeF" pitchFamily="2" charset="0"/>
                </a:rPr>
                <a:t>corrispondente</a:t>
              </a:r>
              <a:endParaRPr lang="de-CH" dirty="0">
                <a:solidFill>
                  <a:schemeClr val="bg2">
                    <a:lumMod val="50000"/>
                  </a:schemeClr>
                </a:solidFill>
                <a:ea typeface="Nirmala UI" panose="020B0502040204020203" pitchFamily="34" charset="0"/>
                <a:cs typeface="ZWAdobeF" pitchFamily="2" charset="0"/>
              </a:endParaRPr>
            </a:p>
          </p:txBody>
        </p:sp>
        <p:sp>
          <p:nvSpPr>
            <p:cNvPr id="123" name="Denkblase: wolkenförmig 122">
              <a:extLst>
                <a:ext uri="{FF2B5EF4-FFF2-40B4-BE49-F238E27FC236}">
                  <a16:creationId xmlns:a16="http://schemas.microsoft.com/office/drawing/2014/main" id="{7CF948BA-C2FD-538F-11CC-8A6603215A3D}"/>
                </a:ext>
              </a:extLst>
            </p:cNvPr>
            <p:cNvSpPr/>
            <p:nvPr/>
          </p:nvSpPr>
          <p:spPr>
            <a:xfrm>
              <a:off x="9455991" y="1139890"/>
              <a:ext cx="2658025" cy="2535345"/>
            </a:xfrm>
            <a:prstGeom prst="cloudCallout">
              <a:avLst>
                <a:gd name="adj1" fmla="val -62659"/>
                <a:gd name="adj2" fmla="val -34077"/>
              </a:avLst>
            </a:prstGeom>
            <a:noFill/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</p:grp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0A641CD4-293A-F262-98CF-BCCB17032C13}"/>
              </a:ext>
            </a:extLst>
          </p:cNvPr>
          <p:cNvGrpSpPr/>
          <p:nvPr/>
        </p:nvGrpSpPr>
        <p:grpSpPr>
          <a:xfrm>
            <a:off x="47328" y="3787064"/>
            <a:ext cx="2748427" cy="2384077"/>
            <a:chOff x="47328" y="3787064"/>
            <a:chExt cx="2748427" cy="2384077"/>
          </a:xfrm>
        </p:grpSpPr>
        <p:sp>
          <p:nvSpPr>
            <p:cNvPr id="119" name="Textfeld 118">
              <a:extLst>
                <a:ext uri="{FF2B5EF4-FFF2-40B4-BE49-F238E27FC236}">
                  <a16:creationId xmlns:a16="http://schemas.microsoft.com/office/drawing/2014/main" id="{53BA84AD-E6FD-6F1E-58A3-0E856E239E4E}"/>
                </a:ext>
              </a:extLst>
            </p:cNvPr>
            <p:cNvSpPr txBox="1"/>
            <p:nvPr/>
          </p:nvSpPr>
          <p:spPr>
            <a:xfrm>
              <a:off x="47328" y="4286427"/>
              <a:ext cx="2387622" cy="172354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82563" indent="-182563" algn="r">
                <a:buFont typeface="Wingdings" panose="05000000000000000000" pitchFamily="2" charset="2"/>
                <a:buChar char="ü"/>
              </a:pPr>
              <a:r>
                <a:rPr lang="de-CH" sz="1400" dirty="0" err="1">
                  <a:solidFill>
                    <a:schemeClr val="bg2">
                      <a:lumMod val="50000"/>
                    </a:schemeClr>
                  </a:solidFill>
                  <a:latin typeface="Bahnschrift" panose="020B0502040204020203" pitchFamily="34" charset="0"/>
                  <a:ea typeface="Nirmala UI" panose="020B0502040204020203" pitchFamily="34" charset="0"/>
                  <a:cs typeface="ZWAdobeF" pitchFamily="2" charset="0"/>
                </a:rPr>
                <a:t>Discutere</a:t>
              </a:r>
              <a:r>
                <a:rPr lang="de-CH" sz="1400" dirty="0">
                  <a:solidFill>
                    <a:schemeClr val="bg2">
                      <a:lumMod val="50000"/>
                    </a:schemeClr>
                  </a:solidFill>
                  <a:latin typeface="Bahnschrift" panose="020B0502040204020203" pitchFamily="34" charset="0"/>
                  <a:ea typeface="Nirmala UI" panose="020B0502040204020203" pitchFamily="34" charset="0"/>
                  <a:cs typeface="ZWAdobeF" pitchFamily="2" charset="0"/>
                </a:rPr>
                <a:t> le carte </a:t>
              </a:r>
              <a:r>
                <a:rPr lang="de-CH" sz="1400" dirty="0" err="1">
                  <a:solidFill>
                    <a:schemeClr val="bg2">
                      <a:lumMod val="50000"/>
                    </a:schemeClr>
                  </a:solidFill>
                  <a:latin typeface="Bahnschrift" panose="020B0502040204020203" pitchFamily="34" charset="0"/>
                  <a:ea typeface="Nirmala UI" panose="020B0502040204020203" pitchFamily="34" charset="0"/>
                  <a:cs typeface="ZWAdobeF" pitchFamily="2" charset="0"/>
                </a:rPr>
                <a:t>nel</a:t>
              </a:r>
              <a:r>
                <a:rPr lang="de-CH" sz="1400" dirty="0">
                  <a:solidFill>
                    <a:schemeClr val="bg2">
                      <a:lumMod val="50000"/>
                    </a:schemeClr>
                  </a:solidFill>
                  <a:latin typeface="Bahnschrift" panose="020B0502040204020203" pitchFamily="34" charset="0"/>
                  <a:ea typeface="Nirmala UI" panose="020B0502040204020203" pitchFamily="34" charset="0"/>
                  <a:cs typeface="ZWAdobeF" pitchFamily="2" charset="0"/>
                </a:rPr>
                <a:t> </a:t>
              </a:r>
              <a:r>
                <a:rPr lang="de-CH" sz="1400" dirty="0" err="1">
                  <a:solidFill>
                    <a:schemeClr val="bg2">
                      <a:lumMod val="50000"/>
                    </a:schemeClr>
                  </a:solidFill>
                  <a:latin typeface="Bahnschrift" panose="020B0502040204020203" pitchFamily="34" charset="0"/>
                  <a:ea typeface="Nirmala UI" panose="020B0502040204020203" pitchFamily="34" charset="0"/>
                  <a:cs typeface="ZWAdobeF" pitchFamily="2" charset="0"/>
                </a:rPr>
                <a:t>campo</a:t>
              </a:r>
              <a:r>
                <a:rPr lang="de-CH" sz="1400" dirty="0">
                  <a:solidFill>
                    <a:schemeClr val="bg2">
                      <a:lumMod val="50000"/>
                    </a:schemeClr>
                  </a:solidFill>
                  <a:latin typeface="Bahnschrift" panose="020B0502040204020203" pitchFamily="34" charset="0"/>
                  <a:ea typeface="Nirmala UI" panose="020B0502040204020203" pitchFamily="34" charset="0"/>
                  <a:cs typeface="ZWAdobeF" pitchFamily="2" charset="0"/>
                </a:rPr>
                <a:t> </a:t>
              </a:r>
              <a:r>
                <a:rPr lang="de-CH" sz="1400" dirty="0" err="1">
                  <a:solidFill>
                    <a:schemeClr val="bg2">
                      <a:lumMod val="50000"/>
                    </a:schemeClr>
                  </a:solidFill>
                  <a:latin typeface="Bahnschrift" panose="020B0502040204020203" pitchFamily="34" charset="0"/>
                  <a:ea typeface="Nirmala UI" panose="020B0502040204020203" pitchFamily="34" charset="0"/>
                  <a:cs typeface="ZWAdobeF" pitchFamily="2" charset="0"/>
                </a:rPr>
                <a:t>centrale</a:t>
              </a:r>
              <a:endParaRPr lang="de-CH" sz="1400" dirty="0">
                <a:solidFill>
                  <a:schemeClr val="bg2">
                    <a:lumMod val="50000"/>
                  </a:schemeClr>
                </a:solidFill>
                <a:latin typeface="Bahnschrift" panose="020B0502040204020203" pitchFamily="34" charset="0"/>
                <a:ea typeface="Nirmala UI" panose="020B0502040204020203" pitchFamily="34" charset="0"/>
                <a:cs typeface="ZWAdobeF" pitchFamily="2" charset="0"/>
              </a:endParaRPr>
            </a:p>
            <a:p>
              <a:pPr marL="182563" indent="-182563" algn="r">
                <a:buFont typeface="Wingdings" panose="05000000000000000000" pitchFamily="2" charset="2"/>
                <a:buChar char="ü"/>
              </a:pPr>
              <a:r>
                <a:rPr lang="de-CH" sz="1400" dirty="0" err="1">
                  <a:solidFill>
                    <a:schemeClr val="bg2">
                      <a:lumMod val="50000"/>
                    </a:schemeClr>
                  </a:solidFill>
                  <a:latin typeface="Bahnschrift" panose="020B0502040204020203" pitchFamily="34" charset="0"/>
                  <a:ea typeface="Nirmala UI" panose="020B0502040204020203" pitchFamily="34" charset="0"/>
                  <a:cs typeface="ZWAdobeF" pitchFamily="2" charset="0"/>
                </a:rPr>
                <a:t>Determinare</a:t>
              </a:r>
              <a:r>
                <a:rPr lang="de-CH" sz="1400" dirty="0">
                  <a:solidFill>
                    <a:schemeClr val="bg2">
                      <a:lumMod val="50000"/>
                    </a:schemeClr>
                  </a:solidFill>
                  <a:latin typeface="Bahnschrift" panose="020B0502040204020203" pitchFamily="34" charset="0"/>
                  <a:ea typeface="Nirmala UI" panose="020B0502040204020203" pitchFamily="34" charset="0"/>
                  <a:cs typeface="ZWAdobeF" pitchFamily="2" charset="0"/>
                </a:rPr>
                <a:t> </a:t>
              </a:r>
              <a:r>
                <a:rPr lang="de-CH" sz="1400" dirty="0" err="1">
                  <a:solidFill>
                    <a:schemeClr val="bg2">
                      <a:lumMod val="50000"/>
                    </a:schemeClr>
                  </a:solidFill>
                  <a:latin typeface="Bahnschrift" panose="020B0502040204020203" pitchFamily="34" charset="0"/>
                  <a:ea typeface="Nirmala UI" panose="020B0502040204020203" pitchFamily="34" charset="0"/>
                  <a:cs typeface="ZWAdobeF" pitchFamily="2" charset="0"/>
                </a:rPr>
                <a:t>livello</a:t>
              </a:r>
              <a:r>
                <a:rPr lang="de-CH" sz="1400" dirty="0">
                  <a:solidFill>
                    <a:schemeClr val="bg2">
                      <a:lumMod val="50000"/>
                    </a:schemeClr>
                  </a:solidFill>
                  <a:latin typeface="Bahnschrift" panose="020B0502040204020203" pitchFamily="34" charset="0"/>
                  <a:ea typeface="Nirmala UI" panose="020B0502040204020203" pitchFamily="34" charset="0"/>
                  <a:cs typeface="ZWAdobeF" pitchFamily="2" charset="0"/>
                </a:rPr>
                <a:t> di </a:t>
              </a:r>
              <a:r>
                <a:rPr lang="de-CH" sz="1400" dirty="0" err="1">
                  <a:solidFill>
                    <a:schemeClr val="bg2">
                      <a:lumMod val="50000"/>
                    </a:schemeClr>
                  </a:solidFill>
                  <a:latin typeface="Bahnschrift" panose="020B0502040204020203" pitchFamily="34" charset="0"/>
                  <a:ea typeface="Nirmala UI" panose="020B0502040204020203" pitchFamily="34" charset="0"/>
                  <a:cs typeface="ZWAdobeF" pitchFamily="2" charset="0"/>
                </a:rPr>
                <a:t>competenze</a:t>
              </a:r>
              <a:r>
                <a:rPr lang="de-CH" sz="1400" dirty="0">
                  <a:solidFill>
                    <a:schemeClr val="bg2">
                      <a:lumMod val="50000"/>
                    </a:schemeClr>
                  </a:solidFill>
                  <a:latin typeface="Bahnschrift" panose="020B0502040204020203" pitchFamily="34" charset="0"/>
                  <a:ea typeface="Nirmala UI" panose="020B0502040204020203" pitchFamily="34" charset="0"/>
                  <a:cs typeface="ZWAdobeF" pitchFamily="2" charset="0"/>
                </a:rPr>
                <a:t> (</a:t>
              </a:r>
              <a:r>
                <a:rPr lang="de-CH" sz="1400" dirty="0" err="1">
                  <a:solidFill>
                    <a:schemeClr val="bg2">
                      <a:lumMod val="50000"/>
                    </a:schemeClr>
                  </a:solidFill>
                  <a:latin typeface="Bahnschrift" panose="020B0502040204020203" pitchFamily="34" charset="0"/>
                  <a:ea typeface="Nirmala UI" panose="020B0502040204020203" pitchFamily="34" charset="0"/>
                  <a:cs typeface="ZWAdobeF" pitchFamily="2" charset="0"/>
                </a:rPr>
                <a:t>numero</a:t>
              </a:r>
              <a:r>
                <a:rPr lang="de-CH" sz="1400" dirty="0">
                  <a:solidFill>
                    <a:schemeClr val="bg2">
                      <a:lumMod val="50000"/>
                    </a:schemeClr>
                  </a:solidFill>
                  <a:latin typeface="Bahnschrift" panose="020B0502040204020203" pitchFamily="34" charset="0"/>
                  <a:ea typeface="Nirmala UI" panose="020B0502040204020203" pitchFamily="34" charset="0"/>
                  <a:cs typeface="ZWAdobeF" pitchFamily="2" charset="0"/>
                </a:rPr>
                <a:t> sul </a:t>
              </a:r>
              <a:r>
                <a:rPr lang="de-CH" sz="1400" dirty="0" err="1">
                  <a:solidFill>
                    <a:schemeClr val="bg2">
                      <a:lumMod val="50000"/>
                    </a:schemeClr>
                  </a:solidFill>
                  <a:latin typeface="Bahnschrift" panose="020B0502040204020203" pitchFamily="34" charset="0"/>
                  <a:ea typeface="Nirmala UI" panose="020B0502040204020203" pitchFamily="34" charset="0"/>
                  <a:cs typeface="ZWAdobeF" pitchFamily="2" charset="0"/>
                </a:rPr>
                <a:t>retro</a:t>
              </a:r>
              <a:r>
                <a:rPr lang="de-CH" sz="1400" dirty="0">
                  <a:solidFill>
                    <a:schemeClr val="bg2">
                      <a:lumMod val="50000"/>
                    </a:schemeClr>
                  </a:solidFill>
                  <a:latin typeface="Bahnschrift" panose="020B0502040204020203" pitchFamily="34" charset="0"/>
                  <a:ea typeface="Nirmala UI" panose="020B0502040204020203" pitchFamily="34" charset="0"/>
                  <a:cs typeface="ZWAdobeF" pitchFamily="2" charset="0"/>
                </a:rPr>
                <a:t> delle carte)</a:t>
              </a:r>
            </a:p>
            <a:p>
              <a:pPr marL="182563" indent="-182563" algn="r">
                <a:buFont typeface="Wingdings" panose="05000000000000000000" pitchFamily="2" charset="2"/>
                <a:buChar char="ü"/>
              </a:pPr>
              <a:r>
                <a:rPr lang="de-CH" sz="1400" dirty="0" err="1">
                  <a:solidFill>
                    <a:schemeClr val="bg2">
                      <a:lumMod val="50000"/>
                    </a:schemeClr>
                  </a:solidFill>
                  <a:latin typeface="Bahnschrift" panose="020B0502040204020203" pitchFamily="34" charset="0"/>
                  <a:ea typeface="Nirmala UI" panose="020B0502040204020203" pitchFamily="34" charset="0"/>
                  <a:cs typeface="ZWAdobeF" pitchFamily="2" charset="0"/>
                </a:rPr>
                <a:t>Confrontare</a:t>
              </a:r>
              <a:r>
                <a:rPr lang="de-CH" sz="1400" dirty="0">
                  <a:solidFill>
                    <a:schemeClr val="bg2">
                      <a:lumMod val="50000"/>
                    </a:schemeClr>
                  </a:solidFill>
                  <a:latin typeface="Bahnschrift" panose="020B0502040204020203" pitchFamily="34" charset="0"/>
                  <a:ea typeface="Nirmala UI" panose="020B0502040204020203" pitchFamily="34" charset="0"/>
                  <a:cs typeface="ZWAdobeF" pitchFamily="2" charset="0"/>
                </a:rPr>
                <a:t> ev. il </a:t>
              </a:r>
              <a:r>
                <a:rPr lang="de-CH" sz="1400" dirty="0" err="1">
                  <a:solidFill>
                    <a:schemeClr val="bg2">
                      <a:lumMod val="50000"/>
                    </a:schemeClr>
                  </a:solidFill>
                  <a:latin typeface="Bahnschrift" panose="020B0502040204020203" pitchFamily="34" charset="0"/>
                  <a:ea typeface="Nirmala UI" panose="020B0502040204020203" pitchFamily="34" charset="0"/>
                  <a:cs typeface="ZWAdobeF" pitchFamily="2" charset="0"/>
                </a:rPr>
                <a:t>livello</a:t>
              </a:r>
              <a:r>
                <a:rPr lang="de-CH" sz="1400" dirty="0">
                  <a:solidFill>
                    <a:schemeClr val="bg2">
                      <a:lumMod val="50000"/>
                    </a:schemeClr>
                  </a:solidFill>
                  <a:latin typeface="Bahnschrift" panose="020B0502040204020203" pitchFamily="34" charset="0"/>
                  <a:ea typeface="Nirmala UI" panose="020B0502040204020203" pitchFamily="34" charset="0"/>
                  <a:cs typeface="ZWAdobeF" pitchFamily="2" charset="0"/>
                </a:rPr>
                <a:t> </a:t>
              </a:r>
              <a:r>
                <a:rPr lang="de-CH" sz="1400" dirty="0" err="1">
                  <a:solidFill>
                    <a:schemeClr val="bg2">
                      <a:lumMod val="50000"/>
                    </a:schemeClr>
                  </a:solidFill>
                  <a:latin typeface="Bahnschrift" panose="020B0502040204020203" pitchFamily="34" charset="0"/>
                  <a:ea typeface="Nirmala UI" panose="020B0502040204020203" pitchFamily="34" charset="0"/>
                  <a:cs typeface="ZWAdobeF" pitchFamily="2" charset="0"/>
                </a:rPr>
                <a:t>con</a:t>
              </a:r>
              <a:r>
                <a:rPr lang="de-CH" sz="1400" dirty="0">
                  <a:solidFill>
                    <a:schemeClr val="bg2">
                      <a:lumMod val="50000"/>
                    </a:schemeClr>
                  </a:solidFill>
                  <a:latin typeface="Bahnschrift" panose="020B0502040204020203" pitchFamily="34" charset="0"/>
                  <a:ea typeface="Nirmala UI" panose="020B0502040204020203" pitchFamily="34" charset="0"/>
                  <a:cs typeface="ZWAdobeF" pitchFamily="2" charset="0"/>
                </a:rPr>
                <a:t> il </a:t>
              </a:r>
              <a:r>
                <a:rPr lang="de-CH" sz="1400" dirty="0" err="1">
                  <a:solidFill>
                    <a:schemeClr val="bg2">
                      <a:lumMod val="50000"/>
                    </a:schemeClr>
                  </a:solidFill>
                  <a:latin typeface="Bahnschrift" panose="020B0502040204020203" pitchFamily="34" charset="0"/>
                  <a:ea typeface="Nirmala UI" panose="020B0502040204020203" pitchFamily="34" charset="0"/>
                  <a:cs typeface="ZWAdobeF" pitchFamily="2" charset="0"/>
                </a:rPr>
                <a:t>profilo</a:t>
              </a:r>
              <a:r>
                <a:rPr lang="de-CH" sz="1400" dirty="0">
                  <a:solidFill>
                    <a:schemeClr val="bg2">
                      <a:lumMod val="50000"/>
                    </a:schemeClr>
                  </a:solidFill>
                  <a:latin typeface="Bahnschrift" panose="020B0502040204020203" pitchFamily="34" charset="0"/>
                  <a:ea typeface="Nirmala UI" panose="020B0502040204020203" pitchFamily="34" charset="0"/>
                  <a:cs typeface="ZWAdobeF" pitchFamily="2" charset="0"/>
                </a:rPr>
                <a:t> di </a:t>
              </a:r>
              <a:r>
                <a:rPr lang="de-CH" sz="1400" dirty="0" err="1">
                  <a:solidFill>
                    <a:schemeClr val="bg2">
                      <a:lumMod val="50000"/>
                    </a:schemeClr>
                  </a:solidFill>
                  <a:latin typeface="Bahnschrift" panose="020B0502040204020203" pitchFamily="34" charset="0"/>
                  <a:ea typeface="Nirmala UI" panose="020B0502040204020203" pitchFamily="34" charset="0"/>
                  <a:cs typeface="ZWAdobeF" pitchFamily="2" charset="0"/>
                </a:rPr>
                <a:t>competenza</a:t>
              </a:r>
              <a:endParaRPr lang="de-CH" sz="1400" dirty="0">
                <a:solidFill>
                  <a:schemeClr val="bg2">
                    <a:lumMod val="50000"/>
                  </a:schemeClr>
                </a:solidFill>
                <a:latin typeface="Bahnschrift" panose="020B0502040204020203" pitchFamily="34" charset="0"/>
                <a:ea typeface="Nirmala UI" panose="020B0502040204020203" pitchFamily="34" charset="0"/>
                <a:cs typeface="ZWAdobeF" pitchFamily="2" charset="0"/>
              </a:endParaRPr>
            </a:p>
            <a:p>
              <a:endParaRPr lang="de-CH" sz="1400" dirty="0">
                <a:latin typeface="Bahnschrift" panose="020B0502040204020203" pitchFamily="34" charset="0"/>
              </a:endParaRPr>
            </a:p>
          </p:txBody>
        </p:sp>
        <p:sp>
          <p:nvSpPr>
            <p:cNvPr id="124" name="Denkblase: wolkenförmig 123">
              <a:extLst>
                <a:ext uri="{FF2B5EF4-FFF2-40B4-BE49-F238E27FC236}">
                  <a16:creationId xmlns:a16="http://schemas.microsoft.com/office/drawing/2014/main" id="{31A51B93-9FD1-6606-FBD0-BAA63360D89F}"/>
                </a:ext>
              </a:extLst>
            </p:cNvPr>
            <p:cNvSpPr/>
            <p:nvPr/>
          </p:nvSpPr>
          <p:spPr>
            <a:xfrm>
              <a:off x="122281" y="3787064"/>
              <a:ext cx="2673474" cy="2384077"/>
            </a:xfrm>
            <a:prstGeom prst="cloudCallout">
              <a:avLst>
                <a:gd name="adj1" fmla="val 67209"/>
                <a:gd name="adj2" fmla="val -21521"/>
              </a:avLst>
            </a:prstGeom>
            <a:noFill/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 dirty="0"/>
            </a:p>
          </p:txBody>
        </p:sp>
      </p:grp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8282726B-F4D0-F8A7-B5C7-9C17DB5475ED}"/>
              </a:ext>
            </a:extLst>
          </p:cNvPr>
          <p:cNvGrpSpPr/>
          <p:nvPr/>
        </p:nvGrpSpPr>
        <p:grpSpPr>
          <a:xfrm>
            <a:off x="9480304" y="3774787"/>
            <a:ext cx="2780350" cy="2522580"/>
            <a:chOff x="9476755" y="3978028"/>
            <a:chExt cx="2780350" cy="2522580"/>
          </a:xfrm>
        </p:grpSpPr>
        <p:sp>
          <p:nvSpPr>
            <p:cNvPr id="120" name="Textfeld 119">
              <a:extLst>
                <a:ext uri="{FF2B5EF4-FFF2-40B4-BE49-F238E27FC236}">
                  <a16:creationId xmlns:a16="http://schemas.microsoft.com/office/drawing/2014/main" id="{03F68DE4-5806-9C6F-763F-B619A49136AF}"/>
                </a:ext>
              </a:extLst>
            </p:cNvPr>
            <p:cNvSpPr txBox="1"/>
            <p:nvPr/>
          </p:nvSpPr>
          <p:spPr>
            <a:xfrm>
              <a:off x="9692663" y="4402338"/>
              <a:ext cx="2564442" cy="172354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82563" indent="-182563">
                <a:buFont typeface="Wingdings" panose="05000000000000000000" pitchFamily="2" charset="2"/>
                <a:buChar char="ü"/>
              </a:pPr>
              <a:r>
                <a:rPr lang="de-CH" sz="1400" dirty="0">
                  <a:solidFill>
                    <a:schemeClr val="bg2">
                      <a:lumMod val="50000"/>
                    </a:schemeClr>
                  </a:solidFill>
                  <a:latin typeface="Bahnschrift" panose="020B0502040204020203" pitchFamily="34" charset="0"/>
                </a:rPr>
                <a:t>Se </a:t>
              </a:r>
              <a:r>
                <a:rPr lang="de-CH" sz="1400" dirty="0" err="1">
                  <a:solidFill>
                    <a:schemeClr val="bg2">
                      <a:lumMod val="50000"/>
                    </a:schemeClr>
                  </a:solidFill>
                  <a:latin typeface="Bahnschrift" panose="020B0502040204020203" pitchFamily="34" charset="0"/>
                </a:rPr>
                <a:t>necessario</a:t>
              </a:r>
              <a:r>
                <a:rPr lang="de-CH" sz="1400" dirty="0">
                  <a:solidFill>
                    <a:schemeClr val="bg2">
                      <a:lumMod val="50000"/>
                    </a:schemeClr>
                  </a:solidFill>
                  <a:latin typeface="Bahnschrift" panose="020B0502040204020203" pitchFamily="34" charset="0"/>
                </a:rPr>
                <a:t>, </a:t>
              </a:r>
              <a:r>
                <a:rPr lang="de-CH" sz="1400" dirty="0" err="1">
                  <a:solidFill>
                    <a:schemeClr val="bg2">
                      <a:lumMod val="50000"/>
                    </a:schemeClr>
                  </a:solidFill>
                  <a:latin typeface="Bahnschrift" panose="020B0502040204020203" pitchFamily="34" charset="0"/>
                </a:rPr>
                <a:t>eseguire</a:t>
              </a:r>
              <a:r>
                <a:rPr lang="de-CH" sz="1400" dirty="0">
                  <a:solidFill>
                    <a:schemeClr val="bg2">
                      <a:lumMod val="50000"/>
                    </a:schemeClr>
                  </a:solidFill>
                  <a:latin typeface="Bahnschrift" panose="020B0502040204020203" pitchFamily="34" charset="0"/>
                </a:rPr>
                <a:t> </a:t>
              </a:r>
              <a:r>
                <a:rPr lang="de-CH" sz="1400" dirty="0" err="1">
                  <a:solidFill>
                    <a:schemeClr val="bg2">
                      <a:lumMod val="50000"/>
                    </a:schemeClr>
                  </a:solidFill>
                  <a:latin typeface="Bahnschrift" panose="020B0502040204020203" pitchFamily="34" charset="0"/>
                </a:rPr>
                <a:t>un</a:t>
              </a:r>
              <a:r>
                <a:rPr lang="de-CH" sz="1400" dirty="0">
                  <a:solidFill>
                    <a:schemeClr val="bg2">
                      <a:lumMod val="50000"/>
                    </a:schemeClr>
                  </a:solidFill>
                  <a:latin typeface="Bahnschrift" panose="020B0502040204020203" pitchFamily="34" charset="0"/>
                </a:rPr>
                <a:t> </a:t>
              </a:r>
              <a:r>
                <a:rPr lang="de-CH" sz="1400" dirty="0" err="1">
                  <a:solidFill>
                    <a:schemeClr val="bg2">
                      <a:lumMod val="50000"/>
                    </a:schemeClr>
                  </a:solidFill>
                  <a:latin typeface="Bahnschrift" panose="020B0502040204020203" pitchFamily="34" charset="0"/>
                </a:rPr>
                <a:t>accertamento</a:t>
              </a:r>
              <a:r>
                <a:rPr lang="de-CH" sz="1400" dirty="0">
                  <a:solidFill>
                    <a:schemeClr val="bg2">
                      <a:lumMod val="50000"/>
                    </a:schemeClr>
                  </a:solidFill>
                  <a:latin typeface="Bahnschrift" panose="020B0502040204020203" pitchFamily="34" charset="0"/>
                </a:rPr>
                <a:t> digitale </a:t>
              </a:r>
              <a:r>
                <a:rPr lang="de-CH" sz="1400" dirty="0" err="1">
                  <a:solidFill>
                    <a:schemeClr val="bg2">
                      <a:lumMod val="50000"/>
                    </a:schemeClr>
                  </a:solidFill>
                  <a:latin typeface="Bahnschrift" panose="020B0502040204020203" pitchFamily="34" charset="0"/>
                </a:rPr>
                <a:t>Triago</a:t>
              </a:r>
              <a:r>
                <a:rPr lang="de-CH" sz="1400" dirty="0">
                  <a:solidFill>
                    <a:schemeClr val="bg2">
                      <a:lumMod val="50000"/>
                    </a:schemeClr>
                  </a:solidFill>
                  <a:latin typeface="Bahnschrift" panose="020B0502040204020203" pitchFamily="34" charset="0"/>
                </a:rPr>
                <a:t>.</a:t>
              </a:r>
            </a:p>
            <a:p>
              <a:pPr marL="182563" indent="-182563">
                <a:buFont typeface="Wingdings" panose="05000000000000000000" pitchFamily="2" charset="2"/>
                <a:buChar char="ü"/>
              </a:pPr>
              <a:r>
                <a:rPr lang="de-CH" sz="1400" dirty="0" err="1">
                  <a:solidFill>
                    <a:schemeClr val="bg2">
                      <a:lumMod val="50000"/>
                    </a:schemeClr>
                  </a:solidFill>
                  <a:latin typeface="Bahnschrift" panose="020B0502040204020203" pitchFamily="34" charset="0"/>
                </a:rPr>
                <a:t>Inizio</a:t>
              </a:r>
              <a:r>
                <a:rPr lang="de-CH" sz="1400" dirty="0">
                  <a:solidFill>
                    <a:schemeClr val="bg2">
                      <a:lumMod val="50000"/>
                    </a:schemeClr>
                  </a:solidFill>
                  <a:latin typeface="Bahnschrift" panose="020B0502040204020203" pitchFamily="34" charset="0"/>
                </a:rPr>
                <a:t> in </a:t>
              </a:r>
              <a:r>
                <a:rPr lang="de-CH" sz="1400" dirty="0" err="1">
                  <a:solidFill>
                    <a:schemeClr val="bg2">
                      <a:lumMod val="50000"/>
                    </a:schemeClr>
                  </a:solidFill>
                  <a:latin typeface="Bahnschrift" panose="020B0502040204020203" pitchFamily="34" charset="0"/>
                </a:rPr>
                <a:t>base</a:t>
              </a:r>
              <a:r>
                <a:rPr lang="de-CH" sz="1400" dirty="0">
                  <a:solidFill>
                    <a:schemeClr val="bg2">
                      <a:lumMod val="50000"/>
                    </a:schemeClr>
                  </a:solidFill>
                  <a:latin typeface="Bahnschrift" panose="020B0502040204020203" pitchFamily="34" charset="0"/>
                </a:rPr>
                <a:t> ai </a:t>
              </a:r>
              <a:r>
                <a:rPr lang="de-CH" sz="1400" dirty="0" err="1">
                  <a:solidFill>
                    <a:schemeClr val="bg2">
                      <a:lumMod val="50000"/>
                    </a:schemeClr>
                  </a:solidFill>
                  <a:latin typeface="Bahnschrift" panose="020B0502040204020203" pitchFamily="34" charset="0"/>
                </a:rPr>
                <a:t>risultati</a:t>
              </a:r>
              <a:r>
                <a:rPr lang="de-CH" sz="1400" dirty="0">
                  <a:solidFill>
                    <a:schemeClr val="bg2">
                      <a:lumMod val="50000"/>
                    </a:schemeClr>
                  </a:solidFill>
                  <a:latin typeface="Bahnschrift" panose="020B0502040204020203" pitchFamily="34" charset="0"/>
                </a:rPr>
                <a:t> della </a:t>
              </a:r>
              <a:r>
                <a:rPr lang="de-CH" sz="1400" dirty="0" err="1">
                  <a:solidFill>
                    <a:schemeClr val="bg2">
                      <a:lumMod val="50000"/>
                    </a:schemeClr>
                  </a:solidFill>
                  <a:latin typeface="Bahnschrift" panose="020B0502040204020203" pitchFamily="34" charset="0"/>
                </a:rPr>
                <a:t>scheda</a:t>
              </a:r>
              <a:r>
                <a:rPr lang="de-CH" sz="1400" dirty="0">
                  <a:solidFill>
                    <a:schemeClr val="bg2">
                      <a:lumMod val="50000"/>
                    </a:schemeClr>
                  </a:solidFill>
                  <a:latin typeface="Bahnschrift" panose="020B0502040204020203" pitchFamily="34" charset="0"/>
                </a:rPr>
                <a:t>.</a:t>
              </a:r>
            </a:p>
            <a:p>
              <a:pPr marL="182563" indent="-182563">
                <a:buFont typeface="Wingdings" panose="05000000000000000000" pitchFamily="2" charset="2"/>
                <a:buChar char="ü"/>
              </a:pPr>
              <a:r>
                <a:rPr lang="de-CH" sz="1400" dirty="0" err="1">
                  <a:solidFill>
                    <a:schemeClr val="bg2">
                      <a:lumMod val="50000"/>
                    </a:schemeClr>
                  </a:solidFill>
                  <a:latin typeface="Bahnschrift" panose="020B0502040204020203" pitchFamily="34" charset="0"/>
                </a:rPr>
                <a:t>Avviare</a:t>
              </a:r>
              <a:r>
                <a:rPr lang="de-CH" sz="1400" dirty="0">
                  <a:solidFill>
                    <a:schemeClr val="bg2">
                      <a:lumMod val="50000"/>
                    </a:schemeClr>
                  </a:solidFill>
                  <a:latin typeface="Bahnschrift" panose="020B0502040204020203" pitchFamily="34" charset="0"/>
                </a:rPr>
                <a:t> </a:t>
              </a:r>
              <a:r>
                <a:rPr lang="de-CH" sz="1400" dirty="0" err="1">
                  <a:solidFill>
                    <a:schemeClr val="bg2">
                      <a:lumMod val="50000"/>
                    </a:schemeClr>
                  </a:solidFill>
                  <a:latin typeface="Bahnschrift" panose="020B0502040204020203" pitchFamily="34" charset="0"/>
                </a:rPr>
                <a:t>opportunità</a:t>
              </a:r>
              <a:r>
                <a:rPr lang="de-CH" sz="1400" dirty="0">
                  <a:solidFill>
                    <a:schemeClr val="bg2">
                      <a:lumMod val="50000"/>
                    </a:schemeClr>
                  </a:solidFill>
                  <a:latin typeface="Bahnschrift" panose="020B0502040204020203" pitchFamily="34" charset="0"/>
                </a:rPr>
                <a:t> di </a:t>
              </a:r>
              <a:r>
                <a:rPr lang="de-CH" sz="1400" dirty="0" err="1">
                  <a:solidFill>
                    <a:schemeClr val="bg2">
                      <a:lumMod val="50000"/>
                    </a:schemeClr>
                  </a:solidFill>
                  <a:latin typeface="Bahnschrift" panose="020B0502040204020203" pitchFamily="34" charset="0"/>
                </a:rPr>
                <a:t>apprendimento</a:t>
              </a:r>
              <a:r>
                <a:rPr lang="de-CH" sz="1400" dirty="0">
                  <a:solidFill>
                    <a:schemeClr val="bg2">
                      <a:lumMod val="50000"/>
                    </a:schemeClr>
                  </a:solidFill>
                  <a:latin typeface="Bahnschrift" panose="020B0502040204020203" pitchFamily="34" charset="0"/>
                </a:rPr>
                <a:t> </a:t>
              </a:r>
              <a:r>
                <a:rPr lang="de-CH" sz="1400" dirty="0" err="1">
                  <a:solidFill>
                    <a:schemeClr val="bg2">
                      <a:lumMod val="50000"/>
                    </a:schemeClr>
                  </a:solidFill>
                  <a:latin typeface="Bahnschrift" panose="020B0502040204020203" pitchFamily="34" charset="0"/>
                </a:rPr>
                <a:t>informali</a:t>
              </a:r>
              <a:r>
                <a:rPr lang="de-CH" sz="1400" dirty="0">
                  <a:solidFill>
                    <a:schemeClr val="bg2">
                      <a:lumMod val="50000"/>
                    </a:schemeClr>
                  </a:solidFill>
                  <a:latin typeface="Bahnschrift" panose="020B0502040204020203" pitchFamily="34" charset="0"/>
                </a:rPr>
                <a:t>.</a:t>
              </a:r>
            </a:p>
            <a:p>
              <a:pPr marL="182563" indent="-182563">
                <a:buFont typeface="Wingdings" panose="05000000000000000000" pitchFamily="2" charset="2"/>
                <a:buChar char="ü"/>
              </a:pPr>
              <a:r>
                <a:rPr lang="de-CH" sz="1400" dirty="0" err="1">
                  <a:solidFill>
                    <a:schemeClr val="bg2">
                      <a:lumMod val="50000"/>
                    </a:schemeClr>
                  </a:solidFill>
                  <a:latin typeface="Bahnschrift" panose="020B0502040204020203" pitchFamily="34" charset="0"/>
                </a:rPr>
                <a:t>Pianificare</a:t>
              </a:r>
              <a:r>
                <a:rPr lang="de-CH" sz="1400" dirty="0">
                  <a:solidFill>
                    <a:schemeClr val="bg2">
                      <a:lumMod val="50000"/>
                    </a:schemeClr>
                  </a:solidFill>
                  <a:latin typeface="Bahnschrift" panose="020B0502040204020203" pitchFamily="34" charset="0"/>
                </a:rPr>
                <a:t> </a:t>
              </a:r>
              <a:r>
                <a:rPr lang="de-CH" sz="1400" dirty="0" err="1">
                  <a:solidFill>
                    <a:schemeClr val="bg2">
                      <a:lumMod val="50000"/>
                    </a:schemeClr>
                  </a:solidFill>
                  <a:latin typeface="Bahnschrift" panose="020B0502040204020203" pitchFamily="34" charset="0"/>
                </a:rPr>
                <a:t>corsi</a:t>
              </a:r>
              <a:r>
                <a:rPr lang="de-CH" sz="1400" dirty="0">
                  <a:solidFill>
                    <a:schemeClr val="bg2">
                      <a:lumMod val="50000"/>
                    </a:schemeClr>
                  </a:solidFill>
                  <a:latin typeface="Bahnschrift" panose="020B0502040204020203" pitchFamily="34" charset="0"/>
                </a:rPr>
                <a:t> di </a:t>
              </a:r>
              <a:r>
                <a:rPr lang="de-CH" sz="1400" dirty="0" err="1">
                  <a:solidFill>
                    <a:schemeClr val="bg2">
                      <a:lumMod val="50000"/>
                    </a:schemeClr>
                  </a:solidFill>
                  <a:latin typeface="Bahnschrift" panose="020B0502040204020203" pitchFamily="34" charset="0"/>
                </a:rPr>
                <a:t>formazione</a:t>
              </a:r>
              <a:r>
                <a:rPr lang="de-CH" sz="1400" dirty="0">
                  <a:solidFill>
                    <a:schemeClr val="bg2">
                      <a:lumMod val="50000"/>
                    </a:schemeClr>
                  </a:solidFill>
                  <a:latin typeface="Bahnschrift" panose="020B0502040204020203" pitchFamily="34" charset="0"/>
                </a:rPr>
                <a:t> continua.</a:t>
              </a:r>
            </a:p>
          </p:txBody>
        </p:sp>
        <p:sp>
          <p:nvSpPr>
            <p:cNvPr id="125" name="Denkblase: wolkenförmig 124">
              <a:extLst>
                <a:ext uri="{FF2B5EF4-FFF2-40B4-BE49-F238E27FC236}">
                  <a16:creationId xmlns:a16="http://schemas.microsoft.com/office/drawing/2014/main" id="{50DE72F1-8477-DE72-3C70-16CA16109458}"/>
                </a:ext>
              </a:extLst>
            </p:cNvPr>
            <p:cNvSpPr/>
            <p:nvPr/>
          </p:nvSpPr>
          <p:spPr>
            <a:xfrm>
              <a:off x="9476755" y="3978028"/>
              <a:ext cx="2664620" cy="2522580"/>
            </a:xfrm>
            <a:prstGeom prst="cloudCallout">
              <a:avLst>
                <a:gd name="adj1" fmla="val -93300"/>
                <a:gd name="adj2" fmla="val -47990"/>
              </a:avLst>
            </a:prstGeom>
            <a:noFill/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</p:grpSp>
      <p:sp>
        <p:nvSpPr>
          <p:cNvPr id="7" name="Rechteck 6">
            <a:extLst>
              <a:ext uri="{FF2B5EF4-FFF2-40B4-BE49-F238E27FC236}">
                <a16:creationId xmlns:a16="http://schemas.microsoft.com/office/drawing/2014/main" id="{D64E9106-3D36-0708-D8D7-215FDBECC778}"/>
              </a:ext>
            </a:extLst>
          </p:cNvPr>
          <p:cNvSpPr/>
          <p:nvPr/>
        </p:nvSpPr>
        <p:spPr>
          <a:xfrm>
            <a:off x="11423650" y="6525344"/>
            <a:ext cx="768350" cy="332656"/>
          </a:xfrm>
          <a:prstGeom prst="rect">
            <a:avLst/>
          </a:prstGeom>
          <a:solidFill>
            <a:srgbClr val="FDE7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>
              <a:solidFill>
                <a:srgbClr val="FDE70E"/>
              </a:solidFill>
            </a:endParaRPr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B68E353C-347B-D3CB-D274-FD733136B6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F4173-0C9E-4E3B-B0A6-EA990386106D}" type="datetime1">
              <a:rPr lang="de-DE" smtClean="0"/>
              <a:t>02.07.2026</a:t>
            </a:fld>
            <a:endParaRPr lang="de-CH" dirty="0"/>
          </a:p>
        </p:txBody>
      </p:sp>
      <p:sp>
        <p:nvSpPr>
          <p:cNvPr id="13" name="Foliennummernplatzhalter 12">
            <a:extLst>
              <a:ext uri="{FF2B5EF4-FFF2-40B4-BE49-F238E27FC236}">
                <a16:creationId xmlns:a16="http://schemas.microsoft.com/office/drawing/2014/main" id="{0BB7F9F0-B8E0-B6CD-24D9-949574C98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6</a:t>
            </a:fld>
            <a:endParaRPr lang="de-CH" dirty="0"/>
          </a:p>
        </p:txBody>
      </p:sp>
      <p:pic>
        <p:nvPicPr>
          <p:cNvPr id="15" name="Grafik 14" descr="Ein Bild, das Grafiken, Screenshot, Farbigkeit, Grafikdesign enthält.&#10;&#10;Automatisch generierte Beschreibung">
            <a:extLst>
              <a:ext uri="{FF2B5EF4-FFF2-40B4-BE49-F238E27FC236}">
                <a16:creationId xmlns:a16="http://schemas.microsoft.com/office/drawing/2014/main" id="{4B6D96E3-70F7-66F7-CE17-814AB0DE59E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4761" y="-255179"/>
            <a:ext cx="1467160" cy="1654457"/>
          </a:xfrm>
          <a:prstGeom prst="rect">
            <a:avLst/>
          </a:prstGeom>
        </p:spPr>
      </p:pic>
      <p:sp>
        <p:nvSpPr>
          <p:cNvPr id="12" name="Fußzeilenplatzhalter 4">
            <a:extLst>
              <a:ext uri="{FF2B5EF4-FFF2-40B4-BE49-F238E27FC236}">
                <a16:creationId xmlns:a16="http://schemas.microsoft.com/office/drawing/2014/main" id="{41849C7B-DD24-7B54-4CD6-FBF47ADFF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03388" y="6608763"/>
            <a:ext cx="8099425" cy="14287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9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Professur für Erwachsenenbildung und Weiterbildung - </a:t>
            </a:r>
            <a:r>
              <a:rPr lang="de-CH" dirty="0">
                <a:solidFill>
                  <a:prstClr val="black"/>
                </a:solidFill>
                <a:latin typeface="Arial" panose="020B0604020202020204"/>
              </a:rPr>
              <a:t>S</a:t>
            </a:r>
            <a:r>
              <a:rPr kumimoji="0" lang="de-CH" sz="95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trumenti</a:t>
            </a:r>
            <a:r>
              <a:rPr kumimoji="0" lang="de-CH" sz="9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TRIAGO</a:t>
            </a:r>
          </a:p>
        </p:txBody>
      </p:sp>
    </p:spTree>
    <p:extLst>
      <p:ext uri="{BB962C8B-B14F-4D97-AF65-F5344CB8AC3E}">
        <p14:creationId xmlns:p14="http://schemas.microsoft.com/office/powerpoint/2010/main" val="3589757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1D85D3-6FC0-046D-A448-398FAFFF3E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257F63-11D6-0482-4C64-6109B53572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800" y="678952"/>
            <a:ext cx="11012400" cy="430887"/>
          </a:xfrm>
        </p:spPr>
        <p:txBody>
          <a:bodyPr/>
          <a:lstStyle/>
          <a:p>
            <a:r>
              <a:rPr lang="de-CH" sz="2800" b="1" dirty="0" err="1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+mn-cs"/>
              </a:rPr>
              <a:t>Utilizzo</a:t>
            </a:r>
            <a:r>
              <a:rPr lang="de-CH" sz="2800" b="1" dirty="0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+mn-cs"/>
              </a:rPr>
              <a:t> delle carte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DBFE75A-8312-548A-43FC-1041BA0230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304386-B8F7-4728-A05B-83B294575A2C}" type="datetime1">
              <a:rPr kumimoji="0" lang="de-DE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02.07.2026</a:t>
            </a:fld>
            <a:endParaRPr kumimoji="0" lang="de-CH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75120DC-EA93-1D99-9035-79BDBA9FA2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2AD375-037F-43D0-B059-5172DA06796A}" type="slidenum">
              <a:rPr kumimoji="0" lang="de-CH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de-CH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7" name="Grafik 6" descr="Ein Bild, das Grafiken, Screenshot, Farbigkeit, Grafikdesign enthält.&#10;&#10;Automatisch generierte Beschreibung">
            <a:extLst>
              <a:ext uri="{FF2B5EF4-FFF2-40B4-BE49-F238E27FC236}">
                <a16:creationId xmlns:a16="http://schemas.microsoft.com/office/drawing/2014/main" id="{3AC2DE08-621A-C4F9-F900-CD3DA4C0022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15" b="24819"/>
          <a:stretch>
            <a:fillRect/>
          </a:stretch>
        </p:blipFill>
        <p:spPr>
          <a:xfrm>
            <a:off x="10200456" y="188639"/>
            <a:ext cx="1771465" cy="1008113"/>
          </a:xfrm>
          <a:prstGeom prst="rect">
            <a:avLst/>
          </a:prstGeom>
        </p:spPr>
      </p:pic>
      <p:sp>
        <p:nvSpPr>
          <p:cNvPr id="9" name="Titel 1">
            <a:extLst>
              <a:ext uri="{FF2B5EF4-FFF2-40B4-BE49-F238E27FC236}">
                <a16:creationId xmlns:a16="http://schemas.microsoft.com/office/drawing/2014/main" id="{7D86C0E9-A567-7807-134C-BCDBA67F1B9C}"/>
              </a:ext>
            </a:extLst>
          </p:cNvPr>
          <p:cNvSpPr txBox="1">
            <a:spLocks/>
          </p:cNvSpPr>
          <p:nvPr/>
        </p:nvSpPr>
        <p:spPr>
          <a:xfrm>
            <a:off x="406800" y="1175595"/>
            <a:ext cx="11012400" cy="30777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000" dirty="0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+mn-cs"/>
              </a:rPr>
              <a:t>Diverse </a:t>
            </a:r>
            <a:r>
              <a:rPr lang="de-DE" sz="2000" dirty="0" err="1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+mn-cs"/>
              </a:rPr>
              <a:t>modalità</a:t>
            </a:r>
            <a:r>
              <a:rPr lang="de-DE" sz="2000" dirty="0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+mn-cs"/>
              </a:rPr>
              <a:t> di </a:t>
            </a:r>
            <a:r>
              <a:rPr lang="de-DE" sz="2000" dirty="0" err="1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+mn-cs"/>
              </a:rPr>
              <a:t>utilizzo</a:t>
            </a:r>
            <a:endParaRPr lang="de-DE" sz="2000" dirty="0">
              <a:gradFill>
                <a:gsLst>
                  <a:gs pos="0">
                    <a:srgbClr val="8A1001"/>
                  </a:gs>
                  <a:gs pos="41000">
                    <a:srgbClr val="6F2282"/>
                  </a:gs>
                  <a:gs pos="74000">
                    <a:srgbClr val="26348C"/>
                  </a:gs>
                  <a:gs pos="100000">
                    <a:srgbClr val="005E66"/>
                  </a:gs>
                </a:gsLst>
                <a:lin ang="0" scaled="1"/>
              </a:gradFill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7B0C9206-5627-258B-EF29-645F86AC3339}"/>
              </a:ext>
            </a:extLst>
          </p:cNvPr>
          <p:cNvSpPr txBox="1"/>
          <p:nvPr/>
        </p:nvSpPr>
        <p:spPr>
          <a:xfrm>
            <a:off x="354694" y="1448229"/>
            <a:ext cx="11568711" cy="5188646"/>
          </a:xfrm>
          <a:prstGeom prst="rect">
            <a:avLst/>
          </a:prstGeom>
          <a:noFill/>
          <a:ln>
            <a:noFill/>
          </a:ln>
        </p:spPr>
        <p:txBody>
          <a:bodyPr wrap="square" lIns="72000" tIns="36000" rIns="36000" bIns="108000" rtlCol="0" anchor="ctr" anchorCtr="0">
            <a:spAutoFit/>
          </a:bodyPr>
          <a:lstStyle/>
          <a:p>
            <a:pPr>
              <a:lnSpc>
                <a:spcPct val="200000"/>
              </a:lnSpc>
              <a:buSzPct val="150000"/>
            </a:pPr>
            <a:r>
              <a:rPr lang="it-IT" sz="1600" b="1" dirty="0">
                <a:cs typeface="Arial"/>
              </a:rPr>
              <a:t>Breve colloquio </a:t>
            </a:r>
          </a:p>
          <a:p>
            <a:pPr marL="285750" indent="-285750">
              <a:lnSpc>
                <a:spcPct val="200000"/>
              </a:lnSpc>
              <a:buSzPct val="150000"/>
              <a:buFont typeface="Wingdings" panose="05000000000000000000" pitchFamily="2" charset="2"/>
              <a:buChar char="Ø"/>
            </a:pPr>
            <a:r>
              <a:rPr lang="it-IT" sz="1400" dirty="0">
                <a:cs typeface="Arial"/>
              </a:rPr>
              <a:t>Singole carte per la sensibilizzazione e l’individuazione dei bisogni</a:t>
            </a:r>
          </a:p>
          <a:p>
            <a:pPr>
              <a:lnSpc>
                <a:spcPct val="200000"/>
              </a:lnSpc>
              <a:buSzPct val="150000"/>
            </a:pPr>
            <a:r>
              <a:rPr lang="it-IT" sz="1600" b="1" dirty="0">
                <a:cs typeface="Arial"/>
              </a:rPr>
              <a:t>Valutazione mirata</a:t>
            </a:r>
          </a:p>
          <a:p>
            <a:pPr marL="285750" indent="-285750">
              <a:lnSpc>
                <a:spcPct val="200000"/>
              </a:lnSpc>
              <a:buSzPct val="150000"/>
              <a:buFont typeface="Wingdings" panose="05000000000000000000" pitchFamily="2" charset="2"/>
              <a:buChar char="Ø"/>
            </a:pPr>
            <a:r>
              <a:rPr lang="it-IT" sz="1400" dirty="0">
                <a:cs typeface="Arial"/>
              </a:rPr>
              <a:t>Valutazione mirata di singoli ambiti di competenza</a:t>
            </a:r>
          </a:p>
          <a:p>
            <a:pPr>
              <a:lnSpc>
                <a:spcPct val="200000"/>
              </a:lnSpc>
              <a:buSzPct val="150000"/>
            </a:pPr>
            <a:r>
              <a:rPr lang="it-IT" sz="1600" b="1" dirty="0">
                <a:cs typeface="Arial"/>
              </a:rPr>
              <a:t>Valutazione approfondita</a:t>
            </a:r>
          </a:p>
          <a:p>
            <a:pPr marL="285750" indent="-285750">
              <a:lnSpc>
                <a:spcPct val="200000"/>
              </a:lnSpc>
              <a:buSzPct val="150000"/>
              <a:buFont typeface="Wingdings" panose="05000000000000000000" pitchFamily="2" charset="2"/>
              <a:buChar char="Ø"/>
            </a:pPr>
            <a:r>
              <a:rPr lang="it-IT" sz="1400" dirty="0">
                <a:cs typeface="Arial"/>
              </a:rPr>
              <a:t>Valutazione di più ambiti di competenza combinati</a:t>
            </a:r>
          </a:p>
          <a:p>
            <a:pPr>
              <a:lnSpc>
                <a:spcPct val="200000"/>
              </a:lnSpc>
              <a:buSzPct val="150000"/>
            </a:pPr>
            <a:r>
              <a:rPr lang="it-IT" sz="1600" b="1" dirty="0">
                <a:cs typeface="Arial"/>
              </a:rPr>
              <a:t>Supporto alla consulenza</a:t>
            </a:r>
          </a:p>
          <a:p>
            <a:pPr marL="285750" indent="-285750">
              <a:lnSpc>
                <a:spcPct val="200000"/>
              </a:lnSpc>
              <a:buSzPct val="150000"/>
              <a:buFont typeface="Wingdings" panose="05000000000000000000" pitchFamily="2" charset="2"/>
              <a:buChar char="Ø"/>
            </a:pPr>
            <a:r>
              <a:rPr lang="it-IT" sz="1400" dirty="0">
                <a:cs typeface="Arial"/>
              </a:rPr>
              <a:t>Come base di discussione per riflettere su situazioni e sfide della vita quotidiana</a:t>
            </a:r>
          </a:p>
          <a:p>
            <a:pPr>
              <a:lnSpc>
                <a:spcPct val="200000"/>
              </a:lnSpc>
              <a:buSzPct val="150000"/>
            </a:pPr>
            <a:r>
              <a:rPr lang="it-IT" sz="1600" b="1" dirty="0">
                <a:cs typeface="Arial"/>
              </a:rPr>
              <a:t>Consulenza di rinvio e orientamento</a:t>
            </a:r>
          </a:p>
          <a:p>
            <a:pPr marL="285750" indent="-285750">
              <a:lnSpc>
                <a:spcPct val="200000"/>
              </a:lnSpc>
              <a:buSzPct val="150000"/>
              <a:buFont typeface="Wingdings" panose="05000000000000000000" pitchFamily="2" charset="2"/>
              <a:buChar char="Ø"/>
            </a:pPr>
            <a:r>
              <a:rPr lang="it-IT" sz="1400" dirty="0">
                <a:cs typeface="Arial"/>
              </a:rPr>
              <a:t>Individuazione di offerte formative adeguate o di ulteriori percorsi di valutazione</a:t>
            </a:r>
            <a:endParaRPr lang="de-CH" sz="1400" dirty="0">
              <a:cs typeface="Arial"/>
            </a:endParaRPr>
          </a:p>
          <a:p>
            <a:pPr marL="171450" indent="-171450">
              <a:buSzPct val="150000"/>
              <a:buFont typeface="Arial" panose="020B0604020202020204" pitchFamily="34" charset="0"/>
              <a:buChar char="•"/>
            </a:pPr>
            <a:endParaRPr lang="de-DE" sz="800" dirty="0"/>
          </a:p>
          <a:p>
            <a:pPr>
              <a:lnSpc>
                <a:spcPct val="150000"/>
              </a:lnSpc>
              <a:buSzPct val="150000"/>
            </a:pPr>
            <a:endParaRPr lang="de-CH" sz="1500" dirty="0"/>
          </a:p>
        </p:txBody>
      </p:sp>
      <p:sp>
        <p:nvSpPr>
          <p:cNvPr id="19" name="Fußzeilenplatzhalter 4">
            <a:extLst>
              <a:ext uri="{FF2B5EF4-FFF2-40B4-BE49-F238E27FC236}">
                <a16:creationId xmlns:a16="http://schemas.microsoft.com/office/drawing/2014/main" id="{4225A227-DD18-CFDB-8941-F07092EED1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03388" y="6608763"/>
            <a:ext cx="8099425" cy="14287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9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Professur für Erwachsenenbildung und Weiterbildung - </a:t>
            </a:r>
            <a:r>
              <a:rPr lang="de-CH" dirty="0">
                <a:solidFill>
                  <a:prstClr val="black"/>
                </a:solidFill>
                <a:latin typeface="Arial" panose="020B0604020202020204"/>
              </a:rPr>
              <a:t>S</a:t>
            </a:r>
            <a:r>
              <a:rPr kumimoji="0" lang="de-CH" sz="95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trumenti</a:t>
            </a:r>
            <a:r>
              <a:rPr kumimoji="0" lang="de-CH" sz="9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TRIAGO</a:t>
            </a:r>
          </a:p>
        </p:txBody>
      </p:sp>
    </p:spTree>
    <p:extLst>
      <p:ext uri="{BB962C8B-B14F-4D97-AF65-F5344CB8AC3E}">
        <p14:creationId xmlns:p14="http://schemas.microsoft.com/office/powerpoint/2010/main" val="39726607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1D85D3-6FC0-046D-A448-398FAFFF3E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257F63-11D6-0482-4C64-6109B53572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800" y="678952"/>
            <a:ext cx="11012400" cy="430887"/>
          </a:xfrm>
        </p:spPr>
        <p:txBody>
          <a:bodyPr/>
          <a:lstStyle/>
          <a:p>
            <a:r>
              <a:rPr lang="de-DE" sz="2800" b="1" dirty="0" err="1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</a:rPr>
              <a:t>Gli</a:t>
            </a:r>
            <a:r>
              <a:rPr lang="de-DE" sz="2800" b="1" dirty="0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</a:rPr>
              <a:t> </a:t>
            </a:r>
            <a:r>
              <a:rPr lang="de-DE" sz="2800" b="1" dirty="0" err="1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</a:rPr>
              <a:t>strumenti</a:t>
            </a:r>
            <a:r>
              <a:rPr lang="de-DE" sz="2800" b="1" dirty="0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</a:rPr>
              <a:t> TRIAGO</a:t>
            </a:r>
            <a:endParaRPr lang="de-CH" sz="2800" b="1" dirty="0">
              <a:gradFill>
                <a:gsLst>
                  <a:gs pos="0">
                    <a:srgbClr val="8A1001"/>
                  </a:gs>
                  <a:gs pos="41000">
                    <a:srgbClr val="6F2282"/>
                  </a:gs>
                  <a:gs pos="74000">
                    <a:srgbClr val="26348C"/>
                  </a:gs>
                  <a:gs pos="100000">
                    <a:srgbClr val="005E66"/>
                  </a:gs>
                </a:gsLst>
                <a:lin ang="0" scaled="1"/>
              </a:gradFill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DBFE75A-8312-548A-43FC-1041BA0230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304386-B8F7-4728-A05B-83B294575A2C}" type="datetime1">
              <a:rPr kumimoji="0" lang="de-DE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02.07.2026</a:t>
            </a:fld>
            <a:endParaRPr kumimoji="0" lang="de-CH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75120DC-EA93-1D99-9035-79BDBA9FA2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2AD375-037F-43D0-B059-5172DA06796A}" type="slidenum">
              <a:rPr kumimoji="0" lang="de-CH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de-CH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7" name="Grafik 6" descr="Ein Bild, das Grafiken, Screenshot, Farbigkeit, Grafikdesign enthält.&#10;&#10;Automatisch generierte Beschreibung">
            <a:extLst>
              <a:ext uri="{FF2B5EF4-FFF2-40B4-BE49-F238E27FC236}">
                <a16:creationId xmlns:a16="http://schemas.microsoft.com/office/drawing/2014/main" id="{3AC2DE08-621A-C4F9-F900-CD3DA4C002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15" b="24819"/>
          <a:stretch>
            <a:fillRect/>
          </a:stretch>
        </p:blipFill>
        <p:spPr>
          <a:xfrm>
            <a:off x="10200456" y="188639"/>
            <a:ext cx="1771465" cy="1008113"/>
          </a:xfrm>
          <a:prstGeom prst="rect">
            <a:avLst/>
          </a:prstGeom>
        </p:spPr>
      </p:pic>
      <p:sp>
        <p:nvSpPr>
          <p:cNvPr id="9" name="Titel 1">
            <a:extLst>
              <a:ext uri="{FF2B5EF4-FFF2-40B4-BE49-F238E27FC236}">
                <a16:creationId xmlns:a16="http://schemas.microsoft.com/office/drawing/2014/main" id="{7D86C0E9-A567-7807-134C-BCDBA67F1B9C}"/>
              </a:ext>
            </a:extLst>
          </p:cNvPr>
          <p:cNvSpPr txBox="1">
            <a:spLocks/>
          </p:cNvSpPr>
          <p:nvPr/>
        </p:nvSpPr>
        <p:spPr>
          <a:xfrm>
            <a:off x="406800" y="1175595"/>
            <a:ext cx="11012400" cy="30777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000" dirty="0" err="1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+mn-cs"/>
              </a:rPr>
              <a:t>Principi</a:t>
            </a:r>
            <a:r>
              <a:rPr lang="de-DE" sz="2000" dirty="0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+mn-cs"/>
              </a:rPr>
              <a:t> di </a:t>
            </a:r>
            <a:r>
              <a:rPr lang="de-DE" sz="2000" dirty="0" err="1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+mn-cs"/>
              </a:rPr>
              <a:t>ba</a:t>
            </a:r>
            <a:r>
              <a:rPr lang="de-CH" sz="2000" dirty="0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+mn-cs"/>
              </a:rPr>
              <a:t>se</a:t>
            </a:r>
            <a:r>
              <a:rPr lang="de-DE" sz="2000" dirty="0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+mn-cs"/>
              </a:rPr>
              <a:t> </a:t>
            </a:r>
            <a:r>
              <a:rPr lang="de-CH" sz="2000" dirty="0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+mn-cs"/>
              </a:rPr>
              <a:t>del</a:t>
            </a:r>
            <a:r>
              <a:rPr lang="de-DE" sz="2000" dirty="0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+mn-cs"/>
              </a:rPr>
              <a:t> </a:t>
            </a:r>
            <a:r>
              <a:rPr lang="de-CH" sz="2000" dirty="0" err="1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+mn-cs"/>
              </a:rPr>
              <a:t>set</a:t>
            </a:r>
            <a:r>
              <a:rPr lang="de-DE" sz="2000" dirty="0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+mn-cs"/>
              </a:rPr>
              <a:t> </a:t>
            </a:r>
            <a:r>
              <a:rPr lang="de-CH" sz="2000" dirty="0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+mn-cs"/>
              </a:rPr>
              <a:t>di</a:t>
            </a:r>
            <a:r>
              <a:rPr lang="de-DE" sz="2000" dirty="0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+mn-cs"/>
              </a:rPr>
              <a:t> </a:t>
            </a:r>
            <a:r>
              <a:rPr lang="de-CH" sz="2000" dirty="0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+mn-cs"/>
              </a:rPr>
              <a:t>carte</a:t>
            </a:r>
            <a:endParaRPr lang="de-DE" sz="2000" dirty="0">
              <a:gradFill>
                <a:gsLst>
                  <a:gs pos="0">
                    <a:srgbClr val="8A1001"/>
                  </a:gs>
                  <a:gs pos="41000">
                    <a:srgbClr val="6F2282"/>
                  </a:gs>
                  <a:gs pos="74000">
                    <a:srgbClr val="26348C"/>
                  </a:gs>
                  <a:gs pos="100000">
                    <a:srgbClr val="005E66"/>
                  </a:gs>
                </a:gsLst>
                <a:lin ang="0" scaled="1"/>
              </a:gradFill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7B0C9206-5627-258B-EF29-645F86AC3339}"/>
              </a:ext>
            </a:extLst>
          </p:cNvPr>
          <p:cNvSpPr txBox="1"/>
          <p:nvPr/>
        </p:nvSpPr>
        <p:spPr>
          <a:xfrm>
            <a:off x="1576454" y="2438688"/>
            <a:ext cx="10395467" cy="4265317"/>
          </a:xfrm>
          <a:prstGeom prst="rect">
            <a:avLst/>
          </a:prstGeom>
          <a:noFill/>
          <a:ln>
            <a:noFill/>
          </a:ln>
        </p:spPr>
        <p:txBody>
          <a:bodyPr wrap="square" lIns="72000" tIns="36000" rIns="36000" bIns="108000" rtlCol="0" anchor="ctr" anchorCtr="0">
            <a:spAutoFit/>
          </a:bodyPr>
          <a:lstStyle/>
          <a:p>
            <a:pPr marL="285750" indent="-285750">
              <a:lnSpc>
                <a:spcPct val="200000"/>
              </a:lnSpc>
              <a:buSzPct val="150000"/>
              <a:buFont typeface="Arial" panose="020B0604020202020204" pitchFamily="34" charset="0"/>
              <a:buChar char="•"/>
            </a:pPr>
            <a:r>
              <a:rPr lang="de-CH" sz="2000" dirty="0"/>
              <a:t>Il </a:t>
            </a:r>
            <a:r>
              <a:rPr lang="de-CH" sz="2000" b="1" dirty="0" err="1"/>
              <a:t>dialogo</a:t>
            </a:r>
            <a:r>
              <a:rPr lang="de-CH" sz="2000" dirty="0"/>
              <a:t> </a:t>
            </a:r>
            <a:r>
              <a:rPr lang="de-CH" sz="2000" dirty="0" err="1"/>
              <a:t>tra</a:t>
            </a:r>
            <a:r>
              <a:rPr lang="de-CH" sz="2000" dirty="0"/>
              <a:t> </a:t>
            </a:r>
            <a:r>
              <a:rPr lang="de-CH" sz="2000" dirty="0" err="1"/>
              <a:t>consulenti</a:t>
            </a:r>
            <a:r>
              <a:rPr lang="de-CH" sz="2000" dirty="0"/>
              <a:t> </a:t>
            </a:r>
            <a:r>
              <a:rPr lang="de-CH" sz="2000" dirty="0" err="1"/>
              <a:t>e</a:t>
            </a:r>
            <a:r>
              <a:rPr lang="de-CH" sz="2000" dirty="0"/>
              <a:t> </a:t>
            </a:r>
            <a:r>
              <a:rPr lang="de-CH" sz="2000" dirty="0" err="1"/>
              <a:t>utenti</a:t>
            </a:r>
            <a:r>
              <a:rPr lang="de-CH" sz="2000" dirty="0"/>
              <a:t> </a:t>
            </a:r>
            <a:r>
              <a:rPr lang="de-CH" sz="2000" dirty="0" err="1"/>
              <a:t>è</a:t>
            </a:r>
            <a:r>
              <a:rPr lang="de-CH" sz="2000" dirty="0"/>
              <a:t> al </a:t>
            </a:r>
            <a:r>
              <a:rPr lang="de-CH" sz="2000" b="1" dirty="0" err="1"/>
              <a:t>centro</a:t>
            </a:r>
            <a:r>
              <a:rPr lang="de-CH" sz="2000" dirty="0"/>
              <a:t> </a:t>
            </a:r>
            <a:r>
              <a:rPr lang="de-CH" sz="2000" dirty="0" err="1"/>
              <a:t>dell'accertamento</a:t>
            </a:r>
            <a:endParaRPr lang="de-CH" sz="2000" dirty="0"/>
          </a:p>
          <a:p>
            <a:pPr marL="285750" indent="-285750">
              <a:lnSpc>
                <a:spcPct val="200000"/>
              </a:lnSpc>
              <a:buSzPct val="150000"/>
              <a:buFont typeface="Arial" panose="020B0604020202020204" pitchFamily="34" charset="0"/>
              <a:buChar char="•"/>
            </a:pPr>
            <a:r>
              <a:rPr lang="de-CH" sz="2000" dirty="0"/>
              <a:t>Il </a:t>
            </a:r>
            <a:r>
              <a:rPr lang="de-CH" sz="2000" dirty="0" err="1"/>
              <a:t>set</a:t>
            </a:r>
            <a:r>
              <a:rPr lang="de-CH" sz="2000" dirty="0"/>
              <a:t> di carte </a:t>
            </a:r>
            <a:r>
              <a:rPr lang="de-CH" sz="2000" dirty="0" err="1"/>
              <a:t>aiuta</a:t>
            </a:r>
            <a:r>
              <a:rPr lang="de-CH" sz="2000" dirty="0"/>
              <a:t> ad </a:t>
            </a:r>
            <a:r>
              <a:rPr lang="de-CH" sz="2000" b="1" dirty="0" err="1"/>
              <a:t>affrontare</a:t>
            </a:r>
            <a:r>
              <a:rPr lang="de-CH" sz="2000" dirty="0"/>
              <a:t> le </a:t>
            </a:r>
            <a:r>
              <a:rPr lang="de-CH" sz="2000" b="1" dirty="0" err="1"/>
              <a:t>competenze</a:t>
            </a:r>
            <a:r>
              <a:rPr lang="de-CH" sz="2000" b="1" dirty="0"/>
              <a:t> di </a:t>
            </a:r>
            <a:r>
              <a:rPr lang="de-CH" sz="2000" b="1" dirty="0" err="1"/>
              <a:t>base</a:t>
            </a:r>
            <a:r>
              <a:rPr lang="de-CH" sz="2000" dirty="0"/>
              <a:t>.</a:t>
            </a:r>
          </a:p>
          <a:p>
            <a:pPr marL="285750" indent="-285750">
              <a:lnSpc>
                <a:spcPct val="200000"/>
              </a:lnSpc>
              <a:buSzPct val="150000"/>
              <a:buFont typeface="Arial" panose="020B0604020202020204" pitchFamily="34" charset="0"/>
              <a:buChar char="•"/>
            </a:pPr>
            <a:r>
              <a:rPr lang="de-CH" sz="2000" dirty="0"/>
              <a:t>Il </a:t>
            </a:r>
            <a:r>
              <a:rPr lang="de-CH" sz="2000" dirty="0" err="1"/>
              <a:t>focus</a:t>
            </a:r>
            <a:r>
              <a:rPr lang="de-CH" sz="2000" dirty="0"/>
              <a:t> </a:t>
            </a:r>
            <a:r>
              <a:rPr lang="de-CH" sz="2000" dirty="0" err="1"/>
              <a:t>è</a:t>
            </a:r>
            <a:r>
              <a:rPr lang="de-CH" sz="2000" dirty="0"/>
              <a:t> </a:t>
            </a:r>
            <a:r>
              <a:rPr lang="de-CH" sz="2000" dirty="0" err="1"/>
              <a:t>sulle</a:t>
            </a:r>
            <a:r>
              <a:rPr lang="de-CH" sz="2000" dirty="0"/>
              <a:t> </a:t>
            </a:r>
            <a:r>
              <a:rPr lang="de-CH" sz="2000" b="1" dirty="0" err="1"/>
              <a:t>sfide</a:t>
            </a:r>
            <a:r>
              <a:rPr lang="de-CH" sz="2000" b="1" dirty="0"/>
              <a:t> </a:t>
            </a:r>
            <a:r>
              <a:rPr lang="de-CH" sz="2000" b="1" dirty="0" err="1"/>
              <a:t>quotidiane</a:t>
            </a:r>
            <a:r>
              <a:rPr lang="de-CH" sz="2000" b="1" dirty="0"/>
              <a:t> </a:t>
            </a:r>
            <a:r>
              <a:rPr lang="de-CH" sz="2000" dirty="0" err="1"/>
              <a:t>degli</a:t>
            </a:r>
            <a:r>
              <a:rPr lang="de-CH" sz="2000" dirty="0"/>
              <a:t> </a:t>
            </a:r>
            <a:r>
              <a:rPr lang="de-CH" sz="2000" dirty="0" err="1"/>
              <a:t>utenti</a:t>
            </a:r>
            <a:r>
              <a:rPr lang="de-CH" sz="2000" dirty="0"/>
              <a:t>.</a:t>
            </a:r>
          </a:p>
          <a:p>
            <a:pPr marL="285750" indent="-285750">
              <a:lnSpc>
                <a:spcPct val="200000"/>
              </a:lnSpc>
              <a:buSzPct val="150000"/>
              <a:buFont typeface="Arial" panose="020B0604020202020204" pitchFamily="34" charset="0"/>
              <a:buChar char="•"/>
            </a:pPr>
            <a:r>
              <a:rPr lang="de-CH" sz="2000" dirty="0"/>
              <a:t>Le </a:t>
            </a:r>
            <a:r>
              <a:rPr lang="de-CH" sz="2000" b="1" dirty="0" err="1"/>
              <a:t>misure</a:t>
            </a:r>
            <a:r>
              <a:rPr lang="de-CH" sz="2000" dirty="0"/>
              <a:t> per </a:t>
            </a:r>
            <a:r>
              <a:rPr lang="de-CH" sz="2000" dirty="0" err="1"/>
              <a:t>promuovere</a:t>
            </a:r>
            <a:r>
              <a:rPr lang="de-CH" sz="2000" dirty="0"/>
              <a:t> le </a:t>
            </a:r>
            <a:r>
              <a:rPr lang="de-CH" sz="2000" dirty="0" err="1"/>
              <a:t>competenze</a:t>
            </a:r>
            <a:r>
              <a:rPr lang="de-CH" sz="2000" dirty="0"/>
              <a:t> di </a:t>
            </a:r>
            <a:r>
              <a:rPr lang="de-CH" sz="2000" dirty="0" err="1"/>
              <a:t>base</a:t>
            </a:r>
            <a:r>
              <a:rPr lang="de-CH" sz="2000" dirty="0"/>
              <a:t> </a:t>
            </a:r>
            <a:r>
              <a:rPr lang="de-CH" sz="2000" dirty="0" err="1"/>
              <a:t>sono</a:t>
            </a:r>
            <a:r>
              <a:rPr lang="de-CH" sz="2000" dirty="0"/>
              <a:t> </a:t>
            </a:r>
            <a:r>
              <a:rPr lang="de-CH" sz="2000" b="1" dirty="0" err="1"/>
              <a:t>condivise</a:t>
            </a:r>
            <a:r>
              <a:rPr lang="de-CH" sz="2000" dirty="0"/>
              <a:t>, </a:t>
            </a:r>
            <a:r>
              <a:rPr lang="de-CH" sz="2000" b="1" dirty="0" err="1"/>
              <a:t>orientate</a:t>
            </a:r>
            <a:r>
              <a:rPr lang="de-CH" sz="2000" b="1" dirty="0"/>
              <a:t> ai </a:t>
            </a:r>
            <a:r>
              <a:rPr lang="de-CH" sz="2000" b="1" dirty="0" err="1"/>
              <a:t>risultati</a:t>
            </a:r>
            <a:r>
              <a:rPr lang="de-CH" sz="2000" b="1" dirty="0"/>
              <a:t> </a:t>
            </a:r>
            <a:r>
              <a:rPr lang="de-CH" sz="2000" dirty="0" err="1"/>
              <a:t>e</a:t>
            </a:r>
            <a:r>
              <a:rPr lang="de-CH" sz="2000" dirty="0"/>
              <a:t> </a:t>
            </a:r>
            <a:r>
              <a:rPr lang="de-CH" sz="2000" dirty="0" err="1"/>
              <a:t>legate</a:t>
            </a:r>
            <a:r>
              <a:rPr lang="de-CH" sz="2000" dirty="0"/>
              <a:t> alla </a:t>
            </a:r>
            <a:r>
              <a:rPr lang="de-CH" sz="2000" b="1" dirty="0" err="1"/>
              <a:t>situazione</a:t>
            </a:r>
            <a:r>
              <a:rPr lang="de-CH" sz="2000" b="1" dirty="0"/>
              <a:t> di </a:t>
            </a:r>
            <a:r>
              <a:rPr lang="de-CH" sz="2000" b="1" dirty="0" err="1"/>
              <a:t>vita</a:t>
            </a:r>
            <a:r>
              <a:rPr lang="de-CH" sz="2000" dirty="0"/>
              <a:t>.</a:t>
            </a:r>
          </a:p>
          <a:p>
            <a:pPr marL="285750" indent="-285750">
              <a:lnSpc>
                <a:spcPct val="200000"/>
              </a:lnSpc>
              <a:buSzPct val="150000"/>
              <a:buFont typeface="Arial" panose="020B0604020202020204" pitchFamily="34" charset="0"/>
              <a:buChar char="•"/>
            </a:pPr>
            <a:r>
              <a:rPr lang="de-CH" sz="2000" dirty="0"/>
              <a:t>Il </a:t>
            </a:r>
            <a:r>
              <a:rPr lang="de-CH" sz="2000" dirty="0" err="1"/>
              <a:t>set</a:t>
            </a:r>
            <a:r>
              <a:rPr lang="de-CH" sz="2000" dirty="0"/>
              <a:t> di carte </a:t>
            </a:r>
            <a:r>
              <a:rPr lang="de-CH" sz="2000" dirty="0" err="1"/>
              <a:t>è</a:t>
            </a:r>
            <a:r>
              <a:rPr lang="de-CH" sz="2000" dirty="0"/>
              <a:t> </a:t>
            </a:r>
            <a:r>
              <a:rPr lang="de-CH" sz="2000" dirty="0" err="1"/>
              <a:t>utilizzabile</a:t>
            </a:r>
            <a:r>
              <a:rPr lang="de-CH" sz="2000" dirty="0"/>
              <a:t> in modo </a:t>
            </a:r>
            <a:r>
              <a:rPr lang="de-CH" sz="2000" b="1" dirty="0" err="1"/>
              <a:t>flessibile</a:t>
            </a:r>
            <a:r>
              <a:rPr lang="de-CH" sz="2000" dirty="0"/>
              <a:t>: </a:t>
            </a:r>
            <a:r>
              <a:rPr lang="de-CH" sz="2000" dirty="0" err="1"/>
              <a:t>singole</a:t>
            </a:r>
            <a:r>
              <a:rPr lang="de-CH" sz="2000" dirty="0"/>
              <a:t> carte </a:t>
            </a:r>
            <a:r>
              <a:rPr lang="de-CH" sz="2000" dirty="0" err="1"/>
              <a:t>e</a:t>
            </a:r>
            <a:r>
              <a:rPr lang="de-CH" sz="2000" dirty="0"/>
              <a:t>/o </a:t>
            </a:r>
            <a:r>
              <a:rPr lang="de-CH" sz="2000" dirty="0" err="1"/>
              <a:t>aree</a:t>
            </a:r>
            <a:r>
              <a:rPr lang="de-CH" sz="2000" dirty="0"/>
              <a:t> di </a:t>
            </a:r>
            <a:r>
              <a:rPr lang="de-CH" sz="2000" dirty="0" err="1"/>
              <a:t>competenza</a:t>
            </a:r>
            <a:r>
              <a:rPr lang="de-CH" sz="2000" dirty="0"/>
              <a:t>. </a:t>
            </a:r>
            <a:endParaRPr lang="de-DE" sz="800" dirty="0"/>
          </a:p>
          <a:p>
            <a:pPr>
              <a:lnSpc>
                <a:spcPct val="150000"/>
              </a:lnSpc>
              <a:buSzPct val="150000"/>
            </a:pPr>
            <a:endParaRPr lang="de-CH" sz="1500" dirty="0"/>
          </a:p>
        </p:txBody>
      </p: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06205688-3210-FEA1-5EAE-873F580E07BD}"/>
              </a:ext>
            </a:extLst>
          </p:cNvPr>
          <p:cNvGrpSpPr/>
          <p:nvPr/>
        </p:nvGrpSpPr>
        <p:grpSpPr>
          <a:xfrm>
            <a:off x="406800" y="1483372"/>
            <a:ext cx="11053796" cy="1187374"/>
            <a:chOff x="406800" y="1483372"/>
            <a:chExt cx="11053796" cy="1187374"/>
          </a:xfrm>
        </p:grpSpPr>
        <p:pic>
          <p:nvPicPr>
            <p:cNvPr id="5" name="Grafik 4" descr="Nach rechts zeigender Finger, Handrücken Silhouette">
              <a:extLst>
                <a:ext uri="{FF2B5EF4-FFF2-40B4-BE49-F238E27FC236}">
                  <a16:creationId xmlns:a16="http://schemas.microsoft.com/office/drawing/2014/main" id="{4525F62F-33A7-EF8B-8833-CF13BB19A39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06800" y="1483372"/>
              <a:ext cx="1187374" cy="1187374"/>
            </a:xfrm>
            <a:prstGeom prst="rect">
              <a:avLst/>
            </a:prstGeom>
          </p:spPr>
        </p:pic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52C42F40-CCCC-FF38-5C75-17F8E718BA48}"/>
                </a:ext>
              </a:extLst>
            </p:cNvPr>
            <p:cNvSpPr txBox="1"/>
            <p:nvPr/>
          </p:nvSpPr>
          <p:spPr>
            <a:xfrm>
              <a:off x="1602498" y="1739135"/>
              <a:ext cx="9858098" cy="833663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lIns="108000" tIns="108000" rIns="108000" bIns="108000" rtlCol="0">
              <a:spAutoFit/>
            </a:bodyPr>
            <a:lstStyle/>
            <a:p>
              <a:r>
                <a:rPr lang="de-DE" sz="2000" dirty="0"/>
                <a:t>La </a:t>
              </a:r>
              <a:r>
                <a:rPr lang="de-DE" sz="2000" dirty="0" err="1"/>
                <a:t>consulenza</a:t>
              </a:r>
              <a:r>
                <a:rPr lang="de-DE" sz="2000" dirty="0"/>
                <a:t> </a:t>
              </a:r>
              <a:r>
                <a:rPr lang="de-DE" sz="2000" dirty="0" err="1"/>
                <a:t>orientata</a:t>
              </a:r>
              <a:r>
                <a:rPr lang="de-DE" sz="2000" dirty="0"/>
                <a:t> al </a:t>
              </a:r>
              <a:r>
                <a:rPr lang="de-DE" sz="2000" dirty="0" err="1"/>
                <a:t>sostegno</a:t>
              </a:r>
              <a:r>
                <a:rPr lang="de-DE" sz="2000" dirty="0"/>
                <a:t> </a:t>
              </a:r>
              <a:r>
                <a:rPr lang="de-DE" sz="2000" dirty="0" err="1"/>
                <a:t>segue</a:t>
              </a:r>
              <a:r>
                <a:rPr lang="de-DE" sz="2000" dirty="0"/>
                <a:t> il </a:t>
              </a:r>
              <a:r>
                <a:rPr lang="de-DE" sz="2000" dirty="0" err="1"/>
                <a:t>principio</a:t>
              </a:r>
              <a:r>
                <a:rPr lang="de-DE" sz="2000" dirty="0"/>
                <a:t> </a:t>
              </a:r>
              <a:r>
                <a:rPr lang="de-DE" sz="2000" dirty="0" err="1"/>
                <a:t>fondamentale</a:t>
              </a:r>
              <a:r>
                <a:rPr lang="de-DE" sz="2000" dirty="0"/>
                <a:t> del </a:t>
              </a:r>
              <a:r>
                <a:rPr lang="de-DE" sz="2000" dirty="0" err="1"/>
                <a:t>dialogo</a:t>
              </a:r>
              <a:r>
                <a:rPr lang="de-DE" sz="2000" dirty="0"/>
                <a:t> </a:t>
              </a:r>
              <a:r>
                <a:rPr lang="de-DE" sz="2000" dirty="0" err="1"/>
                <a:t>e</a:t>
              </a:r>
              <a:r>
                <a:rPr lang="de-DE" sz="2000" dirty="0"/>
                <a:t> della </a:t>
              </a:r>
              <a:r>
                <a:rPr lang="de-DE" sz="2000" b="1" dirty="0" err="1"/>
                <a:t>negoziazione</a:t>
              </a:r>
              <a:r>
                <a:rPr lang="de-DE" sz="2000" dirty="0"/>
                <a:t>.</a:t>
              </a:r>
              <a:endParaRPr lang="de-DE" sz="2000" b="1" dirty="0"/>
            </a:p>
          </p:txBody>
        </p:sp>
      </p:grpSp>
      <p:sp>
        <p:nvSpPr>
          <p:cNvPr id="12" name="Fußzeilenplatzhalter 4">
            <a:extLst>
              <a:ext uri="{FF2B5EF4-FFF2-40B4-BE49-F238E27FC236}">
                <a16:creationId xmlns:a16="http://schemas.microsoft.com/office/drawing/2014/main" id="{60BED072-54D6-06DF-A7E6-C34C10AB3E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03388" y="6608763"/>
            <a:ext cx="8099425" cy="14287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9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Professur für Erwachsenenbildung und Weiterbildung - </a:t>
            </a:r>
            <a:r>
              <a:rPr lang="de-CH" dirty="0">
                <a:solidFill>
                  <a:prstClr val="black"/>
                </a:solidFill>
                <a:latin typeface="Arial" panose="020B0604020202020204"/>
              </a:rPr>
              <a:t>S</a:t>
            </a:r>
            <a:r>
              <a:rPr kumimoji="0" lang="de-CH" sz="95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trumenti</a:t>
            </a:r>
            <a:r>
              <a:rPr kumimoji="0" lang="de-CH" sz="9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TRIAGO</a:t>
            </a:r>
          </a:p>
        </p:txBody>
      </p:sp>
    </p:spTree>
    <p:extLst>
      <p:ext uri="{BB962C8B-B14F-4D97-AF65-F5344CB8AC3E}">
        <p14:creationId xmlns:p14="http://schemas.microsoft.com/office/powerpoint/2010/main" val="385515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BA63DC-1E42-A686-5D11-5BAE5C5751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211804-79B0-3AD4-8462-B56BC38B6D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800" y="678952"/>
            <a:ext cx="11012400" cy="430887"/>
          </a:xfrm>
        </p:spPr>
        <p:txBody>
          <a:bodyPr/>
          <a:lstStyle/>
          <a:p>
            <a:r>
              <a:rPr lang="de-DE" sz="2800" b="1" dirty="0" err="1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+mn-cs"/>
              </a:rPr>
              <a:t>Gli</a:t>
            </a:r>
            <a:r>
              <a:rPr lang="de-DE" sz="2800" b="1" dirty="0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+mn-cs"/>
              </a:rPr>
              <a:t> </a:t>
            </a:r>
            <a:r>
              <a:rPr lang="de-DE" sz="2800" b="1" dirty="0" err="1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+mn-cs"/>
              </a:rPr>
              <a:t>strumenti</a:t>
            </a:r>
            <a:r>
              <a:rPr lang="de-DE" sz="2800" b="1" dirty="0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latin typeface="Arial" panose="020B0604020202020204"/>
                <a:ea typeface="+mn-ea"/>
                <a:cs typeface="+mn-cs"/>
              </a:rPr>
              <a:t> TRIAGO</a:t>
            </a:r>
            <a:endParaRPr lang="de-CH" sz="2800" b="1" dirty="0">
              <a:gradFill>
                <a:gsLst>
                  <a:gs pos="0">
                    <a:srgbClr val="8A1001"/>
                  </a:gs>
                  <a:gs pos="41000">
                    <a:srgbClr val="6F2282"/>
                  </a:gs>
                  <a:gs pos="74000">
                    <a:srgbClr val="26348C"/>
                  </a:gs>
                  <a:gs pos="100000">
                    <a:srgbClr val="005E66"/>
                  </a:gs>
                </a:gsLst>
                <a:lin ang="0" scaled="1"/>
              </a:gradFill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943AA02-D4EF-E6DD-781D-C8ACE61BDE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304386-B8F7-4728-A05B-83B294575A2C}" type="datetime1">
              <a:rPr kumimoji="0" lang="de-DE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02.07.2026</a:t>
            </a:fld>
            <a:endParaRPr kumimoji="0" lang="de-CH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7E31BAE-F392-0EAB-FC63-1E7FF65C0A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2AD375-037F-43D0-B059-5172DA06796A}" type="slidenum">
              <a:rPr kumimoji="0" lang="de-CH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de-CH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7" name="Grafik 6" descr="Ein Bild, das Grafiken, Screenshot, Farbigkeit, Grafikdesign enthält.&#10;&#10;Automatisch generierte Beschreibung">
            <a:extLst>
              <a:ext uri="{FF2B5EF4-FFF2-40B4-BE49-F238E27FC236}">
                <a16:creationId xmlns:a16="http://schemas.microsoft.com/office/drawing/2014/main" id="{DA044F4F-5500-263A-4119-106024A6AB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15" b="24819"/>
          <a:stretch>
            <a:fillRect/>
          </a:stretch>
        </p:blipFill>
        <p:spPr>
          <a:xfrm>
            <a:off x="10200456" y="188639"/>
            <a:ext cx="1771465" cy="1008113"/>
          </a:xfrm>
          <a:prstGeom prst="rect">
            <a:avLst/>
          </a:prstGeom>
        </p:spPr>
      </p:pic>
      <p:sp>
        <p:nvSpPr>
          <p:cNvPr id="9" name="Titel 1">
            <a:extLst>
              <a:ext uri="{FF2B5EF4-FFF2-40B4-BE49-F238E27FC236}">
                <a16:creationId xmlns:a16="http://schemas.microsoft.com/office/drawing/2014/main" id="{64BED081-6832-B747-73CD-18D339F3ABCA}"/>
              </a:ext>
            </a:extLst>
          </p:cNvPr>
          <p:cNvSpPr txBox="1">
            <a:spLocks/>
          </p:cNvSpPr>
          <p:nvPr/>
        </p:nvSpPr>
        <p:spPr>
          <a:xfrm>
            <a:off x="406800" y="1175595"/>
            <a:ext cx="11012400" cy="30777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000" dirty="0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ea typeface="+mn-ea"/>
                <a:cs typeface="+mn-cs"/>
              </a:rPr>
              <a:t>Set di carte: </a:t>
            </a:r>
            <a:r>
              <a:rPr lang="de-DE" sz="2000" dirty="0" err="1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ea typeface="+mn-ea"/>
                <a:cs typeface="+mn-cs"/>
              </a:rPr>
              <a:t>punti</a:t>
            </a:r>
            <a:r>
              <a:rPr lang="de-DE" sz="2000" dirty="0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ea typeface="+mn-ea"/>
                <a:cs typeface="+mn-cs"/>
              </a:rPr>
              <a:t> di forza </a:t>
            </a:r>
            <a:r>
              <a:rPr lang="de-DE" sz="2000" dirty="0" err="1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ea typeface="+mn-ea"/>
                <a:cs typeface="+mn-cs"/>
              </a:rPr>
              <a:t>e</a:t>
            </a:r>
            <a:r>
              <a:rPr lang="de-DE" sz="2000" dirty="0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ea typeface="+mn-ea"/>
                <a:cs typeface="+mn-cs"/>
              </a:rPr>
              <a:t> </a:t>
            </a:r>
            <a:r>
              <a:rPr lang="de-DE" sz="2000" dirty="0" err="1">
                <a:gradFill>
                  <a:gsLst>
                    <a:gs pos="0">
                      <a:srgbClr val="8A1001"/>
                    </a:gs>
                    <a:gs pos="41000">
                      <a:srgbClr val="6F2282"/>
                    </a:gs>
                    <a:gs pos="74000">
                      <a:srgbClr val="26348C"/>
                    </a:gs>
                    <a:gs pos="100000">
                      <a:srgbClr val="005E66"/>
                    </a:gs>
                  </a:gsLst>
                  <a:lin ang="0" scaled="1"/>
                </a:gradFill>
                <a:ea typeface="+mn-ea"/>
                <a:cs typeface="+mn-cs"/>
              </a:rPr>
              <a:t>sfide</a:t>
            </a:r>
            <a:endParaRPr lang="de-DE" sz="2000" dirty="0">
              <a:gradFill>
                <a:gsLst>
                  <a:gs pos="0">
                    <a:srgbClr val="8A1001"/>
                  </a:gs>
                  <a:gs pos="41000">
                    <a:srgbClr val="6F2282"/>
                  </a:gs>
                  <a:gs pos="74000">
                    <a:srgbClr val="26348C"/>
                  </a:gs>
                  <a:gs pos="100000">
                    <a:srgbClr val="005E66"/>
                  </a:gs>
                </a:gsLst>
                <a:lin ang="0" scaled="1"/>
              </a:gradFill>
              <a:ea typeface="+mn-ea"/>
              <a:cs typeface="+mn-cs"/>
            </a:endParaRPr>
          </a:p>
        </p:txBody>
      </p:sp>
      <p:sp>
        <p:nvSpPr>
          <p:cNvPr id="12" name="Inhaltsplatzhalter 2">
            <a:extLst>
              <a:ext uri="{FF2B5EF4-FFF2-40B4-BE49-F238E27FC236}">
                <a16:creationId xmlns:a16="http://schemas.microsoft.com/office/drawing/2014/main" id="{DFFFF8FA-35B1-5193-2DE8-A47FC4B045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0936" y="1853790"/>
            <a:ext cx="5434859" cy="4175125"/>
          </a:xfrm>
        </p:spPr>
        <p:txBody>
          <a:bodyPr vert="horz" lIns="0" tIns="0" rIns="0" bIns="0" rtlCol="0" anchor="t">
            <a:noAutofit/>
          </a:bodyPr>
          <a:lstStyle/>
          <a:p>
            <a:pPr marL="0" indent="0">
              <a:buNone/>
            </a:pPr>
            <a:r>
              <a:rPr lang="de-CH" b="1" dirty="0" err="1"/>
              <a:t>Punti</a:t>
            </a:r>
            <a:r>
              <a:rPr lang="de-CH" b="1" dirty="0"/>
              <a:t> di forza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de-CH" dirty="0" err="1"/>
              <a:t>Facile</a:t>
            </a:r>
            <a:r>
              <a:rPr lang="de-CH" dirty="0"/>
              <a:t> </a:t>
            </a:r>
            <a:r>
              <a:rPr lang="de-CH" dirty="0" err="1"/>
              <a:t>tematizzazione</a:t>
            </a:r>
            <a:r>
              <a:rPr lang="de-CH" dirty="0"/>
              <a:t> delle </a:t>
            </a:r>
            <a:r>
              <a:rPr lang="de-CH" dirty="0" err="1"/>
              <a:t>competenze</a:t>
            </a:r>
            <a:r>
              <a:rPr lang="de-CH" dirty="0"/>
              <a:t> </a:t>
            </a:r>
            <a:r>
              <a:rPr lang="de-CH" dirty="0" err="1"/>
              <a:t>linguistiche</a:t>
            </a:r>
            <a:endParaRPr lang="de-CH" dirty="0"/>
          </a:p>
          <a:p>
            <a:pPr>
              <a:buFont typeface="Courier New" panose="02070309020205020404" pitchFamily="49" charset="0"/>
              <a:buChar char="o"/>
            </a:pPr>
            <a:r>
              <a:rPr lang="de-CH" dirty="0" err="1"/>
              <a:t>Nessuna</a:t>
            </a:r>
            <a:r>
              <a:rPr lang="de-CH" dirty="0"/>
              <a:t> </a:t>
            </a:r>
            <a:r>
              <a:rPr lang="de-CH" dirty="0" err="1"/>
              <a:t>situazione</a:t>
            </a:r>
            <a:r>
              <a:rPr lang="de-CH" dirty="0"/>
              <a:t> </a:t>
            </a:r>
            <a:r>
              <a:rPr lang="de-CH" dirty="0" err="1"/>
              <a:t>d'esame</a:t>
            </a:r>
            <a:endParaRPr lang="de-CH" dirty="0"/>
          </a:p>
          <a:p>
            <a:pPr>
              <a:buFont typeface="Courier New" panose="02070309020205020404" pitchFamily="49" charset="0"/>
              <a:buChar char="o"/>
            </a:pPr>
            <a:r>
              <a:rPr lang="de-CH" dirty="0" err="1"/>
              <a:t>Approccio</a:t>
            </a:r>
            <a:r>
              <a:rPr lang="de-CH" dirty="0"/>
              <a:t> </a:t>
            </a:r>
            <a:r>
              <a:rPr lang="de-CH" dirty="0" err="1"/>
              <a:t>vicino</a:t>
            </a:r>
            <a:r>
              <a:rPr lang="de-CH" dirty="0"/>
              <a:t> alla </a:t>
            </a:r>
            <a:r>
              <a:rPr lang="de-CH" dirty="0" err="1"/>
              <a:t>vita</a:t>
            </a:r>
            <a:r>
              <a:rPr lang="de-CH" dirty="0"/>
              <a:t> quotidiana, </a:t>
            </a:r>
            <a:r>
              <a:rPr lang="de-CH" dirty="0" err="1"/>
              <a:t>che</a:t>
            </a:r>
            <a:r>
              <a:rPr lang="de-CH" dirty="0"/>
              <a:t> </a:t>
            </a:r>
            <a:r>
              <a:rPr lang="de-CH" dirty="0" err="1"/>
              <a:t>stimola</a:t>
            </a:r>
            <a:r>
              <a:rPr lang="de-CH" dirty="0"/>
              <a:t> la </a:t>
            </a:r>
            <a:r>
              <a:rPr lang="de-CH" dirty="0" err="1"/>
              <a:t>conversazione</a:t>
            </a:r>
            <a:endParaRPr lang="de-CH" dirty="0"/>
          </a:p>
          <a:p>
            <a:pPr>
              <a:buFont typeface="Courier New" panose="02070309020205020404" pitchFamily="49" charset="0"/>
              <a:buChar char="o"/>
            </a:pPr>
            <a:r>
              <a:rPr lang="de-CH" dirty="0" err="1"/>
              <a:t>Impiego</a:t>
            </a:r>
            <a:r>
              <a:rPr lang="de-CH" dirty="0"/>
              <a:t> </a:t>
            </a:r>
            <a:r>
              <a:rPr lang="de-CH" dirty="0" err="1"/>
              <a:t>specifico</a:t>
            </a:r>
            <a:r>
              <a:rPr lang="de-CH" dirty="0"/>
              <a:t> per </a:t>
            </a:r>
            <a:r>
              <a:rPr lang="de-CH" dirty="0" err="1"/>
              <a:t>ogni</a:t>
            </a:r>
            <a:r>
              <a:rPr lang="de-CH" dirty="0"/>
              <a:t> </a:t>
            </a:r>
            <a:r>
              <a:rPr lang="de-CH" dirty="0" err="1"/>
              <a:t>situazione</a:t>
            </a:r>
            <a:endParaRPr lang="de-CH" dirty="0"/>
          </a:p>
          <a:p>
            <a:pPr>
              <a:buFont typeface="Courier New" panose="02070309020205020404" pitchFamily="49" charset="0"/>
              <a:buChar char="o"/>
            </a:pPr>
            <a:r>
              <a:rPr lang="de-CH" dirty="0" err="1"/>
              <a:t>Negoziazione</a:t>
            </a:r>
            <a:r>
              <a:rPr lang="de-CH" dirty="0"/>
              <a:t> </a:t>
            </a:r>
            <a:r>
              <a:rPr lang="de-CH" dirty="0" err="1"/>
              <a:t>dialogica</a:t>
            </a:r>
            <a:r>
              <a:rPr lang="de-CH" dirty="0"/>
              <a:t> della </a:t>
            </a:r>
            <a:r>
              <a:rPr lang="de-CH" dirty="0" err="1"/>
              <a:t>classificazione</a:t>
            </a:r>
            <a:endParaRPr lang="de-CH" dirty="0"/>
          </a:p>
          <a:p>
            <a:pPr>
              <a:buFont typeface="Courier New" panose="02070309020205020404" pitchFamily="49" charset="0"/>
              <a:buChar char="o"/>
            </a:pPr>
            <a:r>
              <a:rPr lang="de-CH" dirty="0" err="1"/>
              <a:t>Molteplici</a:t>
            </a:r>
            <a:r>
              <a:rPr lang="de-CH" dirty="0"/>
              <a:t> </a:t>
            </a:r>
            <a:r>
              <a:rPr lang="de-CH" dirty="0" err="1"/>
              <a:t>possibilità</a:t>
            </a:r>
            <a:r>
              <a:rPr lang="de-CH" dirty="0"/>
              <a:t> di </a:t>
            </a:r>
            <a:r>
              <a:rPr lang="de-CH" dirty="0" err="1"/>
              <a:t>impiego</a:t>
            </a:r>
            <a:endParaRPr lang="de-CH" dirty="0"/>
          </a:p>
          <a:p>
            <a:pPr>
              <a:buFont typeface="Courier New" panose="02070309020205020404" pitchFamily="49" charset="0"/>
              <a:buChar char="o"/>
            </a:pPr>
            <a:r>
              <a:rPr lang="de-CH" dirty="0" err="1"/>
              <a:t>Collegabile</a:t>
            </a:r>
            <a:r>
              <a:rPr lang="de-CH" dirty="0"/>
              <a:t> a </a:t>
            </a:r>
            <a:r>
              <a:rPr lang="de-CH" dirty="0" err="1"/>
              <a:t>compiti</a:t>
            </a:r>
            <a:r>
              <a:rPr lang="de-CH" dirty="0"/>
              <a:t> di </a:t>
            </a:r>
            <a:r>
              <a:rPr lang="de-CH" dirty="0" err="1"/>
              <a:t>verifica</a:t>
            </a:r>
            <a:r>
              <a:rPr lang="de-CH" dirty="0"/>
              <a:t> </a:t>
            </a:r>
            <a:r>
              <a:rPr lang="de-CH" dirty="0" err="1"/>
              <a:t>digitali</a:t>
            </a:r>
            <a:r>
              <a:rPr lang="de-CH" dirty="0"/>
              <a:t> </a:t>
            </a:r>
            <a:endParaRPr lang="de-CH" dirty="0">
              <a:cs typeface="Arial" panose="020B0604020202020204"/>
            </a:endParaRPr>
          </a:p>
        </p:txBody>
      </p:sp>
      <p:sp>
        <p:nvSpPr>
          <p:cNvPr id="13" name="Inhaltsplatzhalter 3">
            <a:extLst>
              <a:ext uri="{FF2B5EF4-FFF2-40B4-BE49-F238E27FC236}">
                <a16:creationId xmlns:a16="http://schemas.microsoft.com/office/drawing/2014/main" id="{17C90E94-AB4D-CFC2-7CB3-7D2B7650ED75}"/>
              </a:ext>
            </a:extLst>
          </p:cNvPr>
          <p:cNvSpPr txBox="1">
            <a:spLocks/>
          </p:cNvSpPr>
          <p:nvPr/>
        </p:nvSpPr>
        <p:spPr>
          <a:xfrm>
            <a:off x="6385979" y="1918171"/>
            <a:ext cx="5037671" cy="417512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270000" indent="-27000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70000" indent="-27000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268288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10000" indent="-269875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80000" indent="-269875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Char char="–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CH" b="1" dirty="0" err="1">
                <a:cs typeface="Arial" panose="020B0604020202020204"/>
              </a:rPr>
              <a:t>Sfide</a:t>
            </a:r>
            <a:endParaRPr lang="de-CH" b="1" dirty="0">
              <a:cs typeface="Arial" panose="020B0604020202020204"/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de-CH" dirty="0" err="1">
                <a:cs typeface="Arial" panose="020B0604020202020204"/>
              </a:rPr>
              <a:t>Determinazione</a:t>
            </a:r>
            <a:r>
              <a:rPr lang="de-CH" dirty="0">
                <a:cs typeface="Arial" panose="020B0604020202020204"/>
              </a:rPr>
              <a:t> del </a:t>
            </a:r>
            <a:r>
              <a:rPr lang="de-CH" dirty="0" err="1">
                <a:cs typeface="Arial" panose="020B0604020202020204"/>
              </a:rPr>
              <a:t>profilo</a:t>
            </a:r>
            <a:r>
              <a:rPr lang="de-CH" dirty="0">
                <a:cs typeface="Arial" panose="020B0604020202020204"/>
              </a:rPr>
              <a:t> </a:t>
            </a:r>
            <a:r>
              <a:rPr lang="de-CH" dirty="0" err="1">
                <a:cs typeface="Arial" panose="020B0604020202020204"/>
              </a:rPr>
              <a:t>anziché</a:t>
            </a:r>
            <a:r>
              <a:rPr lang="de-CH" dirty="0">
                <a:cs typeface="Arial" panose="020B0604020202020204"/>
              </a:rPr>
              <a:t> </a:t>
            </a:r>
            <a:r>
              <a:rPr lang="de-CH" dirty="0" err="1">
                <a:cs typeface="Arial" panose="020B0604020202020204"/>
              </a:rPr>
              <a:t>assegnazione</a:t>
            </a:r>
            <a:r>
              <a:rPr lang="de-CH" dirty="0">
                <a:cs typeface="Arial" panose="020B0604020202020204"/>
              </a:rPr>
              <a:t> </a:t>
            </a:r>
            <a:r>
              <a:rPr lang="de-CH" dirty="0" err="1">
                <a:cs typeface="Arial" panose="020B0604020202020204"/>
              </a:rPr>
              <a:t>esatta</a:t>
            </a:r>
            <a:r>
              <a:rPr lang="de-CH" dirty="0">
                <a:cs typeface="Arial" panose="020B0604020202020204"/>
              </a:rPr>
              <a:t> del </a:t>
            </a:r>
            <a:r>
              <a:rPr lang="de-CH" dirty="0" err="1">
                <a:cs typeface="Arial" panose="020B0604020202020204"/>
              </a:rPr>
              <a:t>livello</a:t>
            </a:r>
            <a:r>
              <a:rPr lang="de-CH" dirty="0">
                <a:cs typeface="Arial" panose="020B0604020202020204"/>
              </a:rPr>
              <a:t>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de-CH" dirty="0" err="1">
                <a:cs typeface="Arial" panose="020B0604020202020204"/>
              </a:rPr>
              <a:t>L’utilizzo</a:t>
            </a:r>
            <a:r>
              <a:rPr lang="de-CH" dirty="0">
                <a:cs typeface="Arial" panose="020B0604020202020204"/>
              </a:rPr>
              <a:t> </a:t>
            </a:r>
            <a:r>
              <a:rPr lang="de-CH" dirty="0" err="1">
                <a:cs typeface="Arial" panose="020B0604020202020204"/>
              </a:rPr>
              <a:t>richiede</a:t>
            </a:r>
            <a:r>
              <a:rPr lang="de-CH" dirty="0">
                <a:cs typeface="Arial" panose="020B0604020202020204"/>
              </a:rPr>
              <a:t> </a:t>
            </a:r>
            <a:r>
              <a:rPr lang="de-CH" dirty="0" err="1">
                <a:cs typeface="Arial" panose="020B0604020202020204"/>
              </a:rPr>
              <a:t>pratica</a:t>
            </a:r>
            <a:r>
              <a:rPr lang="de-CH" dirty="0">
                <a:cs typeface="Arial" panose="020B0604020202020204"/>
              </a:rPr>
              <a:t>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de-CH" dirty="0">
                <a:cs typeface="Arial" panose="020B0604020202020204"/>
              </a:rPr>
              <a:t>La </a:t>
            </a:r>
            <a:r>
              <a:rPr lang="de-CH" dirty="0" err="1">
                <a:cs typeface="Arial" panose="020B0604020202020204"/>
              </a:rPr>
              <a:t>definizione</a:t>
            </a:r>
            <a:r>
              <a:rPr lang="de-CH" dirty="0">
                <a:cs typeface="Arial" panose="020B0604020202020204"/>
              </a:rPr>
              <a:t> delle </a:t>
            </a:r>
            <a:r>
              <a:rPr lang="de-CH" dirty="0" err="1">
                <a:cs typeface="Arial" panose="020B0604020202020204"/>
              </a:rPr>
              <a:t>misure</a:t>
            </a:r>
            <a:r>
              <a:rPr lang="de-CH" dirty="0">
                <a:cs typeface="Arial" panose="020B0604020202020204"/>
              </a:rPr>
              <a:t> </a:t>
            </a:r>
            <a:r>
              <a:rPr lang="de-CH" dirty="0" err="1">
                <a:cs typeface="Arial" panose="020B0604020202020204"/>
              </a:rPr>
              <a:t>richiede</a:t>
            </a:r>
            <a:r>
              <a:rPr lang="de-CH" dirty="0">
                <a:cs typeface="Arial" panose="020B0604020202020204"/>
              </a:rPr>
              <a:t> </a:t>
            </a:r>
            <a:r>
              <a:rPr lang="de-CH" dirty="0" err="1">
                <a:cs typeface="Arial" panose="020B0604020202020204"/>
              </a:rPr>
              <a:t>conoscenze</a:t>
            </a:r>
            <a:r>
              <a:rPr lang="de-CH" dirty="0">
                <a:cs typeface="Arial" panose="020B0604020202020204"/>
              </a:rPr>
              <a:t> </a:t>
            </a:r>
            <a:r>
              <a:rPr lang="de-CH" dirty="0" err="1">
                <a:cs typeface="Arial" panose="020B0604020202020204"/>
              </a:rPr>
              <a:t>specifiche</a:t>
            </a:r>
            <a:endParaRPr lang="de-CH" dirty="0">
              <a:cs typeface="Arial" panose="020B0604020202020204"/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de-CH" dirty="0" err="1">
                <a:cs typeface="Arial" panose="020B0604020202020204"/>
              </a:rPr>
              <a:t>È</a:t>
            </a:r>
            <a:r>
              <a:rPr lang="de-CH" dirty="0">
                <a:cs typeface="Arial" panose="020B0604020202020204"/>
              </a:rPr>
              <a:t> </a:t>
            </a:r>
            <a:r>
              <a:rPr lang="de-CH" dirty="0" err="1">
                <a:cs typeface="Arial" panose="020B0604020202020204"/>
              </a:rPr>
              <a:t>necessario</a:t>
            </a:r>
            <a:r>
              <a:rPr lang="de-CH" dirty="0">
                <a:cs typeface="Arial" panose="020B0604020202020204"/>
              </a:rPr>
              <a:t> </a:t>
            </a:r>
            <a:r>
              <a:rPr lang="de-CH" dirty="0" err="1">
                <a:cs typeface="Arial" panose="020B0604020202020204"/>
              </a:rPr>
              <a:t>integrare</a:t>
            </a:r>
            <a:r>
              <a:rPr lang="de-CH" dirty="0">
                <a:cs typeface="Arial" panose="020B0604020202020204"/>
              </a:rPr>
              <a:t> </a:t>
            </a:r>
            <a:r>
              <a:rPr lang="de-CH" dirty="0" err="1">
                <a:cs typeface="Arial" panose="020B0604020202020204"/>
              </a:rPr>
              <a:t>gli</a:t>
            </a:r>
            <a:r>
              <a:rPr lang="de-CH" dirty="0">
                <a:cs typeface="Arial" panose="020B0604020202020204"/>
              </a:rPr>
              <a:t> </a:t>
            </a:r>
            <a:r>
              <a:rPr lang="de-CH" dirty="0" err="1">
                <a:cs typeface="Arial" panose="020B0604020202020204"/>
              </a:rPr>
              <a:t>strumenti</a:t>
            </a:r>
            <a:r>
              <a:rPr lang="de-CH" dirty="0">
                <a:cs typeface="Arial" panose="020B0604020202020204"/>
              </a:rPr>
              <a:t> </a:t>
            </a:r>
            <a:r>
              <a:rPr lang="de-CH" dirty="0" err="1">
                <a:cs typeface="Arial" panose="020B0604020202020204"/>
              </a:rPr>
              <a:t>nelle</a:t>
            </a:r>
            <a:r>
              <a:rPr lang="de-CH" dirty="0">
                <a:cs typeface="Arial" panose="020B0604020202020204"/>
              </a:rPr>
              <a:t> </a:t>
            </a:r>
            <a:r>
              <a:rPr lang="de-CH" dirty="0" err="1">
                <a:cs typeface="Arial" panose="020B0604020202020204"/>
              </a:rPr>
              <a:t>strutture</a:t>
            </a:r>
            <a:r>
              <a:rPr lang="de-CH" dirty="0">
                <a:cs typeface="Arial" panose="020B0604020202020204"/>
              </a:rPr>
              <a:t> di </a:t>
            </a:r>
            <a:r>
              <a:rPr lang="de-CH" dirty="0" err="1">
                <a:cs typeface="Arial" panose="020B0604020202020204"/>
              </a:rPr>
              <a:t>consulenza</a:t>
            </a:r>
            <a:endParaRPr lang="de-CH" dirty="0">
              <a:cs typeface="Arial" panose="020B0604020202020204"/>
            </a:endParaRPr>
          </a:p>
        </p:txBody>
      </p:sp>
      <p:sp>
        <p:nvSpPr>
          <p:cNvPr id="3" name="Fußzeilenplatzhalter 4">
            <a:extLst>
              <a:ext uri="{FF2B5EF4-FFF2-40B4-BE49-F238E27FC236}">
                <a16:creationId xmlns:a16="http://schemas.microsoft.com/office/drawing/2014/main" id="{CFD5F881-80FA-C38A-4481-0144E72F46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03388" y="6608763"/>
            <a:ext cx="8099425" cy="14287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9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Professur für Erwachsenenbildung und Weiterbildung - </a:t>
            </a:r>
            <a:r>
              <a:rPr lang="de-CH" dirty="0">
                <a:solidFill>
                  <a:prstClr val="black"/>
                </a:solidFill>
                <a:latin typeface="Arial" panose="020B0604020202020204"/>
              </a:rPr>
              <a:t>S</a:t>
            </a:r>
            <a:r>
              <a:rPr kumimoji="0" lang="de-CH" sz="95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trumenti</a:t>
            </a:r>
            <a:r>
              <a:rPr kumimoji="0" lang="de-CH" sz="9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TRIAGO</a:t>
            </a:r>
          </a:p>
        </p:txBody>
      </p:sp>
    </p:spTree>
    <p:extLst>
      <p:ext uri="{BB962C8B-B14F-4D97-AF65-F5344CB8AC3E}">
        <p14:creationId xmlns:p14="http://schemas.microsoft.com/office/powerpoint/2010/main" val="2808472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FHNW">
  <a:themeElements>
    <a:clrScheme name="Office-Standard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PH-16x9-DE.potx" id="{5A7D7BB7-0ACE-4C57-961D-42ECA43A19BE}" vid="{2926CC34-29B4-4DDA-8504-3D2C0C9E5D8A}"/>
    </a:ext>
  </a:extLst>
</a:theme>
</file>

<file path=ppt/theme/theme2.xml><?xml version="1.0" encoding="utf-8"?>
<a:theme xmlns:a="http://schemas.openxmlformats.org/drawingml/2006/main" name="1_FHNW">
  <a:themeElements>
    <a:clrScheme name="Office-Standard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PH-16x9-DE.potx" id="{5A7D7BB7-0ACE-4C57-961D-42ECA43A19BE}" vid="{2926CC34-29B4-4DDA-8504-3D2C0C9E5D8A}"/>
    </a:ext>
  </a:extLst>
</a:theme>
</file>

<file path=ppt/theme/theme3.xml><?xml version="1.0" encoding="utf-8"?>
<a:theme xmlns:a="http://schemas.openxmlformats.org/drawingml/2006/main" name="2_FHNW">
  <a:themeElements>
    <a:clrScheme name="Office-Standard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PH-16x9-DE.potx" id="{5A7D7BB7-0ACE-4C57-961D-42ECA43A19BE}" vid="{2926CC34-29B4-4DDA-8504-3D2C0C9E5D8A}"/>
    </a:ext>
  </a:extLst>
</a:theme>
</file>

<file path=ppt/theme/theme4.xml><?xml version="1.0" encoding="utf-8"?>
<a:theme xmlns:a="http://schemas.openxmlformats.org/drawingml/2006/main" name="Office Theme">
  <a:themeElements>
    <a:clrScheme name="Fachhochschule Nordwestschweiz">
      <a:dk1>
        <a:sysClr val="windowText" lastClr="000000"/>
      </a:dk1>
      <a:lt1>
        <a:sysClr val="window" lastClr="FFFFFF"/>
      </a:lt1>
      <a:dk2>
        <a:srgbClr val="4B4B4B"/>
      </a:dk2>
      <a:lt2>
        <a:srgbClr val="B9B9B9"/>
      </a:lt2>
      <a:accent1>
        <a:srgbClr val="FDE70E"/>
      </a:accent1>
      <a:accent2>
        <a:srgbClr val="FCB310"/>
      </a:accent2>
      <a:accent3>
        <a:srgbClr val="C70101"/>
      </a:accent3>
      <a:accent4>
        <a:srgbClr val="EF039B"/>
      </a:accent4>
      <a:accent5>
        <a:srgbClr val="0E75FE"/>
      </a:accent5>
      <a:accent6>
        <a:srgbClr val="58C507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Fachhochschule Nordwestschweiz">
      <a:dk1>
        <a:sysClr val="windowText" lastClr="000000"/>
      </a:dk1>
      <a:lt1>
        <a:sysClr val="window" lastClr="FFFFFF"/>
      </a:lt1>
      <a:dk2>
        <a:srgbClr val="4B4B4B"/>
      </a:dk2>
      <a:lt2>
        <a:srgbClr val="B9B9B9"/>
      </a:lt2>
      <a:accent1>
        <a:srgbClr val="FDE70E"/>
      </a:accent1>
      <a:accent2>
        <a:srgbClr val="FCB310"/>
      </a:accent2>
      <a:accent3>
        <a:srgbClr val="C70101"/>
      </a:accent3>
      <a:accent4>
        <a:srgbClr val="EF039B"/>
      </a:accent4>
      <a:accent5>
        <a:srgbClr val="0E75FE"/>
      </a:accent5>
      <a:accent6>
        <a:srgbClr val="58C507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3" Type="http://schemas.microsoft.com/office/2011/relationships/webextension" Target="webextension3.xml"/><Relationship Id="rId2" Type="http://schemas.microsoft.com/office/2011/relationships/webextension" Target="webextension2.xml"/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  <wetp:taskpane dockstate="right" visibility="0" width="438" row="2">
    <wetp:webextensionref xmlns:r="http://schemas.openxmlformats.org/officeDocument/2006/relationships" r:id="rId2"/>
  </wetp:taskpane>
  <wetp:taskpane dockstate="right" visibility="0" width="438" row="3">
    <wetp:webextensionref xmlns:r="http://schemas.openxmlformats.org/officeDocument/2006/relationships" r:id="rId3"/>
  </wetp:taskpane>
</wetp:taskpanes>
</file>

<file path=ppt/webextensions/webextension1.xml><?xml version="1.0" encoding="utf-8"?>
<we:webextension xmlns:we="http://schemas.microsoft.com/office/webextensions/webextension/2010/11" id="{A2ED5A2B-AA98-4E20-9ECF-6054E5AD6D36}">
  <we:reference id="ea375709-5511-4a7d-9ad9-0150d03e7fbe" version="3.4.0.0" store="EXCatalog" storeType="EXCatalog"/>
  <we:alternateReferences>
    <we:reference id="WA104380602" version="3.4.0.0" store="de-CH" storeType="OMEX"/>
  </we:alternateReferences>
  <we:properties/>
  <we:bindings/>
  <we:snapshot xmlns:r="http://schemas.openxmlformats.org/officeDocument/2006/relationships"/>
</we:webextension>
</file>

<file path=ppt/webextensions/webextension2.xml><?xml version="1.0" encoding="utf-8"?>
<we:webextension xmlns:we="http://schemas.microsoft.com/office/webextensions/webextension/2010/11" id="{01F22B58-C2C5-4396-BD8F-44A7E249CDDA}">
  <we:reference id="22ff87a5-132f-4d52-9e97-94d888e4dd91" version="3.7.0.0" store="EXCatalog" storeType="EXCatalog"/>
  <we:alternateReferences>
    <we:reference id="WA104380050" version="3.7.0.0" store="de-CH" storeType="OMEX"/>
  </we:alternateReferences>
  <we:properties/>
  <we:bindings/>
  <we:snapshot xmlns:r="http://schemas.openxmlformats.org/officeDocument/2006/relationships"/>
</we:webextension>
</file>

<file path=ppt/webextensions/webextension3.xml><?xml version="1.0" encoding="utf-8"?>
<we:webextension xmlns:we="http://schemas.microsoft.com/office/webextensions/webextension/2010/11" id="{C969D4F8-AA8D-4271-AC38-AF78B287FC58}">
  <we:reference id="e765dd0b-6697-44aa-9025-1ce65686c598" version="3.6.0.0" store="EXCatalog" storeType="EXCatalog"/>
  <we:alternateReferences>
    <we:reference id="WA104380519" version="3.6.0.0" store="de-CH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32d1456-42e1-451a-bf5d-ffa6ebe25fb4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CD7B9CA2780024E8A6626976DA68D26" ma:contentTypeVersion="14" ma:contentTypeDescription="Ein neues Dokument erstellen." ma:contentTypeScope="" ma:versionID="08805698b8b62ba0c78139b32ad17eda">
  <xsd:schema xmlns:xsd="http://www.w3.org/2001/XMLSchema" xmlns:xs="http://www.w3.org/2001/XMLSchema" xmlns:p="http://schemas.microsoft.com/office/2006/metadata/properties" xmlns:ns2="332d1456-42e1-451a-bf5d-ffa6ebe25fb4" xmlns:ns3="ba9caa8b-a2f3-49ff-8973-4979e00ca507" targetNamespace="http://schemas.microsoft.com/office/2006/metadata/properties" ma:root="true" ma:fieldsID="a20e81c64f194ec7e1888ab6c5fe67d0" ns2:_="" ns3:_="">
    <xsd:import namespace="332d1456-42e1-451a-bf5d-ffa6ebe25fb4"/>
    <xsd:import namespace="ba9caa8b-a2f3-49ff-8973-4979e00ca50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32d1456-42e1-451a-bf5d-ffa6ebe25f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Bildmarkierungen" ma:readOnly="false" ma:fieldId="{5cf76f15-5ced-4ddc-b409-7134ff3c332f}" ma:taxonomyMulti="true" ma:sspId="7873907d-d049-4c15-acb6-7b8f2d6df67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a9caa8b-a2f3-49ff-8973-4979e00ca507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B6B7BE2-63AD-4C37-AC44-F0E4FC348E2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626B806-0237-4942-A1FD-5C97285908C2}">
  <ds:schemaRefs>
    <ds:schemaRef ds:uri="http://purl.org/dc/elements/1.1/"/>
    <ds:schemaRef ds:uri="http://purl.org/dc/dcmitype/"/>
    <ds:schemaRef ds:uri="http://schemas.microsoft.com/office/2006/metadata/properties"/>
    <ds:schemaRef ds:uri="ba9caa8b-a2f3-49ff-8973-4979e00ca507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332d1456-42e1-451a-bf5d-ffa6ebe25fb4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548E1C68-6820-4218-A6B9-0F6F8552579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32d1456-42e1-451a-bf5d-ffa6ebe25fb4"/>
    <ds:schemaRef ds:uri="ba9caa8b-a2f3-49ff-8973-4979e00ca50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PH-16x9-DE</Template>
  <TotalTime>0</TotalTime>
  <Words>2668</Words>
  <Application>Microsoft Office PowerPoint</Application>
  <PresentationFormat>Breitbild</PresentationFormat>
  <Paragraphs>304</Paragraphs>
  <Slides>25</Slides>
  <Notes>18</Notes>
  <HiddenSlides>0</HiddenSlides>
  <MMClips>2</MMClips>
  <ScaleCrop>false</ScaleCrop>
  <HeadingPairs>
    <vt:vector size="6" baseType="variant">
      <vt:variant>
        <vt:lpstr>Verwendete Schriftarten</vt:lpstr>
      </vt:variant>
      <vt:variant>
        <vt:i4>9</vt:i4>
      </vt:variant>
      <vt:variant>
        <vt:lpstr>Design</vt:lpstr>
      </vt:variant>
      <vt:variant>
        <vt:i4>3</vt:i4>
      </vt:variant>
      <vt:variant>
        <vt:lpstr>Folientitel</vt:lpstr>
      </vt:variant>
      <vt:variant>
        <vt:i4>25</vt:i4>
      </vt:variant>
    </vt:vector>
  </HeadingPairs>
  <TitlesOfParts>
    <vt:vector size="37" baseType="lpstr">
      <vt:lpstr>Aptos</vt:lpstr>
      <vt:lpstr>Arial</vt:lpstr>
      <vt:lpstr>Arial Rounded MT Bold</vt:lpstr>
      <vt:lpstr>Bahnschrift</vt:lpstr>
      <vt:lpstr>Bahnschrift SemiBold</vt:lpstr>
      <vt:lpstr>Courier New</vt:lpstr>
      <vt:lpstr>Nirmala UI</vt:lpstr>
      <vt:lpstr>Segoe UI</vt:lpstr>
      <vt:lpstr>Wingdings</vt:lpstr>
      <vt:lpstr>FHNW</vt:lpstr>
      <vt:lpstr>1_FHNW</vt:lpstr>
      <vt:lpstr>2_FHNW</vt:lpstr>
      <vt:lpstr>Indicazioni per l’utilizzo della presentazione</vt:lpstr>
      <vt:lpstr>  TRIAGO: Strumenti per l’accertamento delle competenze di base      Scuola Pedagogica FHNW    </vt:lpstr>
      <vt:lpstr>Cosa vi attende?</vt:lpstr>
      <vt:lpstr>Gli strumenti TRIAGO</vt:lpstr>
      <vt:lpstr>Gli strumenti TRIAGO</vt:lpstr>
      <vt:lpstr>Il set di carte nella consulenza</vt:lpstr>
      <vt:lpstr>Utilizzo delle carte</vt:lpstr>
      <vt:lpstr>Gli strumenti TRIAGO</vt:lpstr>
      <vt:lpstr>Gli strumenti TRIAGO</vt:lpstr>
      <vt:lpstr>Gli strumenti TRIAGO</vt:lpstr>
      <vt:lpstr>Gli strumenti TRIAGO</vt:lpstr>
      <vt:lpstr>Gli strumenti TRIAGO</vt:lpstr>
      <vt:lpstr>Gli strumenti TRIAGO</vt:lpstr>
      <vt:lpstr>Gli strumenti TRIAGO</vt:lpstr>
      <vt:lpstr>Workshop</vt:lpstr>
      <vt:lpstr>Postazione 1: esaminare e sperimentare il set di carte TRIAGO</vt:lpstr>
      <vt:lpstr>Postazione 2: sperimentare lo strumento online TRIAGO</vt:lpstr>
      <vt:lpstr>Postazione 3: sperimentare una singola scheda TRIAGO</vt:lpstr>
      <vt:lpstr>Postazone 4: discussione sugli strumenti TRIAGO</vt:lpstr>
      <vt:lpstr>Postazione 5: simulare una situazione di consulenza</vt:lpstr>
      <vt:lpstr>PowerPoint-Präsentation</vt:lpstr>
      <vt:lpstr>PowerPoint-Präsentation</vt:lpstr>
      <vt:lpstr>PowerPoint-Präsentation</vt:lpstr>
      <vt:lpstr>Domande e discussione finale </vt:lpstr>
      <vt:lpstr>Grazie mille!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TRIAGO</dc:title>
  <dc:creator>Stephanie Gyger</dc:creator>
  <dc:description/>
  <cp:lastModifiedBy>Sandra Lüthi</cp:lastModifiedBy>
  <cp:revision>644</cp:revision>
  <cp:lastPrinted>2026-06-22T08:57:43Z</cp:lastPrinted>
  <dcterms:created xsi:type="dcterms:W3CDTF">2024-04-29T08:18:51Z</dcterms:created>
  <dcterms:modified xsi:type="dcterms:W3CDTF">2026-07-02T09:28:02Z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0x0101007CD7B9CA2780024E8A6626976DA68D26</vt:lpwstr>
  </property>
  <property fmtid="{D5CDD505-2E9C-101B-9397-08002B2CF9AE}" pid="3" name="MediaServiceImageTags">
    <vt:lpwstr/>
  </property>
</Properties>
</file>