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7" r:id="rId4"/>
    <p:sldMasterId id="2147483671" r:id="rId5"/>
    <p:sldMasterId id="2147483682" r:id="rId6"/>
  </p:sldMasterIdLst>
  <p:notesMasterIdLst>
    <p:notesMasterId r:id="rId33"/>
  </p:notesMasterIdLst>
  <p:handoutMasterIdLst>
    <p:handoutMasterId r:id="rId34"/>
  </p:handoutMasterIdLst>
  <p:sldIdLst>
    <p:sldId id="1348" r:id="rId7"/>
    <p:sldId id="1297" r:id="rId8"/>
    <p:sldId id="1347" r:id="rId9"/>
    <p:sldId id="1324" r:id="rId10"/>
    <p:sldId id="1325" r:id="rId11"/>
    <p:sldId id="299" r:id="rId12"/>
    <p:sldId id="1354" r:id="rId13"/>
    <p:sldId id="1327" r:id="rId14"/>
    <p:sldId id="1328" r:id="rId15"/>
    <p:sldId id="1304" r:id="rId16"/>
    <p:sldId id="1313" r:id="rId17"/>
    <p:sldId id="1314" r:id="rId18"/>
    <p:sldId id="1315" r:id="rId19"/>
    <p:sldId id="1329" r:id="rId20"/>
    <p:sldId id="1330" r:id="rId21"/>
    <p:sldId id="1349" r:id="rId22"/>
    <p:sldId id="256" r:id="rId23"/>
    <p:sldId id="257" r:id="rId24"/>
    <p:sldId id="259" r:id="rId25"/>
    <p:sldId id="260" r:id="rId26"/>
    <p:sldId id="1353" r:id="rId27"/>
    <p:sldId id="1350" r:id="rId28"/>
    <p:sldId id="1351" r:id="rId29"/>
    <p:sldId id="1352" r:id="rId30"/>
    <p:sldId id="1334" r:id="rId31"/>
    <p:sldId id="1338" r:id="rId32"/>
  </p:sldIdLst>
  <p:sldSz cx="12192000" cy="6858000"/>
  <p:notesSz cx="6811963" cy="99425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1B0D41-23EC-A82F-637F-CFC5827F7D05}" name="Martin Schmid" initials="MS" userId="S::martin.schmid@fhnw.ch::3cc5fdc7-e722-44b6-9e7c-87f02e4218ed" providerId="AD"/>
  <p188:author id="{3D47867F-FC6C-9301-A4D5-557CB731E6BA}" name="Sandra Lüthi" initials="SL" userId="S::sandra.luethi@fhnw.ch::2e84f6b3-1dcd-4beb-bd2b-4f3a0f2ab7a3" providerId="AD"/>
  <p188:author id="{EE858B9A-FC69-16E2-86A5-3657A429DD37}" name="Svenja Scherrer" initials="" userId="S::svenja.scherrer@stud.unibas.ch::38bb74f9-aafc-4d64-8d99-dcb4cd75041a" providerId="AD"/>
  <p188:author id="{D854D8EC-3025-1374-1705-850F6EE6833B}" name="Stephanie Gyger" initials="SG" userId="S::stephanie.gyger@fhnw.ch::b9ea7a6a-e3d2-41cd-8bb1-fafbb1b6e0d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66"/>
    <a:srgbClr val="FEF8BA"/>
    <a:srgbClr val="FFFFFF"/>
    <a:srgbClr val="0563C1"/>
    <a:srgbClr val="CC0099"/>
    <a:srgbClr val="3C3939"/>
    <a:srgbClr val="26348C"/>
    <a:srgbClr val="6F2282"/>
    <a:srgbClr val="8A1001"/>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CF715D-546D-4C94-9EA6-7DE87D928239}" v="100" dt="2026-06-08T09:27:15.873"/>
    <p1510:client id="{B3E0F598-030F-417F-827E-C7C4EDB062C4}" v="1" dt="2026-06-08T09:19:34.178"/>
  </p1510:revLst>
</p1510:revInfo>
</file>

<file path=ppt/tableStyles.xml><?xml version="1.0" encoding="utf-8"?>
<a:tblStyleLst xmlns:a="http://schemas.openxmlformats.org/drawingml/2006/main" def="{5940675A-B579-460E-94D1-54222C63F5D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Helle Formatvorlage 3 - Akz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474" autoAdjust="0"/>
    <p:restoredTop sz="63680" autoAdjust="0"/>
  </p:normalViewPr>
  <p:slideViewPr>
    <p:cSldViewPr showGuides="1">
      <p:cViewPr varScale="1">
        <p:scale>
          <a:sx n="102" d="100"/>
          <a:sy n="102" d="100"/>
        </p:scale>
        <p:origin x="2064" y="84"/>
      </p:cViewPr>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107" d="100"/>
          <a:sy n="107" d="100"/>
        </p:scale>
        <p:origin x="5259" y="69"/>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microsoft.com/office/2015/10/relationships/revisionInfo" Target="revisionInfo.xml"/><Relationship Id="rId21" Type="http://schemas.openxmlformats.org/officeDocument/2006/relationships/slide" Target="slides/slide15.xml"/><Relationship Id="rId34"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473473" y="249428"/>
            <a:ext cx="4291477" cy="337244"/>
          </a:xfrm>
          <a:prstGeom prst="rect">
            <a:avLst/>
          </a:prstGeom>
        </p:spPr>
        <p:txBody>
          <a:bodyPr vert="horz" lIns="0" tIns="0" rIns="0" bIns="0" rtlCol="0"/>
          <a:lstStyle>
            <a:lvl1pPr algn="l">
              <a:defRPr sz="1200"/>
            </a:lvl1pPr>
          </a:lstStyle>
          <a:p>
            <a:r>
              <a:rPr lang="de-CH" sz="900"/>
              <a:t>Kopfzeilentext</a:t>
            </a:r>
            <a:endParaRPr lang="de-CH" sz="900" dirty="0"/>
          </a:p>
        </p:txBody>
      </p:sp>
      <p:sp>
        <p:nvSpPr>
          <p:cNvPr id="3" name="Datumsplatzhalter 2"/>
          <p:cNvSpPr>
            <a:spLocks noGrp="1"/>
          </p:cNvSpPr>
          <p:nvPr>
            <p:ph type="dt" sz="quarter" idx="1"/>
          </p:nvPr>
        </p:nvSpPr>
        <p:spPr>
          <a:xfrm>
            <a:off x="5103231" y="249428"/>
            <a:ext cx="1235260" cy="337244"/>
          </a:xfrm>
          <a:prstGeom prst="rect">
            <a:avLst/>
          </a:prstGeom>
        </p:spPr>
        <p:txBody>
          <a:bodyPr vert="horz" lIns="0" tIns="0" rIns="0" bIns="0" rtlCol="0"/>
          <a:lstStyle>
            <a:lvl1pPr algn="r">
              <a:defRPr sz="1200"/>
            </a:lvl1pPr>
          </a:lstStyle>
          <a:p>
            <a:fld id="{EEC665CA-D682-48EC-95D2-126FD6449D65}" type="datetime1">
              <a:rPr lang="de-CH" sz="900"/>
              <a:t>02.07.2026</a:t>
            </a:fld>
            <a:endParaRPr lang="de-CH" sz="900"/>
          </a:p>
        </p:txBody>
      </p:sp>
      <p:sp>
        <p:nvSpPr>
          <p:cNvPr id="4" name="Fußzeilenplatzhalter 3"/>
          <p:cNvSpPr>
            <a:spLocks noGrp="1"/>
          </p:cNvSpPr>
          <p:nvPr>
            <p:ph type="ftr" sz="quarter" idx="2"/>
          </p:nvPr>
        </p:nvSpPr>
        <p:spPr>
          <a:xfrm>
            <a:off x="473473" y="9230472"/>
            <a:ext cx="4291477" cy="360265"/>
          </a:xfrm>
          <a:prstGeom prst="rect">
            <a:avLst/>
          </a:prstGeom>
        </p:spPr>
        <p:txBody>
          <a:bodyPr vert="horz" lIns="0" tIns="0" rIns="0" bIns="0" rtlCol="0" anchor="b"/>
          <a:lstStyle>
            <a:lvl1pPr algn="l">
              <a:defRPr sz="1200"/>
            </a:lvl1pPr>
          </a:lstStyle>
          <a:p>
            <a:r>
              <a:rPr lang="de-CH" sz="900"/>
              <a:t>Fusszeilentext</a:t>
            </a:r>
            <a:endParaRPr lang="de-CH" sz="900" dirty="0"/>
          </a:p>
        </p:txBody>
      </p:sp>
      <p:sp>
        <p:nvSpPr>
          <p:cNvPr id="5" name="Foliennummernplatzhalter 4"/>
          <p:cNvSpPr>
            <a:spLocks noGrp="1"/>
          </p:cNvSpPr>
          <p:nvPr>
            <p:ph type="sldNum" sz="quarter" idx="3"/>
          </p:nvPr>
        </p:nvSpPr>
        <p:spPr>
          <a:xfrm>
            <a:off x="5103231" y="9230473"/>
            <a:ext cx="1235260" cy="360263"/>
          </a:xfrm>
          <a:prstGeom prst="rect">
            <a:avLst/>
          </a:prstGeom>
        </p:spPr>
        <p:txBody>
          <a:bodyPr vert="horz" lIns="0" tIns="0" rIns="0" bIns="0" rtlCol="0" anchor="b"/>
          <a:lstStyle>
            <a:lvl1pPr algn="r">
              <a:defRPr sz="1200"/>
            </a:lvl1pPr>
          </a:lstStyle>
          <a:p>
            <a:fld id="{2CEDAA2C-602C-494B-9BFF-F0D7FF14E319}" type="slidenum">
              <a:rPr lang="de-CH" sz="900"/>
              <a:t>‹Nr.›</a:t>
            </a:fld>
            <a:endParaRPr lang="de-CH" sz="900" dirty="0"/>
          </a:p>
        </p:txBody>
      </p:sp>
    </p:spTree>
    <p:extLst>
      <p:ext uri="{BB962C8B-B14F-4D97-AF65-F5344CB8AC3E}">
        <p14:creationId xmlns:p14="http://schemas.microsoft.com/office/powerpoint/2010/main" val="1625002673"/>
      </p:ext>
    </p:extLst>
  </p:cSld>
  <p:clrMap bg1="lt1" tx1="dk1" bg2="lt2" tx2="dk2" accent1="accent1" accent2="accent2" accent3="accent3" accent4="accent4" accent5="accent5" accent6="accent6" hlink="hlink" folHlink="folHlink"/>
  <p:hf hdr="0" ftr="0" dt="0"/>
  <p:extLst>
    <p:ext uri="{56416CCD-93CA-4268-BC5B-53C4BB910035}">
      <p15:sldGuideLst xmlns:p15="http://schemas.microsoft.com/office/powerpoint/2012/main">
        <p15:guide id="1" orient="horz" pos="3132" userDrawn="1">
          <p15:clr>
            <a:srgbClr val="F26B43"/>
          </p15:clr>
        </p15:guide>
        <p15:guide id="2" pos="2146"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Folienbildplatzhalter 11"/>
          <p:cNvSpPr>
            <a:spLocks noGrp="1" noRot="1" noChangeAspect="1"/>
          </p:cNvSpPr>
          <p:nvPr>
            <p:ph type="sldImg" idx="2"/>
          </p:nvPr>
        </p:nvSpPr>
        <p:spPr>
          <a:xfrm>
            <a:off x="498475" y="977900"/>
            <a:ext cx="6045200" cy="3400425"/>
          </a:xfrm>
          <a:prstGeom prst="rect">
            <a:avLst/>
          </a:prstGeom>
          <a:noFill/>
          <a:ln w="3175">
            <a:solidFill>
              <a:prstClr val="black"/>
            </a:solidFill>
          </a:ln>
        </p:spPr>
        <p:txBody>
          <a:bodyPr vert="horz" lIns="91413" tIns="45706" rIns="91413" bIns="45706" rtlCol="0" anchor="ctr"/>
          <a:lstStyle/>
          <a:p>
            <a:endParaRPr lang="de-CH"/>
          </a:p>
        </p:txBody>
      </p:sp>
      <p:sp>
        <p:nvSpPr>
          <p:cNvPr id="14" name="Fußzeilenplatzhalter 13"/>
          <p:cNvSpPr>
            <a:spLocks noGrp="1"/>
          </p:cNvSpPr>
          <p:nvPr>
            <p:ph type="ftr" sz="quarter" idx="4"/>
          </p:nvPr>
        </p:nvSpPr>
        <p:spPr>
          <a:xfrm>
            <a:off x="770041" y="9472788"/>
            <a:ext cx="2215455" cy="195188"/>
          </a:xfrm>
          <a:prstGeom prst="rect">
            <a:avLst/>
          </a:prstGeom>
        </p:spPr>
        <p:txBody>
          <a:bodyPr vert="horz" lIns="0" tIns="0" rIns="0" bIns="0" rtlCol="0" anchor="t"/>
          <a:lstStyle>
            <a:lvl1pPr algn="l">
              <a:defRPr sz="900"/>
            </a:lvl1pPr>
          </a:lstStyle>
          <a:p>
            <a:r>
              <a:rPr lang="de-CH" dirty="0"/>
              <a:t>Fusszeilentext</a:t>
            </a:r>
          </a:p>
        </p:txBody>
      </p:sp>
      <p:sp>
        <p:nvSpPr>
          <p:cNvPr id="15" name="Foliennummernplatzhalter 14"/>
          <p:cNvSpPr>
            <a:spLocks noGrp="1"/>
          </p:cNvSpPr>
          <p:nvPr>
            <p:ph type="sldNum" sz="quarter" idx="5"/>
          </p:nvPr>
        </p:nvSpPr>
        <p:spPr>
          <a:xfrm>
            <a:off x="5425993" y="9472788"/>
            <a:ext cx="865325" cy="195188"/>
          </a:xfrm>
          <a:prstGeom prst="rect">
            <a:avLst/>
          </a:prstGeom>
        </p:spPr>
        <p:txBody>
          <a:bodyPr vert="horz" lIns="0" tIns="0" rIns="0" bIns="0" rtlCol="0" anchor="t"/>
          <a:lstStyle>
            <a:lvl1pPr algn="r">
              <a:defRPr sz="900"/>
            </a:lvl1pPr>
          </a:lstStyle>
          <a:p>
            <a:fld id="{83C81C81-E364-4366-A610-2DB15FF98538}" type="slidenum">
              <a:rPr lang="de-CH" smtClean="0"/>
              <a:pPr/>
              <a:t>‹Nr.›</a:t>
            </a:fld>
            <a:endParaRPr lang="de-CH" dirty="0"/>
          </a:p>
        </p:txBody>
      </p:sp>
      <p:sp>
        <p:nvSpPr>
          <p:cNvPr id="16" name="Notizenplatzhalter 15"/>
          <p:cNvSpPr>
            <a:spLocks noGrp="1"/>
          </p:cNvSpPr>
          <p:nvPr>
            <p:ph type="body" sz="quarter" idx="3"/>
          </p:nvPr>
        </p:nvSpPr>
        <p:spPr>
          <a:xfrm>
            <a:off x="768232" y="4658072"/>
            <a:ext cx="5523086" cy="4619476"/>
          </a:xfrm>
          <a:prstGeom prst="rect">
            <a:avLst/>
          </a:prstGeom>
        </p:spPr>
        <p:txBody>
          <a:bodyPr vert="horz" lIns="0" tIns="0" rIns="0" bIns="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17" name="Datumsplatzhalter 16"/>
          <p:cNvSpPr>
            <a:spLocks noGrp="1"/>
          </p:cNvSpPr>
          <p:nvPr>
            <p:ph type="dt" idx="1"/>
          </p:nvPr>
        </p:nvSpPr>
        <p:spPr>
          <a:xfrm>
            <a:off x="4201415" y="463025"/>
            <a:ext cx="2081242" cy="201940"/>
          </a:xfrm>
          <a:prstGeom prst="rect">
            <a:avLst/>
          </a:prstGeom>
        </p:spPr>
        <p:txBody>
          <a:bodyPr vert="horz" lIns="0" tIns="0" rIns="0" bIns="0" rtlCol="0"/>
          <a:lstStyle>
            <a:lvl1pPr algn="r">
              <a:defRPr sz="900"/>
            </a:lvl1pPr>
          </a:lstStyle>
          <a:p>
            <a:fld id="{A17AAF7D-4283-4014-80F4-26E915FEACF8}" type="datetime1">
              <a:rPr lang="de-CH" smtClean="0"/>
              <a:t>02.07.2026</a:t>
            </a:fld>
            <a:endParaRPr lang="de-CH" dirty="0"/>
          </a:p>
        </p:txBody>
      </p:sp>
      <p:sp>
        <p:nvSpPr>
          <p:cNvPr id="18" name="Kopfzeilenplatzhalter 17"/>
          <p:cNvSpPr>
            <a:spLocks noGrp="1"/>
          </p:cNvSpPr>
          <p:nvPr>
            <p:ph type="hdr" sz="quarter"/>
          </p:nvPr>
        </p:nvSpPr>
        <p:spPr>
          <a:xfrm>
            <a:off x="759571" y="469725"/>
            <a:ext cx="3227269" cy="195240"/>
          </a:xfrm>
          <a:prstGeom prst="rect">
            <a:avLst/>
          </a:prstGeom>
        </p:spPr>
        <p:txBody>
          <a:bodyPr vert="horz" lIns="0" tIns="0" rIns="0" bIns="0" rtlCol="0"/>
          <a:lstStyle>
            <a:lvl1pPr algn="l">
              <a:defRPr sz="900"/>
            </a:lvl1pPr>
          </a:lstStyle>
          <a:p>
            <a:r>
              <a:rPr lang="de-CH"/>
              <a:t>Kopfzeilentext</a:t>
            </a:r>
            <a:endParaRPr lang="de-CH" dirty="0"/>
          </a:p>
        </p:txBody>
      </p:sp>
    </p:spTree>
    <p:extLst>
      <p:ext uri="{BB962C8B-B14F-4D97-AF65-F5344CB8AC3E}">
        <p14:creationId xmlns:p14="http://schemas.microsoft.com/office/powerpoint/2010/main" val="311709705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spcAft>
        <a:spcPts val="600"/>
      </a:spcAft>
      <a:defRPr sz="1100" kern="1200">
        <a:solidFill>
          <a:schemeClr val="tx1"/>
        </a:solidFill>
        <a:latin typeface="+mn-lt"/>
        <a:ea typeface="+mn-ea"/>
        <a:cs typeface="+mn-cs"/>
      </a:defRPr>
    </a:lvl1pPr>
    <a:lvl2pPr marL="177800" indent="-177800"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2pPr>
    <a:lvl3pPr marL="357188" indent="-179388"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3pPr>
    <a:lvl4pPr marL="534988" indent="-177800"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4pPr>
    <a:lvl5pPr marL="720725" indent="-185738"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32" userDrawn="1">
          <p15:clr>
            <a:srgbClr val="F26B43"/>
          </p15:clr>
        </p15:guide>
        <p15:guide id="2" pos="2146"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kompetence.ch/de/abklaerung-von-grundkompetenze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EC1A6-0422-4A19-7366-C070F746C6E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1B1E0BC-F5BE-74D2-833A-D0EFF4BD42A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7FB0B51-091C-7DA6-5EDB-CAB7A04F7373}"/>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F75D6596-A51E-94D8-1E7A-300C7E7719B9}"/>
              </a:ext>
            </a:extLst>
          </p:cNvPr>
          <p:cNvSpPr>
            <a:spLocks noGrp="1"/>
          </p:cNvSpPr>
          <p:nvPr>
            <p:ph type="sldNum" sz="quarter" idx="5"/>
          </p:nvPr>
        </p:nvSpPr>
        <p:spPr/>
        <p:txBody>
          <a:bodyPr/>
          <a:lstStyle/>
          <a:p>
            <a:fld id="{83C81C81-E364-4366-A610-2DB15FF98538}" type="slidenum">
              <a:rPr lang="de-CH" smtClean="0"/>
              <a:pPr/>
              <a:t>1</a:t>
            </a:fld>
            <a:endParaRPr lang="de-CH" dirty="0"/>
          </a:p>
        </p:txBody>
      </p:sp>
    </p:spTree>
    <p:extLst>
      <p:ext uri="{BB962C8B-B14F-4D97-AF65-F5344CB8AC3E}">
        <p14:creationId xmlns:p14="http://schemas.microsoft.com/office/powerpoint/2010/main" val="640028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40E7D-A784-5ED6-0768-8B15264BB78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B744FD7-E2DB-DEE4-E044-172A08AB11A9}"/>
              </a:ext>
            </a:extLst>
          </p:cNvPr>
          <p:cNvSpPr>
            <a:spLocks noGrp="1" noRot="1" noChangeAspect="1"/>
          </p:cNvSpPr>
          <p:nvPr>
            <p:ph type="sldImg"/>
          </p:nvPr>
        </p:nvSpPr>
        <p:spPr>
          <a:xfrm>
            <a:off x="498475" y="979488"/>
            <a:ext cx="6045200" cy="3400425"/>
          </a:xfrm>
        </p:spPr>
      </p:sp>
      <p:sp>
        <p:nvSpPr>
          <p:cNvPr id="3" name="Notizenplatzhalter 2">
            <a:extLst>
              <a:ext uri="{FF2B5EF4-FFF2-40B4-BE49-F238E27FC236}">
                <a16:creationId xmlns:a16="http://schemas.microsoft.com/office/drawing/2014/main" id="{DCD222B6-0602-702F-07AB-72E996CE214F}"/>
              </a:ext>
            </a:extLst>
          </p:cNvPr>
          <p:cNvSpPr>
            <a:spLocks noGrp="1"/>
          </p:cNvSpPr>
          <p:nvPr>
            <p:ph type="body" idx="1"/>
          </p:nvPr>
        </p:nvSpPr>
        <p:spPr/>
        <p:txBody>
          <a:bodyPr/>
          <a:lstStyle/>
          <a:p>
            <a:r>
              <a:rPr lang="de-CH" b="1" dirty="0"/>
              <a:t>Präsentation:</a:t>
            </a:r>
            <a:r>
              <a:rPr lang="de-CH" dirty="0"/>
              <a:t> Die Online-Abklärung erlaubt einen vertieften Einblick in die Kompetenzen der abzuklärenden Person. Es handelt sich entsprechend um ein klassisches Testverfahren mit verschiedenen Aufgabentypen, die die vorhandenen Kompetenzen quantifizieren und Kompetenzlücken aufzeigen. Der Einstieg erfolgt über die TRIAGO-Homepage ( www.kompetence.ch/de/abklaerung-von-grundkom </a:t>
            </a:r>
            <a:r>
              <a:rPr lang="de-CH" dirty="0" err="1"/>
              <a:t>petenzen</a:t>
            </a:r>
            <a:r>
              <a:rPr lang="de-CH" dirty="0"/>
              <a:t>/ ). Basierend auf der Erstabklärung durch das Kartenset – oder auch unabhängig davon.</a:t>
            </a:r>
          </a:p>
          <a:p>
            <a:endParaRPr lang="de-CH" dirty="0">
              <a:cs typeface="Arial"/>
            </a:endParaRPr>
          </a:p>
          <a:p>
            <a:r>
              <a:rPr lang="de-CH" dirty="0"/>
              <a:t>Es wird empfohlen, den Test gemeinsam durchzuführen und die Teilnehmenden beim Lösen der </a:t>
            </a:r>
            <a:r>
              <a:rPr lang="de-CH" err="1"/>
              <a:t>Aufga</a:t>
            </a:r>
            <a:r>
              <a:rPr lang="de-CH" dirty="0"/>
              <a:t>ben zu unterstützen und zu beobachten. So können Sie sich zusätzlich zur automatisch generierten </a:t>
            </a:r>
            <a:r>
              <a:rPr lang="de-CH"/>
              <a:t>Auswertung</a:t>
            </a:r>
            <a:r>
              <a:rPr lang="de-CH" dirty="0"/>
              <a:t> einen persönlichen Eindruck verschaffen und eine qualitative Einschätzung zum Problemlösungsprozess vornehmen</a:t>
            </a:r>
            <a:endParaRPr lang="de-CH" dirty="0">
              <a:cs typeface="Arial"/>
            </a:endParaRPr>
          </a:p>
        </p:txBody>
      </p:sp>
      <p:sp>
        <p:nvSpPr>
          <p:cNvPr id="4" name="Foliennummernplatzhalter 3">
            <a:extLst>
              <a:ext uri="{FF2B5EF4-FFF2-40B4-BE49-F238E27FC236}">
                <a16:creationId xmlns:a16="http://schemas.microsoft.com/office/drawing/2014/main" id="{7943CD88-E358-32E9-52CC-0AC7CB5DB401}"/>
              </a:ext>
            </a:extLst>
          </p:cNvPr>
          <p:cNvSpPr>
            <a:spLocks noGrp="1"/>
          </p:cNvSpPr>
          <p:nvPr>
            <p:ph type="sldNum" sz="quarter" idx="5"/>
          </p:nvPr>
        </p:nvSpPr>
        <p:spPr/>
        <p:txBody>
          <a:bodyPr/>
          <a:lstStyle/>
          <a:p>
            <a:fld id="{83C81C81-E364-4366-A610-2DB15FF98538}" type="slidenum">
              <a:rPr lang="de-CH" smtClean="0"/>
              <a:pPr/>
              <a:t>10</a:t>
            </a:fld>
            <a:endParaRPr lang="de-CH" dirty="0"/>
          </a:p>
        </p:txBody>
      </p:sp>
    </p:spTree>
    <p:extLst>
      <p:ext uri="{BB962C8B-B14F-4D97-AF65-F5344CB8AC3E}">
        <p14:creationId xmlns:p14="http://schemas.microsoft.com/office/powerpoint/2010/main" val="33962113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462F2-590A-879A-1E4C-863C7CF7740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F28125A-A7EF-E2B3-E6B6-059FEA68271F}"/>
              </a:ext>
            </a:extLst>
          </p:cNvPr>
          <p:cNvSpPr>
            <a:spLocks noGrp="1" noRot="1" noChangeAspect="1"/>
          </p:cNvSpPr>
          <p:nvPr>
            <p:ph type="sldImg"/>
          </p:nvPr>
        </p:nvSpPr>
        <p:spPr>
          <a:xfrm>
            <a:off x="498475" y="979488"/>
            <a:ext cx="6045200" cy="3400425"/>
          </a:xfrm>
        </p:spPr>
      </p:sp>
      <p:sp>
        <p:nvSpPr>
          <p:cNvPr id="3" name="Notizenplatzhalter 2">
            <a:extLst>
              <a:ext uri="{FF2B5EF4-FFF2-40B4-BE49-F238E27FC236}">
                <a16:creationId xmlns:a16="http://schemas.microsoft.com/office/drawing/2014/main" id="{32F5078D-C50F-EA58-F290-592F6B0F3167}"/>
              </a:ext>
            </a:extLst>
          </p:cNvPr>
          <p:cNvSpPr>
            <a:spLocks noGrp="1"/>
          </p:cNvSpPr>
          <p:nvPr>
            <p:ph type="body" idx="1"/>
          </p:nvPr>
        </p:nvSpPr>
        <p:spPr/>
        <p:txBody>
          <a:bodyPr/>
          <a:lstStyle/>
          <a:p>
            <a:r>
              <a:rPr lang="de-CH" b="1"/>
              <a:t>Präsentation:</a:t>
            </a:r>
            <a:r>
              <a:rPr lang="de-CH"/>
              <a:t> Jede Aufgabe enthält kurze Anweisungen, wie sie zu bearbeiten ist. Mit dem Lautsprechersymbol wird die Vorlesefunktion aktiviert.</a:t>
            </a:r>
            <a:endParaRPr lang="de-DE"/>
          </a:p>
        </p:txBody>
      </p:sp>
      <p:sp>
        <p:nvSpPr>
          <p:cNvPr id="4" name="Foliennummernplatzhalter 3">
            <a:extLst>
              <a:ext uri="{FF2B5EF4-FFF2-40B4-BE49-F238E27FC236}">
                <a16:creationId xmlns:a16="http://schemas.microsoft.com/office/drawing/2014/main" id="{C63A4903-2522-BBD2-DCA4-D7B1804F92A8}"/>
              </a:ext>
            </a:extLst>
          </p:cNvPr>
          <p:cNvSpPr>
            <a:spLocks noGrp="1"/>
          </p:cNvSpPr>
          <p:nvPr>
            <p:ph type="sldNum" sz="quarter" idx="5"/>
          </p:nvPr>
        </p:nvSpPr>
        <p:spPr/>
        <p:txBody>
          <a:bodyPr/>
          <a:lstStyle/>
          <a:p>
            <a:fld id="{83C81C81-E364-4366-A610-2DB15FF98538}" type="slidenum">
              <a:rPr lang="de-CH" smtClean="0"/>
              <a:pPr/>
              <a:t>11</a:t>
            </a:fld>
            <a:endParaRPr lang="de-CH" dirty="0"/>
          </a:p>
        </p:txBody>
      </p:sp>
    </p:spTree>
    <p:extLst>
      <p:ext uri="{BB962C8B-B14F-4D97-AF65-F5344CB8AC3E}">
        <p14:creationId xmlns:p14="http://schemas.microsoft.com/office/powerpoint/2010/main" val="1165392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462F2-590A-879A-1E4C-863C7CF7740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F28125A-A7EF-E2B3-E6B6-059FEA68271F}"/>
              </a:ext>
            </a:extLst>
          </p:cNvPr>
          <p:cNvSpPr>
            <a:spLocks noGrp="1" noRot="1" noChangeAspect="1"/>
          </p:cNvSpPr>
          <p:nvPr>
            <p:ph type="sldImg"/>
          </p:nvPr>
        </p:nvSpPr>
        <p:spPr>
          <a:xfrm>
            <a:off x="498475" y="979488"/>
            <a:ext cx="6045200" cy="3400425"/>
          </a:xfrm>
        </p:spPr>
      </p:sp>
      <p:sp>
        <p:nvSpPr>
          <p:cNvPr id="3" name="Notizenplatzhalter 2">
            <a:extLst>
              <a:ext uri="{FF2B5EF4-FFF2-40B4-BE49-F238E27FC236}">
                <a16:creationId xmlns:a16="http://schemas.microsoft.com/office/drawing/2014/main" id="{32F5078D-C50F-EA58-F290-592F6B0F3167}"/>
              </a:ext>
            </a:extLst>
          </p:cNvPr>
          <p:cNvSpPr>
            <a:spLocks noGrp="1"/>
          </p:cNvSpPr>
          <p:nvPr>
            <p:ph type="body" idx="1"/>
          </p:nvPr>
        </p:nvSpPr>
        <p:spPr/>
        <p:txBody>
          <a:bodyPr/>
          <a:lstStyle/>
          <a:p>
            <a:endParaRPr lang="de-CH" sz="1000" dirty="0">
              <a:cs typeface="Arial"/>
            </a:endParaRPr>
          </a:p>
        </p:txBody>
      </p:sp>
      <p:sp>
        <p:nvSpPr>
          <p:cNvPr id="4" name="Foliennummernplatzhalter 3">
            <a:extLst>
              <a:ext uri="{FF2B5EF4-FFF2-40B4-BE49-F238E27FC236}">
                <a16:creationId xmlns:a16="http://schemas.microsoft.com/office/drawing/2014/main" id="{C63A4903-2522-BBD2-DCA4-D7B1804F92A8}"/>
              </a:ext>
            </a:extLst>
          </p:cNvPr>
          <p:cNvSpPr>
            <a:spLocks noGrp="1"/>
          </p:cNvSpPr>
          <p:nvPr>
            <p:ph type="sldNum" sz="quarter" idx="5"/>
          </p:nvPr>
        </p:nvSpPr>
        <p:spPr/>
        <p:txBody>
          <a:bodyPr/>
          <a:lstStyle/>
          <a:p>
            <a:fld id="{83C81C81-E364-4366-A610-2DB15FF98538}" type="slidenum">
              <a:rPr lang="de-CH" smtClean="0"/>
              <a:pPr/>
              <a:t>12</a:t>
            </a:fld>
            <a:endParaRPr lang="de-CH" dirty="0"/>
          </a:p>
        </p:txBody>
      </p:sp>
    </p:spTree>
    <p:extLst>
      <p:ext uri="{BB962C8B-B14F-4D97-AF65-F5344CB8AC3E}">
        <p14:creationId xmlns:p14="http://schemas.microsoft.com/office/powerpoint/2010/main" val="10862474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462F2-590A-879A-1E4C-863C7CF7740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F28125A-A7EF-E2B3-E6B6-059FEA68271F}"/>
              </a:ext>
            </a:extLst>
          </p:cNvPr>
          <p:cNvSpPr>
            <a:spLocks noGrp="1" noRot="1" noChangeAspect="1"/>
          </p:cNvSpPr>
          <p:nvPr>
            <p:ph type="sldImg"/>
          </p:nvPr>
        </p:nvSpPr>
        <p:spPr>
          <a:xfrm>
            <a:off x="498475" y="979488"/>
            <a:ext cx="6045200" cy="3400425"/>
          </a:xfrm>
        </p:spPr>
      </p:sp>
      <p:sp>
        <p:nvSpPr>
          <p:cNvPr id="3" name="Notizenplatzhalter 2">
            <a:extLst>
              <a:ext uri="{FF2B5EF4-FFF2-40B4-BE49-F238E27FC236}">
                <a16:creationId xmlns:a16="http://schemas.microsoft.com/office/drawing/2014/main" id="{32F5078D-C50F-EA58-F290-592F6B0F3167}"/>
              </a:ext>
            </a:extLst>
          </p:cNvPr>
          <p:cNvSpPr>
            <a:spLocks noGrp="1"/>
          </p:cNvSpPr>
          <p:nvPr>
            <p:ph type="body" idx="1"/>
          </p:nvPr>
        </p:nvSpPr>
        <p:spPr/>
        <p:txBody>
          <a:bodyPr/>
          <a:lstStyle/>
          <a:p>
            <a:r>
              <a:rPr lang="de-CH" b="1" dirty="0"/>
              <a:t>Präsentation:</a:t>
            </a:r>
            <a:r>
              <a:rPr lang="de-CH" dirty="0"/>
              <a:t> Sind alle Aufgaben eines Niveaus gelöst, wird die Auswertung angezeigt. Diese sollten Sie gemeinsam besprechen und gegebenenfalls einen allfälligen Förderanspruch und entsprechende Massnahmen diskutieren.</a:t>
            </a:r>
            <a:endParaRPr lang="de-DE" dirty="0">
              <a:cs typeface="Arial" panose="020B0604020202020204"/>
            </a:endParaRPr>
          </a:p>
          <a:p>
            <a:endParaRPr lang="de-CH" dirty="0">
              <a:cs typeface="Arial"/>
            </a:endParaRPr>
          </a:p>
          <a:p>
            <a:r>
              <a:rPr lang="de-CH" dirty="0"/>
              <a:t>→ Auswertung: Nachdem die letzte Aufgabe gelöst wurde, wertet das Programm den gesamten Test aus. Das Gesamtergebnis wird mit einem Prozentwert ausgedrückt. Wird die Marke (75%) nicht erreicht, besteht ein Förderanspruch auf diesem Niveau. Das Programm bietet die Möglichkeit, sämtlich Aufgaben in korrigierter Version nochmals anzuschauen. Sie können so gemeinsam mit den Teilnehmenden analysieren, bei welchen Inhalten noch Lücken bestehen. Unter Umständen ist es ratsam, eine nochmalige Abklärung auf einem anderen Niveau durchzuführen. Wichtig bei der Besprechung der Ergebnisse ist auch Ihre Einschätzung aus Ihren Beobachtungen. Teilen Sie diese dem Teilnehmenden bzw. der Teilnehmenden mit und handeln Sie nun gemeinsam aus, welcher Förderanspruch besteht. Beziehen Sie bei diesem Gespräch die Lebensumstände, die Ziele, Ressourcen und die Motivation der Personen mit ein.</a:t>
            </a:r>
            <a:endParaRPr lang="de-CH" dirty="0">
              <a:cs typeface="Arial"/>
            </a:endParaRPr>
          </a:p>
        </p:txBody>
      </p:sp>
      <p:sp>
        <p:nvSpPr>
          <p:cNvPr id="4" name="Foliennummernplatzhalter 3">
            <a:extLst>
              <a:ext uri="{FF2B5EF4-FFF2-40B4-BE49-F238E27FC236}">
                <a16:creationId xmlns:a16="http://schemas.microsoft.com/office/drawing/2014/main" id="{C63A4903-2522-BBD2-DCA4-D7B1804F92A8}"/>
              </a:ext>
            </a:extLst>
          </p:cNvPr>
          <p:cNvSpPr>
            <a:spLocks noGrp="1"/>
          </p:cNvSpPr>
          <p:nvPr>
            <p:ph type="sldNum" sz="quarter" idx="5"/>
          </p:nvPr>
        </p:nvSpPr>
        <p:spPr/>
        <p:txBody>
          <a:bodyPr/>
          <a:lstStyle/>
          <a:p>
            <a:fld id="{83C81C81-E364-4366-A610-2DB15FF98538}" type="slidenum">
              <a:rPr lang="de-CH" smtClean="0"/>
              <a:pPr/>
              <a:t>13</a:t>
            </a:fld>
            <a:endParaRPr lang="de-CH" dirty="0"/>
          </a:p>
        </p:txBody>
      </p:sp>
    </p:spTree>
    <p:extLst>
      <p:ext uri="{BB962C8B-B14F-4D97-AF65-F5344CB8AC3E}">
        <p14:creationId xmlns:p14="http://schemas.microsoft.com/office/powerpoint/2010/main" val="372192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cs typeface="Arial"/>
            </a:endParaRPr>
          </a:p>
        </p:txBody>
      </p:sp>
      <p:sp>
        <p:nvSpPr>
          <p:cNvPr id="4" name="Foliennummernplatzhalter 3"/>
          <p:cNvSpPr>
            <a:spLocks noGrp="1"/>
          </p:cNvSpPr>
          <p:nvPr>
            <p:ph type="sldNum" sz="quarter" idx="5"/>
          </p:nvPr>
        </p:nvSpPr>
        <p:spPr/>
        <p:txBody>
          <a:bodyPr/>
          <a:lstStyle/>
          <a:p>
            <a:fld id="{83C81C81-E364-4366-A610-2DB15FF98538}" type="slidenum">
              <a:rPr lang="de-CH" smtClean="0"/>
              <a:pPr/>
              <a:t>14</a:t>
            </a:fld>
            <a:endParaRPr lang="de-CH" dirty="0"/>
          </a:p>
        </p:txBody>
      </p:sp>
    </p:spTree>
    <p:extLst>
      <p:ext uri="{BB962C8B-B14F-4D97-AF65-F5344CB8AC3E}">
        <p14:creationId xmlns:p14="http://schemas.microsoft.com/office/powerpoint/2010/main" val="2811696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cs typeface="Arial"/>
            </a:endParaRPr>
          </a:p>
        </p:txBody>
      </p:sp>
      <p:sp>
        <p:nvSpPr>
          <p:cNvPr id="4" name="Foliennummernplatzhalter 3"/>
          <p:cNvSpPr>
            <a:spLocks noGrp="1"/>
          </p:cNvSpPr>
          <p:nvPr>
            <p:ph type="sldNum" sz="quarter" idx="5"/>
          </p:nvPr>
        </p:nvSpPr>
        <p:spPr/>
        <p:txBody>
          <a:bodyPr/>
          <a:lstStyle/>
          <a:p>
            <a:fld id="{83C81C81-E364-4366-A610-2DB15FF98538}" type="slidenum">
              <a:rPr lang="de-CH" smtClean="0"/>
              <a:pPr/>
              <a:t>15</a:t>
            </a:fld>
            <a:endParaRPr lang="de-CH" dirty="0"/>
          </a:p>
        </p:txBody>
      </p:sp>
    </p:spTree>
    <p:extLst>
      <p:ext uri="{BB962C8B-B14F-4D97-AF65-F5344CB8AC3E}">
        <p14:creationId xmlns:p14="http://schemas.microsoft.com/office/powerpoint/2010/main" val="3648613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i="1"/>
              <a:t>Hinweis:</a:t>
            </a:r>
            <a:r>
              <a:rPr lang="de-CH" i="1"/>
              <a:t> Je nach Gruppengrösse empfiehlt es sich, für den Workshop mehrere Räume zur Verfügung zu stellen.</a:t>
            </a:r>
            <a:endParaRPr lang="de-DE" i="1"/>
          </a:p>
        </p:txBody>
      </p:sp>
      <p:sp>
        <p:nvSpPr>
          <p:cNvPr id="4" name="Foliennummernplatzhalter 3"/>
          <p:cNvSpPr>
            <a:spLocks noGrp="1"/>
          </p:cNvSpPr>
          <p:nvPr>
            <p:ph type="sldNum" sz="quarter" idx="5"/>
          </p:nvPr>
        </p:nvSpPr>
        <p:spPr/>
        <p:txBody>
          <a:bodyPr/>
          <a:lstStyle/>
          <a:p>
            <a:fld id="{83C81C81-E364-4366-A610-2DB15FF98538}" type="slidenum">
              <a:rPr lang="de-CH" smtClean="0"/>
              <a:pPr/>
              <a:t>16</a:t>
            </a:fld>
            <a:endParaRPr lang="de-CH" dirty="0"/>
          </a:p>
        </p:txBody>
      </p:sp>
    </p:spTree>
    <p:extLst>
      <p:ext uri="{BB962C8B-B14F-4D97-AF65-F5344CB8AC3E}">
        <p14:creationId xmlns:p14="http://schemas.microsoft.com/office/powerpoint/2010/main" val="8596001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928D51EF-E8BF-4289-B367-07104D7E07B8}" type="slidenum">
              <a:rPr lang="de-CH" smtClean="0"/>
              <a:t>17</a:t>
            </a:fld>
            <a:endParaRPr lang="de-CH"/>
          </a:p>
        </p:txBody>
      </p:sp>
    </p:spTree>
    <p:extLst>
      <p:ext uri="{BB962C8B-B14F-4D97-AF65-F5344CB8AC3E}">
        <p14:creationId xmlns:p14="http://schemas.microsoft.com/office/powerpoint/2010/main" val="11998142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8DF6F9-20F2-A6F5-5512-FD69513A75F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4710E69-A473-76F8-D680-C5E098EE531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44EF0C2-6448-FA29-B5A9-EE4720D3BDF3}"/>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8E8322F6-9E3E-B496-B3AD-C4F022C1F5A0}"/>
              </a:ext>
            </a:extLst>
          </p:cNvPr>
          <p:cNvSpPr>
            <a:spLocks noGrp="1"/>
          </p:cNvSpPr>
          <p:nvPr>
            <p:ph type="sldNum" sz="quarter" idx="5"/>
          </p:nvPr>
        </p:nvSpPr>
        <p:spPr/>
        <p:txBody>
          <a:bodyPr/>
          <a:lstStyle/>
          <a:p>
            <a:fld id="{928D51EF-E8BF-4289-B367-07104D7E07B8}" type="slidenum">
              <a:rPr lang="de-CH" smtClean="0"/>
              <a:t>18</a:t>
            </a:fld>
            <a:endParaRPr lang="de-CH"/>
          </a:p>
        </p:txBody>
      </p:sp>
    </p:spTree>
    <p:extLst>
      <p:ext uri="{BB962C8B-B14F-4D97-AF65-F5344CB8AC3E}">
        <p14:creationId xmlns:p14="http://schemas.microsoft.com/office/powerpoint/2010/main" val="16184853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E87B3-4A27-2624-6B6B-FC557C12BE3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B49CAB4-6021-18E6-E7A1-466F82DC624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191E9952-ACD5-D890-353E-8F935E1F6F40}"/>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AC947427-6958-800D-7555-B50D412C654D}"/>
              </a:ext>
            </a:extLst>
          </p:cNvPr>
          <p:cNvSpPr>
            <a:spLocks noGrp="1"/>
          </p:cNvSpPr>
          <p:nvPr>
            <p:ph type="sldNum" sz="quarter" idx="5"/>
          </p:nvPr>
        </p:nvSpPr>
        <p:spPr/>
        <p:txBody>
          <a:bodyPr/>
          <a:lstStyle/>
          <a:p>
            <a:fld id="{928D51EF-E8BF-4289-B367-07104D7E07B8}" type="slidenum">
              <a:rPr lang="de-CH" smtClean="0"/>
              <a:t>19</a:t>
            </a:fld>
            <a:endParaRPr lang="de-CH"/>
          </a:p>
        </p:txBody>
      </p:sp>
    </p:spTree>
    <p:extLst>
      <p:ext uri="{BB962C8B-B14F-4D97-AF65-F5344CB8AC3E}">
        <p14:creationId xmlns:p14="http://schemas.microsoft.com/office/powerpoint/2010/main" val="1304083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Grundkompetenzen sind wesentliche Voraussetzungen für die Entwicklung von Kompetenzen auf höherem Niveau und für die Erzielung positiver sozialer und wirtschaftlicher Ergebnisse. Sie bilden die Grundlage, um berufliche und alltagsbezogene Herausforderungen bewältigen zu können. Die TRIAGO-Instrumente zur Abklärung der </a:t>
            </a:r>
            <a:r>
              <a:rPr lang="de-CH"/>
              <a:t>Grundkompetenzen Erwachsener ermöglichen eine Einschätzung über die bereits vorhandenen und noch zu entwickelnden Grundkompetenzen.</a:t>
            </a:r>
            <a:endParaRPr lang="de-DE" dirty="0"/>
          </a:p>
        </p:txBody>
      </p:sp>
      <p:sp>
        <p:nvSpPr>
          <p:cNvPr id="4" name="Foliennummernplatzhalter 3"/>
          <p:cNvSpPr>
            <a:spLocks noGrp="1"/>
          </p:cNvSpPr>
          <p:nvPr>
            <p:ph type="sldNum" sz="quarter" idx="5"/>
          </p:nvPr>
        </p:nvSpPr>
        <p:spPr/>
        <p:txBody>
          <a:bodyPr/>
          <a:lstStyle/>
          <a:p>
            <a:fld id="{83C81C81-E364-4366-A610-2DB15FF98538}" type="slidenum">
              <a:rPr lang="de-CH" smtClean="0"/>
              <a:pPr/>
              <a:t>2</a:t>
            </a:fld>
            <a:endParaRPr lang="de-CH" dirty="0"/>
          </a:p>
        </p:txBody>
      </p:sp>
    </p:spTree>
    <p:extLst>
      <p:ext uri="{BB962C8B-B14F-4D97-AF65-F5344CB8AC3E}">
        <p14:creationId xmlns:p14="http://schemas.microsoft.com/office/powerpoint/2010/main" val="11060354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41A63-C9F9-8E46-41B6-F273BBDFA9F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6B9955A-1474-3299-EFE7-FE902BC4A18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2CAC38F-3B0A-66E8-6FB5-F2CBD93AB843}"/>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58B5AB99-C5AE-C649-F1D3-350B57BC5A18}"/>
              </a:ext>
            </a:extLst>
          </p:cNvPr>
          <p:cNvSpPr>
            <a:spLocks noGrp="1"/>
          </p:cNvSpPr>
          <p:nvPr>
            <p:ph type="sldNum" sz="quarter" idx="5"/>
          </p:nvPr>
        </p:nvSpPr>
        <p:spPr/>
        <p:txBody>
          <a:bodyPr/>
          <a:lstStyle/>
          <a:p>
            <a:fld id="{928D51EF-E8BF-4289-B367-07104D7E07B8}" type="slidenum">
              <a:rPr lang="de-CH" smtClean="0"/>
              <a:t>20</a:t>
            </a:fld>
            <a:endParaRPr lang="de-CH"/>
          </a:p>
        </p:txBody>
      </p:sp>
    </p:spTree>
    <p:extLst>
      <p:ext uri="{BB962C8B-B14F-4D97-AF65-F5344CB8AC3E}">
        <p14:creationId xmlns:p14="http://schemas.microsoft.com/office/powerpoint/2010/main" val="28249307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1D604-78C5-0A70-4A92-C5A2D59BB97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DBECD0A-C377-F27E-1E9B-E3667E6A1B1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AE5B625-962A-F9DD-680B-F833754BC0C1}"/>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E44A14E-7381-BFC0-9E79-778FEC58F6E5}"/>
              </a:ext>
            </a:extLst>
          </p:cNvPr>
          <p:cNvSpPr>
            <a:spLocks noGrp="1"/>
          </p:cNvSpPr>
          <p:nvPr>
            <p:ph type="sldNum" sz="quarter" idx="5"/>
          </p:nvPr>
        </p:nvSpPr>
        <p:spPr/>
        <p:txBody>
          <a:bodyPr/>
          <a:lstStyle/>
          <a:p>
            <a:fld id="{928D51EF-E8BF-4289-B367-07104D7E07B8}" type="slidenum">
              <a:rPr lang="de-CH" smtClean="0"/>
              <a:t>21</a:t>
            </a:fld>
            <a:endParaRPr lang="de-CH"/>
          </a:p>
        </p:txBody>
      </p:sp>
    </p:spTree>
    <p:extLst>
      <p:ext uri="{BB962C8B-B14F-4D97-AF65-F5344CB8AC3E}">
        <p14:creationId xmlns:p14="http://schemas.microsoft.com/office/powerpoint/2010/main" val="2302932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619FA-9C4A-984C-7BC7-6A420D3FB2D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123C814-30CB-4F0D-406B-2E4CB3011B1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4312131-CAE7-BA1F-AE95-CE23BBDB8960}"/>
              </a:ext>
            </a:extLst>
          </p:cNvPr>
          <p:cNvSpPr>
            <a:spLocks noGrp="1"/>
          </p:cNvSpPr>
          <p:nvPr>
            <p:ph type="body" idx="1"/>
          </p:nvPr>
        </p:nvSpPr>
        <p:spPr/>
        <p:txBody>
          <a:bodyPr/>
          <a:lstStyle/>
          <a:p>
            <a:endParaRPr lang="de-CH" dirty="0">
              <a:cs typeface="Arial"/>
            </a:endParaRPr>
          </a:p>
        </p:txBody>
      </p:sp>
      <p:sp>
        <p:nvSpPr>
          <p:cNvPr id="4" name="Foliennummernplatzhalter 3">
            <a:extLst>
              <a:ext uri="{FF2B5EF4-FFF2-40B4-BE49-F238E27FC236}">
                <a16:creationId xmlns:a16="http://schemas.microsoft.com/office/drawing/2014/main" id="{2BE02EA5-9EC1-4F84-2FD5-D6BF71AB3F8E}"/>
              </a:ext>
            </a:extLst>
          </p:cNvPr>
          <p:cNvSpPr>
            <a:spLocks noGrp="1"/>
          </p:cNvSpPr>
          <p:nvPr>
            <p:ph type="sldNum" sz="quarter" idx="5"/>
          </p:nvPr>
        </p:nvSpPr>
        <p:spPr/>
        <p:txBody>
          <a:bodyPr/>
          <a:lstStyle/>
          <a:p>
            <a:fld id="{83C81C81-E364-4366-A610-2DB15FF98538}" type="slidenum">
              <a:rPr lang="de-CH" smtClean="0"/>
              <a:pPr/>
              <a:t>25</a:t>
            </a:fld>
            <a:endParaRPr lang="de-CH" dirty="0"/>
          </a:p>
        </p:txBody>
      </p:sp>
    </p:spTree>
    <p:extLst>
      <p:ext uri="{BB962C8B-B14F-4D97-AF65-F5344CB8AC3E}">
        <p14:creationId xmlns:p14="http://schemas.microsoft.com/office/powerpoint/2010/main" val="5282397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F0A5-C5E8-D8A9-AFC1-40CD546AD2C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BEC74BD-7F6A-BA8E-D0D2-3A2DE40D2A5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DC2C27A-E0F5-3F79-7685-F8CE128ECE36}"/>
              </a:ext>
            </a:extLst>
          </p:cNvPr>
          <p:cNvSpPr>
            <a:spLocks noGrp="1"/>
          </p:cNvSpPr>
          <p:nvPr>
            <p:ph type="body" idx="1"/>
          </p:nvPr>
        </p:nvSpPr>
        <p:spPr/>
        <p:txBody>
          <a:bodyPr/>
          <a:lstStyle/>
          <a:p>
            <a:endParaRPr lang="de-CH" dirty="0">
              <a:cs typeface="Arial"/>
            </a:endParaRPr>
          </a:p>
        </p:txBody>
      </p:sp>
      <p:sp>
        <p:nvSpPr>
          <p:cNvPr id="4" name="Foliennummernplatzhalter 3">
            <a:extLst>
              <a:ext uri="{FF2B5EF4-FFF2-40B4-BE49-F238E27FC236}">
                <a16:creationId xmlns:a16="http://schemas.microsoft.com/office/drawing/2014/main" id="{549977D2-18C1-1701-D5EA-6D1FF63EBA00}"/>
              </a:ext>
            </a:extLst>
          </p:cNvPr>
          <p:cNvSpPr>
            <a:spLocks noGrp="1"/>
          </p:cNvSpPr>
          <p:nvPr>
            <p:ph type="sldNum" sz="quarter" idx="5"/>
          </p:nvPr>
        </p:nvSpPr>
        <p:spPr/>
        <p:txBody>
          <a:bodyPr/>
          <a:lstStyle/>
          <a:p>
            <a:fld id="{83C81C81-E364-4366-A610-2DB15FF98538}" type="slidenum">
              <a:rPr lang="de-CH" smtClean="0"/>
              <a:pPr/>
              <a:t>26</a:t>
            </a:fld>
            <a:endParaRPr lang="de-CH" dirty="0"/>
          </a:p>
        </p:txBody>
      </p:sp>
    </p:spTree>
    <p:extLst>
      <p:ext uri="{BB962C8B-B14F-4D97-AF65-F5344CB8AC3E}">
        <p14:creationId xmlns:p14="http://schemas.microsoft.com/office/powerpoint/2010/main" val="852384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40CD3-1C46-44EB-DB46-6051164D624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141F5EF-F0BE-9B2D-A9D6-D9D96260151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BF4A503-F7E4-8288-07A1-FFF9CDE2936B}"/>
              </a:ext>
            </a:extLst>
          </p:cNvPr>
          <p:cNvSpPr>
            <a:spLocks noGrp="1"/>
          </p:cNvSpPr>
          <p:nvPr>
            <p:ph type="body" idx="1"/>
          </p:nvPr>
        </p:nvSpPr>
        <p:spPr/>
        <p:txBody>
          <a:bodyPr/>
          <a:lstStyle/>
          <a:p>
            <a:endParaRPr lang="de-CH">
              <a:cs typeface="Arial"/>
            </a:endParaRPr>
          </a:p>
        </p:txBody>
      </p:sp>
      <p:sp>
        <p:nvSpPr>
          <p:cNvPr id="4" name="Foliennummernplatzhalter 3">
            <a:extLst>
              <a:ext uri="{FF2B5EF4-FFF2-40B4-BE49-F238E27FC236}">
                <a16:creationId xmlns:a16="http://schemas.microsoft.com/office/drawing/2014/main" id="{FB92852D-92CC-2296-5E63-1CAF06049D91}"/>
              </a:ext>
            </a:extLst>
          </p:cNvPr>
          <p:cNvSpPr>
            <a:spLocks noGrp="1"/>
          </p:cNvSpPr>
          <p:nvPr>
            <p:ph type="sldNum" sz="quarter" idx="5"/>
          </p:nvPr>
        </p:nvSpPr>
        <p:spPr/>
        <p:txBody>
          <a:bodyPr/>
          <a:lstStyle/>
          <a:p>
            <a:fld id="{83C81C81-E364-4366-A610-2DB15FF98538}" type="slidenum">
              <a:rPr lang="de-CH" smtClean="0"/>
              <a:pPr/>
              <a:t>3</a:t>
            </a:fld>
            <a:endParaRPr lang="de-CH" dirty="0"/>
          </a:p>
        </p:txBody>
      </p:sp>
    </p:spTree>
    <p:extLst>
      <p:ext uri="{BB962C8B-B14F-4D97-AF65-F5344CB8AC3E}">
        <p14:creationId xmlns:p14="http://schemas.microsoft.com/office/powerpoint/2010/main" val="2787601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i="1" dirty="0">
                <a:cs typeface="Arial"/>
              </a:rPr>
              <a:t>Hinweis: </a:t>
            </a:r>
            <a:r>
              <a:rPr lang="de-CH" i="1" dirty="0">
                <a:cs typeface="Arial"/>
              </a:rPr>
              <a:t>Stellen Sie am besten einige Kartensets zur Verfügung, die von den Teilnehmenden direkt angeschaut oder herumgereicht werden können. </a:t>
            </a:r>
          </a:p>
          <a:p>
            <a:endParaRPr lang="de-CH" dirty="0">
              <a:cs typeface="Arial"/>
            </a:endParaRPr>
          </a:p>
          <a:p>
            <a:r>
              <a:rPr lang="de-CH" b="1" dirty="0">
                <a:cs typeface="Arial"/>
              </a:rPr>
              <a:t>Präsentation</a:t>
            </a:r>
            <a:r>
              <a:rPr lang="de-CH" dirty="0">
                <a:cs typeface="Arial"/>
              </a:rPr>
              <a:t>: </a:t>
            </a:r>
            <a:r>
              <a:rPr lang="de-CH" dirty="0"/>
              <a:t>Die im Rahmen des Projekts TRIAGO entwickelten Instrumente umfassen die vier Grundkompetenzbereiche Lesen, Schreiben, Mathematik, IKT. Für den Grundkompetenzbereich mündliche Ausdrucksfähigkeit ist auf der TRIAGO-Homepage ( www.kompetence.ch/de/abklaerung-von-grundkompetenzen/ ) eine Linkliste mit bereits bewährten Instrumenten aufgeführt.</a:t>
            </a:r>
            <a:endParaRPr lang="de-CH" dirty="0">
              <a:cs typeface="Arial"/>
            </a:endParaRPr>
          </a:p>
          <a:p>
            <a:endParaRPr lang="de-CH" dirty="0">
              <a:cs typeface="Arial"/>
            </a:endParaRPr>
          </a:p>
          <a:p>
            <a:r>
              <a:rPr lang="de-CH" dirty="0"/>
              <a:t>Die Abklärung der Grundkompetenzen besteht aus zwei Instrumenten, die aufeinander aufbauen, jedoch auch losgelöst voneinander genutzt werden können:</a:t>
            </a:r>
            <a:endParaRPr lang="de-CH" dirty="0">
              <a:cs typeface="Arial"/>
            </a:endParaRPr>
          </a:p>
          <a:p>
            <a:r>
              <a:rPr lang="de-CH" dirty="0">
                <a:cs typeface="Arial"/>
              </a:rPr>
              <a:t>Ein Kartenset mit Selbsteinschätzungs- und Abklärungsaufgaben und eine Online-Abklärung mit digitalen Testaufgaben.</a:t>
            </a:r>
          </a:p>
          <a:p>
            <a:endParaRPr lang="de-CH" dirty="0"/>
          </a:p>
          <a:p>
            <a:r>
              <a:rPr lang="de-CH" dirty="0"/>
              <a:t>Beide Instrumente sind grundsätzlich für den Gebrauch in Weiterbildungseinrichtungen sowie für Beratungssituationen konzipiert. Die detaillierte Online-Abklärung kann u.U. auch unabhängig eines Beratungskontextes durchgeführt werden.</a:t>
            </a:r>
            <a:endParaRPr lang="de-CH" dirty="0">
              <a:cs typeface="Arial"/>
            </a:endParaRPr>
          </a:p>
        </p:txBody>
      </p:sp>
      <p:sp>
        <p:nvSpPr>
          <p:cNvPr id="4" name="Foliennummernplatzhalter 3"/>
          <p:cNvSpPr>
            <a:spLocks noGrp="1"/>
          </p:cNvSpPr>
          <p:nvPr>
            <p:ph type="sldNum" sz="quarter" idx="5"/>
          </p:nvPr>
        </p:nvSpPr>
        <p:spPr/>
        <p:txBody>
          <a:bodyPr/>
          <a:lstStyle/>
          <a:p>
            <a:fld id="{83C81C81-E364-4366-A610-2DB15FF98538}" type="slidenum">
              <a:rPr lang="de-CH" smtClean="0"/>
              <a:pPr/>
              <a:t>4</a:t>
            </a:fld>
            <a:endParaRPr lang="de-CH" dirty="0"/>
          </a:p>
        </p:txBody>
      </p:sp>
    </p:spTree>
    <p:extLst>
      <p:ext uri="{BB962C8B-B14F-4D97-AF65-F5344CB8AC3E}">
        <p14:creationId xmlns:p14="http://schemas.microsoft.com/office/powerpoint/2010/main" val="2820331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i="1" dirty="0">
                <a:cs typeface="Arial"/>
              </a:rPr>
              <a:t>Hinweis:</a:t>
            </a:r>
            <a:r>
              <a:rPr lang="de-CH" i="1" dirty="0">
                <a:cs typeface="Arial"/>
              </a:rPr>
              <a:t> Das Zusatzmaterial lässt sich auf </a:t>
            </a:r>
            <a:r>
              <a:rPr lang="de-CH" i="1" dirty="0">
                <a:cs typeface="Arial"/>
                <a:hlinkClick r:id="rId3"/>
              </a:rPr>
              <a:t>https://www.kompetence.ch/de/abklaerung-von-grundkompetenzen/</a:t>
            </a:r>
            <a:r>
              <a:rPr lang="de-CH" i="1" dirty="0">
                <a:cs typeface="Arial"/>
              </a:rPr>
              <a:t> finden.</a:t>
            </a:r>
          </a:p>
          <a:p>
            <a:endParaRPr lang="de-CH" dirty="0">
              <a:cs typeface="Arial"/>
            </a:endParaRPr>
          </a:p>
          <a:p>
            <a:endParaRPr lang="de-CH" dirty="0">
              <a:cs typeface="Arial"/>
            </a:endParaRPr>
          </a:p>
          <a:p>
            <a:r>
              <a:rPr lang="de-CH" b="1" dirty="0"/>
              <a:t>Präsentation:</a:t>
            </a:r>
            <a:r>
              <a:rPr lang="de-CH" dirty="0"/>
              <a:t> Das Kartenset ist ein einfach handhabbares, niederschwelliges Instrument ohne Testcharakter. Es regt ein Gespräch zwischen Beratenden und den Erwachsenen mit Förderbedarf über deren bereits vorhandene und noch zu entwickelnde Grundkompetenzen an. Es kann flexibel und der Situation entsprechend in der Beratung eingesetzt werden. Es lässt pro Grundkompetenzbereich eine Einschätzung innerhalb von circa 15 Minuten zu. Die vier Grundkompetenzbereiche unterscheiden sich durch unterschiedliche Farbgebung. Für jeden der vier Grundkompetenzbereiche stehen 12 Karten zur Verfügung. Das Kartenset ist gemäss den drei Niveaus des Förderanspruches unterteilt, sodass pro Niveau vier Karten zur Verfügung stehen. Diese vier Karten setzen sich jeweils zusammen aus drei Selbsteinschätzungskarten und einer Aufgabenkarte. Letztere ist zu erkennen an der dunklen Einfärbung des Arbeitsauftrages. Die Niveaus sowie die Kartennummern sind auf der Vorderseite abgebildet (bspw. 2.1: Förderanspruchsniveau 2, Karte 1). Auf der Rückseite ist vereinfachend nur das Förderanspruchsniveau aufgeführt.</a:t>
            </a:r>
            <a:endParaRPr lang="de-CH" dirty="0">
              <a:cs typeface="Arial"/>
            </a:endParaRPr>
          </a:p>
        </p:txBody>
      </p:sp>
      <p:sp>
        <p:nvSpPr>
          <p:cNvPr id="4" name="Foliennummernplatzhalter 3"/>
          <p:cNvSpPr>
            <a:spLocks noGrp="1"/>
          </p:cNvSpPr>
          <p:nvPr>
            <p:ph type="sldNum" sz="quarter" idx="5"/>
          </p:nvPr>
        </p:nvSpPr>
        <p:spPr/>
        <p:txBody>
          <a:bodyPr/>
          <a:lstStyle/>
          <a:p>
            <a:fld id="{83C81C81-E364-4366-A610-2DB15FF98538}" type="slidenum">
              <a:rPr lang="de-CH" smtClean="0"/>
              <a:pPr/>
              <a:t>5</a:t>
            </a:fld>
            <a:endParaRPr lang="de-CH" dirty="0"/>
          </a:p>
        </p:txBody>
      </p:sp>
    </p:spTree>
    <p:extLst>
      <p:ext uri="{BB962C8B-B14F-4D97-AF65-F5344CB8AC3E}">
        <p14:creationId xmlns:p14="http://schemas.microsoft.com/office/powerpoint/2010/main" val="2015592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b="1" i="1" dirty="0">
                <a:cs typeface="Arial"/>
              </a:rPr>
              <a:t>Hinweis:</a:t>
            </a:r>
            <a:r>
              <a:rPr lang="de-CH" i="1" dirty="0">
                <a:cs typeface="Arial"/>
              </a:rPr>
              <a:t> Diese Folie zeigt den Ablauf einer idealtypischen Beratungssituation. Natürlich ist die jeweilig individuelle Ausgangslage entscheidend. Dazu gehören auch die Rahmenbedingungen der Abklärung und der institutionellen Vorgaben.</a:t>
            </a:r>
          </a:p>
          <a:p>
            <a:r>
              <a:rPr lang="de-CH" i="1" dirty="0">
                <a:cs typeface="Arial"/>
              </a:rPr>
              <a:t>Beachten Sie auch das FAQ, um allfälligen Fragen zu begegnen.</a:t>
            </a:r>
          </a:p>
          <a:p>
            <a:endParaRPr lang="de-CH" dirty="0">
              <a:cs typeface="Arial"/>
            </a:endParaRPr>
          </a:p>
          <a:p>
            <a:r>
              <a:rPr lang="de-CH" b="1" dirty="0"/>
              <a:t>Präsentation:</a:t>
            </a:r>
            <a:r>
              <a:rPr lang="de-CH" dirty="0"/>
              <a:t> </a:t>
            </a:r>
          </a:p>
          <a:p>
            <a:pPr marL="228600" indent="-228600">
              <a:buAutoNum type="arabicPeriod"/>
            </a:pPr>
            <a:r>
              <a:rPr lang="de-CH" b="1" dirty="0"/>
              <a:t>Beratung</a:t>
            </a:r>
            <a:endParaRPr lang="de-CH" dirty="0">
              <a:cs typeface="Arial"/>
            </a:endParaRPr>
          </a:p>
          <a:p>
            <a:r>
              <a:rPr lang="de-CH" dirty="0"/>
              <a:t>Beim TRIAGO Kartenset steht die dialogische Aushandlung zwischen Ihnen und der teilnehmenden Person im Zentrum.</a:t>
            </a:r>
            <a:endParaRPr lang="de-CH" dirty="0">
              <a:cs typeface="Arial" panose="020B0604020202020204"/>
            </a:endParaRPr>
          </a:p>
          <a:p>
            <a:r>
              <a:rPr lang="de-CH" dirty="0"/>
              <a:t>Klientinnen und Klienten sollen im Abklärungsprozess ihre Sichtweisen einbringen, ihre Stärken benennen und ihre persönlichen Lernbedarfe erkennen können.</a:t>
            </a:r>
            <a:endParaRPr lang="de-CH" dirty="0">
              <a:cs typeface="Arial" panose="020B0604020202020204"/>
            </a:endParaRPr>
          </a:p>
          <a:p>
            <a:r>
              <a:rPr lang="de-CH" dirty="0"/>
              <a:t>Dieser Gedanke einer förderorientierten Beratung ist für die TRIAGO Abklärungsinstrumente zentral.</a:t>
            </a:r>
            <a:endParaRPr lang="de-CH" dirty="0">
              <a:cs typeface="Arial" panose="020B0604020202020204"/>
            </a:endParaRPr>
          </a:p>
          <a:p>
            <a:r>
              <a:rPr lang="de-CH" dirty="0"/>
              <a:t>Starten Sie mit einem offenen Gespräch über die aktuelle Lebenssituation.</a:t>
            </a:r>
            <a:endParaRPr lang="de-CH" dirty="0">
              <a:cs typeface="Arial" panose="020B0604020202020204"/>
            </a:endParaRPr>
          </a:p>
          <a:p>
            <a:r>
              <a:rPr lang="de-CH" dirty="0"/>
              <a:t>Verständigen Sie sich über den abzuklärenden Kompetenzbereich und klären Sie gegenseitige Erwartungen an das Ziel der Abklärung.</a:t>
            </a:r>
            <a:endParaRPr lang="de-CH" dirty="0">
              <a:cs typeface="Arial"/>
            </a:endParaRPr>
          </a:p>
          <a:p>
            <a:endParaRPr lang="de-CH" b="1" dirty="0">
              <a:cs typeface="Arial"/>
            </a:endParaRPr>
          </a:p>
          <a:p>
            <a:r>
              <a:rPr lang="de-CH" b="1" dirty="0"/>
              <a:t>2. Karten sortieren</a:t>
            </a:r>
            <a:endParaRPr lang="de-CH" b="1" dirty="0">
              <a:cs typeface="Arial"/>
            </a:endParaRPr>
          </a:p>
          <a:p>
            <a:r>
              <a:rPr lang="de-CH" dirty="0"/>
              <a:t>Es wird empfohlen, das Kartenset wie folgt einzusetzen: →  1. Legen Sie das Legeraster in die Tischmitte. 2. Der Teilnehmer bzw. die Teilnehmerin legt alle Karten eines Kompetenzbereiches vor sich aus. 3. Bitten Sie die teilnehmende Person, eine Karte auszuwählen, die sie am meisten anspricht. 4. Die Karte enthält die Beschreibung einer Situation sowie Fragen, die nun im Gespräch mit Ihnen beantwortet werden sollen. 5. Falls nötig, lesen Sie die Karte vor. 6. Im Gesprächsleitfaden finden Sie zu jeder Karte zusätzliche Gesprächsimpulse sowie Aufgaben, um eine möglichst realistische Selbsteinschätzung der abgebildeten Situation vorzunehmen. 7. Entscheiden Sie gemeinsam, wo die Karte auf dem Legeraster abgelegt wird. Es gibt keine formalen Kriterien, es handelt sich um eine dialogische Einschätzung und ein Abwägen für die passendste Platzierung. Im Gesprächsleitfaden finden Sie Hinweise, worauf Sie sich bei der Zuordnung achten können.</a:t>
            </a:r>
          </a:p>
          <a:p>
            <a:endParaRPr lang="de-CH" dirty="0"/>
          </a:p>
          <a:p>
            <a:r>
              <a:rPr lang="de-CH" b="1" dirty="0"/>
              <a:t>3. Förderanspruch definieren</a:t>
            </a:r>
            <a:endParaRPr lang="de-CH" b="1" dirty="0">
              <a:cs typeface="Arial"/>
            </a:endParaRPr>
          </a:p>
          <a:p>
            <a:r>
              <a:rPr lang="de-CH" dirty="0"/>
              <a:t>Für die Auswertung ist insbesondere das mittlere Feld von Bedeutung, da die Teilnehmenden bei diesen Kompetenzen bereits Vorwissen haben und ihr Lernen daran anschliessen können.</a:t>
            </a:r>
            <a:endParaRPr lang="de-CH" b="1" dirty="0">
              <a:cs typeface="Arial" panose="020B0604020202020204"/>
            </a:endParaRPr>
          </a:p>
          <a:p>
            <a:endParaRPr lang="de-CH" b="1" dirty="0">
              <a:cs typeface="Arial" panose="020B0604020202020204"/>
            </a:endParaRPr>
          </a:p>
          <a:p>
            <a:r>
              <a:rPr lang="de-CH" b="1" dirty="0"/>
              <a:t>4. Massnahmen planen</a:t>
            </a:r>
            <a:endParaRPr lang="de-CH" b="1" dirty="0">
              <a:cs typeface="Arial"/>
            </a:endParaRPr>
          </a:p>
          <a:p>
            <a:r>
              <a:rPr lang="de-CH" dirty="0"/>
              <a:t>In den Kantonen werden verschiedene Fördermöglichkeiten angeboten. Eine gesamtschweizerische Übersicht bietet die Homepage www.einfach-besser.ch/ privatpersonen-kurssuche/. Je nach Beratungssetting und Voraussetzungen der Teilnehmenden ist ein Kurs nicht zielführend. Stattdessen können informelle Lernprozesse in die Wege geleitet werden.</a:t>
            </a:r>
            <a:endParaRPr lang="de-CH" dirty="0">
              <a:cs typeface="Arial"/>
            </a:endParaRPr>
          </a:p>
        </p:txBody>
      </p:sp>
      <p:sp>
        <p:nvSpPr>
          <p:cNvPr id="4" name="Foliennummernplatzhalter 3"/>
          <p:cNvSpPr>
            <a:spLocks noGrp="1"/>
          </p:cNvSpPr>
          <p:nvPr>
            <p:ph type="sldNum" sz="quarter" idx="5"/>
          </p:nvPr>
        </p:nvSpPr>
        <p:spPr/>
        <p:txBody>
          <a:bodyPr/>
          <a:lstStyle/>
          <a:p>
            <a:fld id="{83C81C81-E364-4366-A610-2DB15FF98538}" type="slidenum">
              <a:rPr lang="de-CH" smtClean="0"/>
              <a:pPr/>
              <a:t>6</a:t>
            </a:fld>
            <a:endParaRPr lang="de-CH" dirty="0"/>
          </a:p>
        </p:txBody>
      </p:sp>
    </p:spTree>
    <p:extLst>
      <p:ext uri="{BB962C8B-B14F-4D97-AF65-F5344CB8AC3E}">
        <p14:creationId xmlns:p14="http://schemas.microsoft.com/office/powerpoint/2010/main" val="41629414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highlight>
                  <a:srgbClr val="FFFFFF"/>
                </a:highlight>
              </a:rPr>
              <a:t>Präsentation:</a:t>
            </a:r>
            <a:r>
              <a:rPr lang="de-DE" dirty="0">
                <a:highlight>
                  <a:srgbClr val="FFFFFF"/>
                </a:highlight>
              </a:rPr>
              <a:t> TRIAGO ist modular aufgebaut und kann flexibel eingesetzt werden. Es kann jeweils mit Einzelkarten oder allen Karten gearbeitet werden. Auch die Abklärung von einem bis </a:t>
            </a:r>
            <a:r>
              <a:rPr lang="de-DE">
                <a:highlight>
                  <a:srgbClr val="FFFFFF"/>
                </a:highlight>
              </a:rPr>
              <a:t>zu mehreren Kompetenzbereichen ist möglich.</a:t>
            </a:r>
            <a:endParaRPr lang="de-DE"/>
          </a:p>
          <a:p>
            <a:r>
              <a:rPr lang="de-DE">
                <a:highlight>
                  <a:srgbClr val="FFFFFF"/>
                </a:highlight>
                <a:cs typeface="Arial"/>
              </a:rPr>
              <a:t>Hier sind verschiedene Einsatzmöglichkeiten der Karten aufgezeigt. </a:t>
            </a:r>
            <a:endParaRPr lang="de-DE" dirty="0">
              <a:highlight>
                <a:srgbClr val="FFFFFF"/>
              </a:highlight>
              <a:cs typeface="Arial"/>
            </a:endParaRPr>
          </a:p>
        </p:txBody>
      </p:sp>
      <p:sp>
        <p:nvSpPr>
          <p:cNvPr id="4" name="Foliennummernplatzhalter 3"/>
          <p:cNvSpPr>
            <a:spLocks noGrp="1"/>
          </p:cNvSpPr>
          <p:nvPr>
            <p:ph type="sldNum" sz="quarter" idx="5"/>
          </p:nvPr>
        </p:nvSpPr>
        <p:spPr/>
        <p:txBody>
          <a:bodyPr/>
          <a:lstStyle/>
          <a:p>
            <a:fld id="{83C81C81-E364-4366-A610-2DB15FF98538}" type="slidenum">
              <a:rPr lang="de-CH" smtClean="0"/>
              <a:pPr/>
              <a:t>7</a:t>
            </a:fld>
            <a:endParaRPr lang="de-CH" dirty="0"/>
          </a:p>
        </p:txBody>
      </p:sp>
    </p:spTree>
    <p:extLst>
      <p:ext uri="{BB962C8B-B14F-4D97-AF65-F5344CB8AC3E}">
        <p14:creationId xmlns:p14="http://schemas.microsoft.com/office/powerpoint/2010/main" val="605723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cs typeface="Arial"/>
            </a:endParaRPr>
          </a:p>
        </p:txBody>
      </p:sp>
      <p:sp>
        <p:nvSpPr>
          <p:cNvPr id="4" name="Foliennummernplatzhalter 3"/>
          <p:cNvSpPr>
            <a:spLocks noGrp="1"/>
          </p:cNvSpPr>
          <p:nvPr>
            <p:ph type="sldNum" sz="quarter" idx="5"/>
          </p:nvPr>
        </p:nvSpPr>
        <p:spPr/>
        <p:txBody>
          <a:bodyPr/>
          <a:lstStyle/>
          <a:p>
            <a:fld id="{83C81C81-E364-4366-A610-2DB15FF98538}" type="slidenum">
              <a:rPr lang="de-CH" smtClean="0"/>
              <a:pPr/>
              <a:t>8</a:t>
            </a:fld>
            <a:endParaRPr lang="de-CH" dirty="0"/>
          </a:p>
        </p:txBody>
      </p:sp>
    </p:spTree>
    <p:extLst>
      <p:ext uri="{BB962C8B-B14F-4D97-AF65-F5344CB8AC3E}">
        <p14:creationId xmlns:p14="http://schemas.microsoft.com/office/powerpoint/2010/main" val="605723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cs typeface="Arial"/>
            </a:endParaRPr>
          </a:p>
        </p:txBody>
      </p:sp>
      <p:sp>
        <p:nvSpPr>
          <p:cNvPr id="4" name="Foliennummernplatzhalter 3"/>
          <p:cNvSpPr>
            <a:spLocks noGrp="1"/>
          </p:cNvSpPr>
          <p:nvPr>
            <p:ph type="sldNum" sz="quarter" idx="5"/>
          </p:nvPr>
        </p:nvSpPr>
        <p:spPr/>
        <p:txBody>
          <a:bodyPr/>
          <a:lstStyle/>
          <a:p>
            <a:fld id="{83C81C81-E364-4366-A610-2DB15FF98538}" type="slidenum">
              <a:rPr lang="de-CH" smtClean="0"/>
              <a:pPr/>
              <a:t>9</a:t>
            </a:fld>
            <a:endParaRPr lang="de-CH" dirty="0"/>
          </a:p>
        </p:txBody>
      </p:sp>
    </p:spTree>
    <p:extLst>
      <p:ext uri="{BB962C8B-B14F-4D97-AF65-F5344CB8AC3E}">
        <p14:creationId xmlns:p14="http://schemas.microsoft.com/office/powerpoint/2010/main" val="1661606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id="{2040BAA5-8ED1-5052-684A-DB6BB56E8FD6}"/>
              </a:ext>
            </a:extLst>
          </p:cNvPr>
          <p:cNvSpPr/>
          <p:nvPr userDrawn="1"/>
        </p:nvSpPr>
        <p:spPr>
          <a:xfrm>
            <a:off x="0" y="846667"/>
            <a:ext cx="6102000" cy="6011333"/>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a:off x="408076" y="6223621"/>
            <a:ext cx="2631600" cy="216000"/>
          </a:xfrm>
        </p:spPr>
        <p:txBody>
          <a:bodyPr/>
          <a:lstStyle>
            <a:lvl1pPr>
              <a:defRPr sz="1350"/>
            </a:lvl1pPr>
          </a:lstStyle>
          <a:p>
            <a:fld id="{E2BBF50E-7CF3-4193-ACF0-E5BB7618C7DA}" type="datetime1">
              <a:rPr lang="de-DE" smtClean="0"/>
              <a:t>02.07.2026</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rot="16200000">
            <a:off x="12031569" y="148321"/>
            <a:ext cx="360000" cy="36000"/>
          </a:xfrm>
        </p:spPr>
        <p:txBody>
          <a:bodyPr/>
          <a:lstStyle>
            <a:lvl1pPr>
              <a:defRPr sz="100">
                <a:solidFill>
                  <a:schemeClr val="bg1"/>
                </a:solidFill>
              </a:defRPr>
            </a:lvl1pPr>
          </a:lstStyle>
          <a:p>
            <a:r>
              <a:rPr lang="de-DE"/>
              <a:t>Professur für Erwachsenenbildung und Weiterbildung - Instrument TRIAGO</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rot="16200000">
            <a:off x="12031569" y="148321"/>
            <a:ext cx="360000" cy="36000"/>
          </a:xfrm>
          <a:prstGeom prst="rect">
            <a:avLst/>
          </a:prstGeom>
        </p:spPr>
        <p:txBody>
          <a:bodyPr/>
          <a:lstStyle>
            <a:lvl1pPr>
              <a:defRPr sz="100">
                <a:solidFill>
                  <a:schemeClr val="bg1"/>
                </a:solidFill>
              </a:defRPr>
            </a:lvl1pPr>
          </a:lstStyle>
          <a:p>
            <a:fld id="{442AD375-037F-43D0-B059-5172DA06796A}" type="slidenum">
              <a:rPr lang="de-CH" smtClean="0"/>
              <a:pPr/>
              <a:t>‹Nr.›</a:t>
            </a:fld>
            <a:endParaRPr lang="de-CH" dirty="0"/>
          </a:p>
        </p:txBody>
      </p:sp>
      <p:sp>
        <p:nvSpPr>
          <p:cNvPr id="7" name="Bildplatzhalter 3">
            <a:extLst>
              <a:ext uri="{FF2B5EF4-FFF2-40B4-BE49-F238E27FC236}">
                <a16:creationId xmlns:a16="http://schemas.microsoft.com/office/drawing/2014/main" id="{594B6BE9-185E-A88B-41DA-D0D14396ED72}"/>
              </a:ext>
            </a:extLst>
          </p:cNvPr>
          <p:cNvSpPr>
            <a:spLocks noGrp="1"/>
          </p:cNvSpPr>
          <p:nvPr>
            <p:ph type="pic" sz="quarter" idx="17" hasCustomPrompt="1"/>
          </p:nvPr>
        </p:nvSpPr>
        <p:spPr>
          <a:xfrm>
            <a:off x="6103027" y="850779"/>
            <a:ext cx="5323238" cy="6007221"/>
          </a:xfrm>
          <a:solidFill>
            <a:schemeClr val="accent5">
              <a:lumMod val="40000"/>
              <a:lumOff val="60000"/>
            </a:schemeClr>
          </a:solidFill>
        </p:spPr>
        <p:txBody>
          <a:bodyPr anchor="t"/>
          <a:lstStyle>
            <a:lvl1pPr marL="0" indent="0" algn="ctr">
              <a:buNone/>
              <a:defRPr sz="1600" b="0"/>
            </a:lvl1pPr>
          </a:lstStyle>
          <a:p>
            <a:r>
              <a:rPr lang="de-CH" dirty="0"/>
              <a:t> 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
        <p:nvSpPr>
          <p:cNvPr id="5" name="Textplatzhalter 6">
            <a:extLst>
              <a:ext uri="{FF2B5EF4-FFF2-40B4-BE49-F238E27FC236}">
                <a16:creationId xmlns:a16="http://schemas.microsoft.com/office/drawing/2014/main" id="{287EEC27-B21C-02CA-ECBC-917FAECFBDA5}"/>
              </a:ext>
            </a:extLst>
          </p:cNvPr>
          <p:cNvSpPr>
            <a:spLocks noGrp="1"/>
          </p:cNvSpPr>
          <p:nvPr>
            <p:ph type="body" sz="quarter" idx="18" hasCustomPrompt="1"/>
          </p:nvPr>
        </p:nvSpPr>
        <p:spPr>
          <a:xfrm>
            <a:off x="408076" y="5229000"/>
            <a:ext cx="5265300" cy="935263"/>
          </a:xfrm>
        </p:spPr>
        <p:txBody>
          <a:bodyPr anchor="b"/>
          <a:lstStyle>
            <a:lvl1pPr marL="0" indent="0">
              <a:buNone/>
              <a:defRPr sz="1350">
                <a:latin typeface="+mn-lt"/>
                <a:cs typeface="Arial" panose="020B0604020202020204" pitchFamily="34" charset="0"/>
              </a:defRPr>
            </a:lvl1pPr>
          </a:lstStyle>
          <a:p>
            <a:r>
              <a:rPr lang="de-CH" sz="1350" dirty="0"/>
              <a:t>Vorname Name</a:t>
            </a:r>
          </a:p>
        </p:txBody>
      </p:sp>
      <p:sp>
        <p:nvSpPr>
          <p:cNvPr id="9" name="Titel 1">
            <a:extLst>
              <a:ext uri="{FF2B5EF4-FFF2-40B4-BE49-F238E27FC236}">
                <a16:creationId xmlns:a16="http://schemas.microsoft.com/office/drawing/2014/main" id="{D6CC97B3-B836-D6D6-7A42-566F071FE557}"/>
              </a:ext>
            </a:extLst>
          </p:cNvPr>
          <p:cNvSpPr>
            <a:spLocks noGrp="1"/>
          </p:cNvSpPr>
          <p:nvPr>
            <p:ph type="ctrTitle" hasCustomPrompt="1"/>
          </p:nvPr>
        </p:nvSpPr>
        <p:spPr>
          <a:xfrm>
            <a:off x="407368" y="1117240"/>
            <a:ext cx="5265301" cy="1231106"/>
          </a:xfrm>
        </p:spPr>
        <p:txBody>
          <a:bodyPr wrap="square" anchor="t">
            <a:noAutofit/>
          </a:bodyPr>
          <a:lstStyle>
            <a:lvl1pPr>
              <a:defRPr sz="4000" b="1">
                <a:latin typeface="+mj-lt"/>
              </a:defRPr>
            </a:lvl1pPr>
          </a:lstStyle>
          <a:p>
            <a:r>
              <a:rPr lang="de-CH" dirty="0"/>
              <a:t>Titel </a:t>
            </a:r>
            <a:br>
              <a:rPr lang="de-CH" dirty="0"/>
            </a:br>
            <a:r>
              <a:rPr lang="de-CH" dirty="0"/>
              <a:t>hinzufügen</a:t>
            </a:r>
          </a:p>
        </p:txBody>
      </p:sp>
      <p:sp>
        <p:nvSpPr>
          <p:cNvPr id="12" name="Untertitel 2">
            <a:extLst>
              <a:ext uri="{FF2B5EF4-FFF2-40B4-BE49-F238E27FC236}">
                <a16:creationId xmlns:a16="http://schemas.microsoft.com/office/drawing/2014/main" id="{6EFFB021-AEC2-B428-A250-E8A8F84795C1}"/>
              </a:ext>
            </a:extLst>
          </p:cNvPr>
          <p:cNvSpPr>
            <a:spLocks noGrp="1"/>
          </p:cNvSpPr>
          <p:nvPr>
            <p:ph type="subTitle" idx="1" hasCustomPrompt="1"/>
          </p:nvPr>
        </p:nvSpPr>
        <p:spPr>
          <a:xfrm>
            <a:off x="408076" y="2926800"/>
            <a:ext cx="5265300" cy="1510200"/>
          </a:xfrm>
        </p:spPr>
        <p:txBody>
          <a:bodyPr/>
          <a:lstStyle>
            <a:lvl1pPr marL="0" indent="0">
              <a:lnSpc>
                <a:spcPct val="100000"/>
              </a:lnSpc>
              <a:buNone/>
              <a:defRPr sz="2400" b="1">
                <a:latin typeface="+mn-lt"/>
              </a:defRPr>
            </a:lvl1pPr>
          </a:lstStyle>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r>
              <a:rPr lang="de-CH" noProof="0" dirty="0"/>
              <a:t>Untertitel </a:t>
            </a:r>
            <a:br>
              <a:rPr lang="de-CH" noProof="0" dirty="0"/>
            </a:br>
            <a:r>
              <a:rPr lang="de-CH" noProof="0" dirty="0"/>
              <a:t>hinzufügen</a:t>
            </a:r>
            <a:endParaRPr lang="de-CH" dirty="0"/>
          </a:p>
        </p:txBody>
      </p:sp>
    </p:spTree>
    <p:extLst>
      <p:ext uri="{BB962C8B-B14F-4D97-AF65-F5344CB8AC3E}">
        <p14:creationId xmlns:p14="http://schemas.microsoft.com/office/powerpoint/2010/main" val="3891886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84E75BB-61FF-4F7E-9CDB-A5E34775C9B4}"/>
              </a:ext>
            </a:extLst>
          </p:cNvPr>
          <p:cNvSpPr>
            <a:spLocks noGrp="1"/>
          </p:cNvSpPr>
          <p:nvPr>
            <p:ph type="dt" sz="half" idx="10"/>
          </p:nvPr>
        </p:nvSpPr>
        <p:spPr/>
        <p:txBody>
          <a:bodyPr/>
          <a:lstStyle/>
          <a:p>
            <a:fld id="{8551D8D8-46D2-4757-A92B-589A624FD112}" type="datetime1">
              <a:rPr lang="de-DE" smtClean="0"/>
              <a:t>02.07.2026</a:t>
            </a:fld>
            <a:endParaRPr lang="de-CH" dirty="0"/>
          </a:p>
        </p:txBody>
      </p:sp>
      <p:sp>
        <p:nvSpPr>
          <p:cNvPr id="3" name="Fußzeilenplatzhalter 2">
            <a:extLst>
              <a:ext uri="{FF2B5EF4-FFF2-40B4-BE49-F238E27FC236}">
                <a16:creationId xmlns:a16="http://schemas.microsoft.com/office/drawing/2014/main" id="{B909AB7D-DBAB-4FFF-BA65-85B952116264}"/>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4" name="Foliennummernplatzhalter 3">
            <a:extLst>
              <a:ext uri="{FF2B5EF4-FFF2-40B4-BE49-F238E27FC236}">
                <a16:creationId xmlns:a16="http://schemas.microsoft.com/office/drawing/2014/main" id="{EB9B7570-0B3E-4F91-B744-978CA7BDE965}"/>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4005446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id="{2040BAA5-8ED1-5052-684A-DB6BB56E8FD6}"/>
              </a:ext>
            </a:extLst>
          </p:cNvPr>
          <p:cNvSpPr/>
          <p:nvPr userDrawn="1"/>
        </p:nvSpPr>
        <p:spPr>
          <a:xfrm>
            <a:off x="0" y="846667"/>
            <a:ext cx="6102000" cy="6011333"/>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a:off x="408076" y="6223621"/>
            <a:ext cx="2631600" cy="216000"/>
          </a:xfrm>
        </p:spPr>
        <p:txBody>
          <a:bodyPr/>
          <a:lstStyle>
            <a:lvl1pPr>
              <a:defRPr sz="1350"/>
            </a:lvl1pPr>
          </a:lstStyle>
          <a:p>
            <a:fld id="{D610E79E-4D97-4BB4-ADBE-BB66814878E4}" type="datetime1">
              <a:rPr lang="de-DE" smtClean="0"/>
              <a:t>02.07.2026</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rot="16200000">
            <a:off x="12031569" y="148321"/>
            <a:ext cx="360000" cy="36000"/>
          </a:xfrm>
        </p:spPr>
        <p:txBody>
          <a:bodyPr/>
          <a:lstStyle>
            <a:lvl1pPr>
              <a:defRPr sz="100">
                <a:solidFill>
                  <a:schemeClr val="bg1"/>
                </a:solidFill>
              </a:defRPr>
            </a:lvl1pPr>
          </a:lstStyle>
          <a:p>
            <a:r>
              <a:rPr lang="de-DE"/>
              <a:t>Professur für Erwachsenenbildung und Weiterbildung - Instrument TRIAGO</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rot="16200000">
            <a:off x="12031569" y="148321"/>
            <a:ext cx="360000" cy="36000"/>
          </a:xfrm>
          <a:prstGeom prst="rect">
            <a:avLst/>
          </a:prstGeom>
        </p:spPr>
        <p:txBody>
          <a:bodyPr/>
          <a:lstStyle>
            <a:lvl1pPr>
              <a:defRPr sz="100">
                <a:solidFill>
                  <a:schemeClr val="bg1"/>
                </a:solidFill>
              </a:defRPr>
            </a:lvl1pPr>
          </a:lstStyle>
          <a:p>
            <a:fld id="{442AD375-037F-43D0-B059-5172DA06796A}" type="slidenum">
              <a:rPr lang="de-CH" smtClean="0"/>
              <a:pPr/>
              <a:t>‹Nr.›</a:t>
            </a:fld>
            <a:endParaRPr lang="de-CH" dirty="0"/>
          </a:p>
        </p:txBody>
      </p:sp>
      <p:sp>
        <p:nvSpPr>
          <p:cNvPr id="7" name="Bildplatzhalter 3">
            <a:extLst>
              <a:ext uri="{FF2B5EF4-FFF2-40B4-BE49-F238E27FC236}">
                <a16:creationId xmlns:a16="http://schemas.microsoft.com/office/drawing/2014/main" id="{594B6BE9-185E-A88B-41DA-D0D14396ED72}"/>
              </a:ext>
            </a:extLst>
          </p:cNvPr>
          <p:cNvSpPr>
            <a:spLocks noGrp="1"/>
          </p:cNvSpPr>
          <p:nvPr>
            <p:ph type="pic" sz="quarter" idx="17" hasCustomPrompt="1"/>
          </p:nvPr>
        </p:nvSpPr>
        <p:spPr>
          <a:xfrm>
            <a:off x="6103027" y="850779"/>
            <a:ext cx="5323238" cy="6007221"/>
          </a:xfrm>
          <a:solidFill>
            <a:schemeClr val="accent5">
              <a:lumMod val="40000"/>
              <a:lumOff val="60000"/>
            </a:schemeClr>
          </a:solidFill>
        </p:spPr>
        <p:txBody>
          <a:bodyPr anchor="t"/>
          <a:lstStyle>
            <a:lvl1pPr marL="0" indent="0" algn="ctr">
              <a:buNone/>
              <a:defRPr sz="1600" b="0"/>
            </a:lvl1pPr>
          </a:lstStyle>
          <a:p>
            <a:r>
              <a:rPr lang="de-CH" dirty="0"/>
              <a:t> 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
        <p:nvSpPr>
          <p:cNvPr id="5" name="Textplatzhalter 6">
            <a:extLst>
              <a:ext uri="{FF2B5EF4-FFF2-40B4-BE49-F238E27FC236}">
                <a16:creationId xmlns:a16="http://schemas.microsoft.com/office/drawing/2014/main" id="{287EEC27-B21C-02CA-ECBC-917FAECFBDA5}"/>
              </a:ext>
            </a:extLst>
          </p:cNvPr>
          <p:cNvSpPr>
            <a:spLocks noGrp="1"/>
          </p:cNvSpPr>
          <p:nvPr>
            <p:ph type="body" sz="quarter" idx="18" hasCustomPrompt="1"/>
          </p:nvPr>
        </p:nvSpPr>
        <p:spPr>
          <a:xfrm>
            <a:off x="408076" y="5229000"/>
            <a:ext cx="5265300" cy="935263"/>
          </a:xfrm>
        </p:spPr>
        <p:txBody>
          <a:bodyPr anchor="b"/>
          <a:lstStyle>
            <a:lvl1pPr marL="0" indent="0">
              <a:buNone/>
              <a:defRPr sz="1350">
                <a:latin typeface="+mn-lt"/>
                <a:cs typeface="Arial" panose="020B0604020202020204" pitchFamily="34" charset="0"/>
              </a:defRPr>
            </a:lvl1pPr>
          </a:lstStyle>
          <a:p>
            <a:r>
              <a:rPr lang="de-CH" sz="1350" dirty="0"/>
              <a:t>Vorname Name</a:t>
            </a:r>
          </a:p>
        </p:txBody>
      </p:sp>
      <p:sp>
        <p:nvSpPr>
          <p:cNvPr id="9" name="Titel 1">
            <a:extLst>
              <a:ext uri="{FF2B5EF4-FFF2-40B4-BE49-F238E27FC236}">
                <a16:creationId xmlns:a16="http://schemas.microsoft.com/office/drawing/2014/main" id="{D6CC97B3-B836-D6D6-7A42-566F071FE557}"/>
              </a:ext>
            </a:extLst>
          </p:cNvPr>
          <p:cNvSpPr>
            <a:spLocks noGrp="1"/>
          </p:cNvSpPr>
          <p:nvPr>
            <p:ph type="ctrTitle" hasCustomPrompt="1"/>
          </p:nvPr>
        </p:nvSpPr>
        <p:spPr>
          <a:xfrm>
            <a:off x="407368" y="1117240"/>
            <a:ext cx="5265301" cy="1231106"/>
          </a:xfrm>
        </p:spPr>
        <p:txBody>
          <a:bodyPr wrap="square" anchor="t">
            <a:noAutofit/>
          </a:bodyPr>
          <a:lstStyle>
            <a:lvl1pPr>
              <a:defRPr sz="4000" b="1">
                <a:latin typeface="+mj-lt"/>
              </a:defRPr>
            </a:lvl1pPr>
          </a:lstStyle>
          <a:p>
            <a:r>
              <a:rPr lang="de-CH" dirty="0"/>
              <a:t>Titel </a:t>
            </a:r>
            <a:br>
              <a:rPr lang="de-CH" dirty="0"/>
            </a:br>
            <a:r>
              <a:rPr lang="de-CH" dirty="0"/>
              <a:t>hinzufügen</a:t>
            </a:r>
          </a:p>
        </p:txBody>
      </p:sp>
      <p:sp>
        <p:nvSpPr>
          <p:cNvPr id="12" name="Untertitel 2">
            <a:extLst>
              <a:ext uri="{FF2B5EF4-FFF2-40B4-BE49-F238E27FC236}">
                <a16:creationId xmlns:a16="http://schemas.microsoft.com/office/drawing/2014/main" id="{6EFFB021-AEC2-B428-A250-E8A8F84795C1}"/>
              </a:ext>
            </a:extLst>
          </p:cNvPr>
          <p:cNvSpPr>
            <a:spLocks noGrp="1"/>
          </p:cNvSpPr>
          <p:nvPr>
            <p:ph type="subTitle" idx="1" hasCustomPrompt="1"/>
          </p:nvPr>
        </p:nvSpPr>
        <p:spPr>
          <a:xfrm>
            <a:off x="408076" y="2926800"/>
            <a:ext cx="5265300" cy="1510200"/>
          </a:xfrm>
        </p:spPr>
        <p:txBody>
          <a:bodyPr/>
          <a:lstStyle>
            <a:lvl1pPr marL="0" indent="0">
              <a:lnSpc>
                <a:spcPct val="100000"/>
              </a:lnSpc>
              <a:buNone/>
              <a:defRPr sz="2400" b="1">
                <a:latin typeface="+mn-lt"/>
              </a:defRPr>
            </a:lvl1pPr>
          </a:lstStyle>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r>
              <a:rPr lang="de-CH" noProof="0" dirty="0"/>
              <a:t>Untertitel </a:t>
            </a:r>
            <a:br>
              <a:rPr lang="de-CH" noProof="0" dirty="0"/>
            </a:br>
            <a:r>
              <a:rPr lang="de-CH" noProof="0" dirty="0"/>
              <a:t>hinzufügen</a:t>
            </a:r>
            <a:endParaRPr lang="de-CH" dirty="0"/>
          </a:p>
        </p:txBody>
      </p:sp>
    </p:spTree>
    <p:extLst>
      <p:ext uri="{BB962C8B-B14F-4D97-AF65-F5344CB8AC3E}">
        <p14:creationId xmlns:p14="http://schemas.microsoft.com/office/powerpoint/2010/main" val="9023712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p>
            <a:r>
              <a:rPr lang="de-CH" dirty="0"/>
              <a:t>Titel hinzufügen</a:t>
            </a:r>
          </a:p>
        </p:txBody>
      </p:sp>
      <p:sp>
        <p:nvSpPr>
          <p:cNvPr id="3" name="Inhaltsplatzhalter 2"/>
          <p:cNvSpPr>
            <a:spLocks noGrp="1"/>
          </p:cNvSpPr>
          <p:nvPr>
            <p:ph idx="1" hasCustomPrompt="1"/>
          </p:nvPr>
        </p:nvSpPr>
        <p:spPr>
          <a:xfrm>
            <a:off x="406800" y="1989138"/>
            <a:ext cx="11016850" cy="4175125"/>
          </a:xfrm>
        </p:spPr>
        <p:txBody>
          <a:bodyPr/>
          <a:lstStyle>
            <a:lvl1pPr>
              <a:defRPr/>
            </a:lvl1pPr>
            <a:lvl3pPr marL="536575" indent="-268288">
              <a:defRPr/>
            </a:lvl3pPr>
          </a:lstStyle>
          <a:p>
            <a:pPr lvl="0"/>
            <a:r>
              <a:rPr lang="de-DE" dirty="0"/>
              <a:t>Inhalt hinzufügen</a:t>
            </a:r>
          </a:p>
        </p:txBody>
      </p:sp>
      <p:sp>
        <p:nvSpPr>
          <p:cNvPr id="9" name="Datumsplatzhalter 8">
            <a:extLst>
              <a:ext uri="{FF2B5EF4-FFF2-40B4-BE49-F238E27FC236}">
                <a16:creationId xmlns:a16="http://schemas.microsoft.com/office/drawing/2014/main" id="{89AB9197-1220-80BD-481F-90A973E1A02F}"/>
              </a:ext>
            </a:extLst>
          </p:cNvPr>
          <p:cNvSpPr>
            <a:spLocks noGrp="1"/>
          </p:cNvSpPr>
          <p:nvPr>
            <p:ph type="dt" sz="half" idx="10"/>
          </p:nvPr>
        </p:nvSpPr>
        <p:spPr/>
        <p:txBody>
          <a:bodyPr/>
          <a:lstStyle/>
          <a:p>
            <a:fld id="{22AD6ED5-495C-4E49-98B7-AADD09B3285A}" type="datetime1">
              <a:rPr lang="de-DE" smtClean="0"/>
              <a:t>02.07.2026</a:t>
            </a:fld>
            <a:endParaRPr lang="de-CH" dirty="0"/>
          </a:p>
        </p:txBody>
      </p:sp>
      <p:sp>
        <p:nvSpPr>
          <p:cNvPr id="10" name="Fußzeilenplatzhalter 9">
            <a:extLst>
              <a:ext uri="{FF2B5EF4-FFF2-40B4-BE49-F238E27FC236}">
                <a16:creationId xmlns:a16="http://schemas.microsoft.com/office/drawing/2014/main" id="{2D173F40-185C-2ADF-A4DC-16363A32CC2E}"/>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11" name="Foliennummernplatzhalter 10">
            <a:extLst>
              <a:ext uri="{FF2B5EF4-FFF2-40B4-BE49-F238E27FC236}">
                <a16:creationId xmlns:a16="http://schemas.microsoft.com/office/drawing/2014/main" id="{40A1AFE9-5D1C-2846-D3BD-C3EFFEF9A52A}"/>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375936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apiteltitel">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4B03B558-1909-9EAA-030E-9F4C655318C3}"/>
              </a:ext>
            </a:extLst>
          </p:cNvPr>
          <p:cNvSpPr/>
          <p:nvPr userDrawn="1"/>
        </p:nvSpPr>
        <p:spPr>
          <a:xfrm>
            <a:off x="0" y="846667"/>
            <a:ext cx="11430000" cy="6011333"/>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lstStyle/>
          <a:p>
            <a:pPr algn="ctr"/>
            <a:endParaRPr lang="de-CH"/>
          </a:p>
        </p:txBody>
      </p:sp>
      <p:sp>
        <p:nvSpPr>
          <p:cNvPr id="2" name="Titel 1"/>
          <p:cNvSpPr>
            <a:spLocks noGrp="1"/>
          </p:cNvSpPr>
          <p:nvPr>
            <p:ph type="title" hasCustomPrompt="1"/>
          </p:nvPr>
        </p:nvSpPr>
        <p:spPr>
          <a:xfrm>
            <a:off x="406800" y="1067524"/>
            <a:ext cx="10587038" cy="921613"/>
          </a:xfrm>
        </p:spPr>
        <p:txBody>
          <a:bodyPr/>
          <a:lstStyle>
            <a:lvl1pPr>
              <a:defRPr sz="5850"/>
            </a:lvl1pPr>
          </a:lstStyle>
          <a:p>
            <a:r>
              <a:rPr lang="de-CH" dirty="0"/>
              <a:t>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a:xfrm rot="16200000">
            <a:off x="12030000" y="162000"/>
            <a:ext cx="360000" cy="36000"/>
          </a:xfrm>
        </p:spPr>
        <p:txBody>
          <a:bodyPr/>
          <a:lstStyle>
            <a:lvl1pPr>
              <a:defRPr sz="100">
                <a:solidFill>
                  <a:schemeClr val="bg1"/>
                </a:solidFill>
              </a:defRPr>
            </a:lvl1pPr>
          </a:lstStyle>
          <a:p>
            <a:fld id="{34F2169B-6CD2-41CA-9623-B2143AD5DCB4}" type="datetime1">
              <a:rPr lang="de-DE" smtClean="0"/>
              <a:t>02.07.2026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a:xfrm rot="16200000">
            <a:off x="12030000" y="162000"/>
            <a:ext cx="360000" cy="36000"/>
          </a:xfrm>
        </p:spPr>
        <p:txBody>
          <a:bodyPr/>
          <a:lstStyle>
            <a:lvl1pPr>
              <a:defRPr sz="100">
                <a:solidFill>
                  <a:schemeClr val="bg1"/>
                </a:solidFill>
              </a:defRPr>
            </a:lvl1p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130177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lvl1pPr>
              <a:defRPr b="0"/>
            </a:lvl1pPr>
          </a:lstStyle>
          <a:p>
            <a:r>
              <a:rPr lang="de-CH" dirty="0"/>
              <a:t>Titel hinzufügen</a:t>
            </a:r>
          </a:p>
        </p:txBody>
      </p:sp>
      <p:sp>
        <p:nvSpPr>
          <p:cNvPr id="3" name="Inhaltsplatzhalter 2"/>
          <p:cNvSpPr>
            <a:spLocks noGrp="1"/>
          </p:cNvSpPr>
          <p:nvPr>
            <p:ph idx="1" hasCustomPrompt="1"/>
          </p:nvPr>
        </p:nvSpPr>
        <p:spPr>
          <a:xfrm>
            <a:off x="406800" y="1989138"/>
            <a:ext cx="11016850" cy="4175125"/>
          </a:xfrm>
        </p:spPr>
        <p:txBody>
          <a:bodyPr/>
          <a:lstStyle>
            <a:lvl1pPr marL="270000" indent="-270000">
              <a:buFont typeface="+mj-lt"/>
              <a:buAutoNum type="arabicPeriod"/>
              <a:defRPr sz="2000"/>
            </a:lvl1pPr>
            <a:lvl2pPr marL="540000" indent="-270000">
              <a:buFont typeface="+mj-lt"/>
              <a:buAutoNum type="alphaLcPeriod"/>
              <a:defRPr sz="2000"/>
            </a:lvl2pPr>
            <a:lvl3pPr marL="810000" indent="-270000">
              <a:defRPr sz="2000"/>
            </a:lvl3pPr>
            <a:lvl4pPr marL="1080000" indent="-270000">
              <a:defRPr sz="2000"/>
            </a:lvl4pPr>
            <a:lvl5pPr marL="1350000" indent="-270000">
              <a:defRPr sz="2000"/>
            </a:lvl5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6A00359B-2DE5-4003-9511-3EBAE2EA3FE7}" type="datetime1">
              <a:rPr lang="de-DE" smtClean="0"/>
              <a:t>02.07.2026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1749926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p>
            <a:r>
              <a:rPr lang="de-CH" dirty="0"/>
              <a:t>Titel hinzufügen</a:t>
            </a:r>
          </a:p>
        </p:txBody>
      </p:sp>
      <p:sp>
        <p:nvSpPr>
          <p:cNvPr id="3" name="Inhaltsplatzhalter 2"/>
          <p:cNvSpPr>
            <a:spLocks noGrp="1"/>
          </p:cNvSpPr>
          <p:nvPr>
            <p:ph sz="half" idx="1" hasCustomPrompt="1"/>
          </p:nvPr>
        </p:nvSpPr>
        <p:spPr>
          <a:xfrm>
            <a:off x="406800" y="1989137"/>
            <a:ext cx="5040000" cy="4175125"/>
          </a:xfrm>
        </p:spPr>
        <p:txBody>
          <a:bodyPr/>
          <a:lstStyle>
            <a:lvl1pPr>
              <a:defRPr/>
            </a:lvl1pPr>
          </a:lstStyle>
          <a:p>
            <a:pPr lvl="0"/>
            <a:r>
              <a:rPr lang="de-CH" noProof="0" dirty="0"/>
              <a:t>Inhalt hinzufügen</a:t>
            </a:r>
          </a:p>
        </p:txBody>
      </p:sp>
      <p:sp>
        <p:nvSpPr>
          <p:cNvPr id="4" name="Inhaltsplatzhalter 3"/>
          <p:cNvSpPr>
            <a:spLocks noGrp="1"/>
          </p:cNvSpPr>
          <p:nvPr>
            <p:ph sz="half" idx="2" hasCustomPrompt="1"/>
          </p:nvPr>
        </p:nvSpPr>
        <p:spPr>
          <a:xfrm>
            <a:off x="6385979" y="1989138"/>
            <a:ext cx="5037671"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DE0B152D-DB9D-40E9-A859-248BF1A0AB57}" type="datetime1">
              <a:rPr lang="de-DE" smtClean="0"/>
              <a:t>02.07.2026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7003514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halt und Bild link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30175" y="1170372"/>
            <a:ext cx="5393475" cy="492443"/>
          </a:xfrm>
        </p:spPr>
        <p:txBody>
          <a:bodyPr/>
          <a:lstStyle/>
          <a:p>
            <a:r>
              <a:rPr lang="de-CH" dirty="0"/>
              <a:t>Titel hinzufügen</a:t>
            </a:r>
          </a:p>
        </p:txBody>
      </p:sp>
      <p:sp>
        <p:nvSpPr>
          <p:cNvPr id="4" name="Inhaltsplatzhalter 3"/>
          <p:cNvSpPr>
            <a:spLocks noGrp="1"/>
          </p:cNvSpPr>
          <p:nvPr>
            <p:ph sz="half" idx="2" hasCustomPrompt="1"/>
          </p:nvPr>
        </p:nvSpPr>
        <p:spPr>
          <a:xfrm>
            <a:off x="6030175" y="1989138"/>
            <a:ext cx="5393475"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BF6D4B11-92C5-4B4C-BCF1-CD242DA702F5}" type="datetime1">
              <a:rPr lang="de-DE" smtClean="0"/>
              <a:t>02.07.2026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3" name="Bildplatzhalter 3">
            <a:extLst>
              <a:ext uri="{FF2B5EF4-FFF2-40B4-BE49-F238E27FC236}">
                <a16:creationId xmlns:a16="http://schemas.microsoft.com/office/drawing/2014/main" id="{045B5233-76F3-BDA2-C5F4-340A566D3211}"/>
              </a:ext>
            </a:extLst>
          </p:cNvPr>
          <p:cNvSpPr>
            <a:spLocks noGrp="1"/>
          </p:cNvSpPr>
          <p:nvPr>
            <p:ph type="pic" sz="quarter" idx="17" hasCustomPrompt="1"/>
          </p:nvPr>
        </p:nvSpPr>
        <p:spPr>
          <a:xfrm>
            <a:off x="-2941" y="846001"/>
            <a:ext cx="5324400" cy="5688000"/>
          </a:xfrm>
          <a:solidFill>
            <a:schemeClr val="accent5">
              <a:lumMod val="40000"/>
              <a:lumOff val="60000"/>
            </a:schemeClr>
          </a:solidFill>
        </p:spPr>
        <p:txBody>
          <a:bodyPr anchor="t"/>
          <a:lstStyle>
            <a:lvl1pPr marL="0" indent="0" algn="ctr">
              <a:buNone/>
              <a:defRPr sz="1600" b="0"/>
            </a:lvl1pPr>
          </a:lstStyle>
          <a:p>
            <a:r>
              <a:rPr lang="de-CH" dirty="0"/>
              <a:t>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Tree>
    <p:extLst>
      <p:ext uri="{BB962C8B-B14F-4D97-AF65-F5344CB8AC3E}">
        <p14:creationId xmlns:p14="http://schemas.microsoft.com/office/powerpoint/2010/main" val="8461023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halt und Bild rech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5040000" cy="492443"/>
          </a:xfrm>
        </p:spPr>
        <p:txBody>
          <a:bodyPr/>
          <a:lstStyle/>
          <a:p>
            <a:r>
              <a:rPr lang="de-CH" dirty="0"/>
              <a:t>Titel hinzufügen</a:t>
            </a:r>
          </a:p>
        </p:txBody>
      </p:sp>
      <p:sp>
        <p:nvSpPr>
          <p:cNvPr id="4" name="Inhaltsplatzhalter 3"/>
          <p:cNvSpPr>
            <a:spLocks noGrp="1"/>
          </p:cNvSpPr>
          <p:nvPr>
            <p:ph sz="half" idx="2" hasCustomPrompt="1"/>
          </p:nvPr>
        </p:nvSpPr>
        <p:spPr>
          <a:xfrm>
            <a:off x="406800" y="1989138"/>
            <a:ext cx="5040000"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BFF1534A-8826-403E-8446-6339A26D16B0}" type="datetime1">
              <a:rPr lang="de-DE" smtClean="0"/>
              <a:t>02.07.2026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8" name="Bildplatzhalter 3">
            <a:extLst>
              <a:ext uri="{FF2B5EF4-FFF2-40B4-BE49-F238E27FC236}">
                <a16:creationId xmlns:a16="http://schemas.microsoft.com/office/drawing/2014/main" id="{BFED3010-9542-8FB4-6B6D-FE4852968500}"/>
              </a:ext>
            </a:extLst>
          </p:cNvPr>
          <p:cNvSpPr>
            <a:spLocks noGrp="1"/>
          </p:cNvSpPr>
          <p:nvPr>
            <p:ph type="pic" sz="quarter" idx="17" hasCustomPrompt="1"/>
          </p:nvPr>
        </p:nvSpPr>
        <p:spPr>
          <a:xfrm>
            <a:off x="6098226" y="846000"/>
            <a:ext cx="5324400" cy="5688000"/>
          </a:xfrm>
          <a:solidFill>
            <a:schemeClr val="accent5">
              <a:lumMod val="40000"/>
              <a:lumOff val="60000"/>
            </a:schemeClr>
          </a:solidFill>
        </p:spPr>
        <p:txBody>
          <a:bodyPr anchor="t"/>
          <a:lstStyle>
            <a:lvl1pPr marL="0" indent="0" algn="ctr">
              <a:buNone/>
              <a:defRPr sz="1600" b="0"/>
            </a:lvl1pPr>
          </a:lstStyle>
          <a:p>
            <a:r>
              <a:rPr lang="de-CH" dirty="0"/>
              <a:t>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Tree>
    <p:extLst>
      <p:ext uri="{BB962C8B-B14F-4D97-AF65-F5344CB8AC3E}">
        <p14:creationId xmlns:p14="http://schemas.microsoft.com/office/powerpoint/2010/main" val="30312735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ild vollflächig">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BEB216CB-AE9D-4C01-AD48-4B7915875192}"/>
              </a:ext>
            </a:extLst>
          </p:cNvPr>
          <p:cNvSpPr>
            <a:spLocks noGrp="1"/>
          </p:cNvSpPr>
          <p:nvPr>
            <p:ph type="dt" sz="half" idx="14"/>
          </p:nvPr>
        </p:nvSpPr>
        <p:spPr/>
        <p:txBody>
          <a:bodyPr/>
          <a:lstStyle/>
          <a:p>
            <a:fld id="{2653E986-A92D-44C9-84FC-23E161F77CC9}" type="datetime1">
              <a:rPr lang="de-DE" smtClean="0"/>
              <a:t>02.07.2026</a:t>
            </a:fld>
            <a:endParaRPr lang="de-CH" dirty="0"/>
          </a:p>
        </p:txBody>
      </p:sp>
      <p:sp>
        <p:nvSpPr>
          <p:cNvPr id="4" name="Fußzeilenplatzhalter 3">
            <a:extLst>
              <a:ext uri="{FF2B5EF4-FFF2-40B4-BE49-F238E27FC236}">
                <a16:creationId xmlns:a16="http://schemas.microsoft.com/office/drawing/2014/main" id="{43E67269-0443-40A6-8D53-CF9C30AE7206}"/>
              </a:ext>
            </a:extLst>
          </p:cNvPr>
          <p:cNvSpPr>
            <a:spLocks noGrp="1"/>
          </p:cNvSpPr>
          <p:nvPr>
            <p:ph type="ftr" sz="quarter" idx="15"/>
          </p:nvPr>
        </p:nvSpPr>
        <p:spPr/>
        <p:txBody>
          <a:body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1FD2179C-3288-47A5-A587-1B7255A2C3E5}"/>
              </a:ext>
            </a:extLst>
          </p:cNvPr>
          <p:cNvSpPr>
            <a:spLocks noGrp="1"/>
          </p:cNvSpPr>
          <p:nvPr>
            <p:ph type="sldNum" sz="quarter" idx="16"/>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2" name="Bildplatzhalter 3">
            <a:extLst>
              <a:ext uri="{FF2B5EF4-FFF2-40B4-BE49-F238E27FC236}">
                <a16:creationId xmlns:a16="http://schemas.microsoft.com/office/drawing/2014/main" id="{FA158FDB-0E1B-74C0-3EFC-E1E947BFEE20}"/>
              </a:ext>
            </a:extLst>
          </p:cNvPr>
          <p:cNvSpPr>
            <a:spLocks noGrp="1"/>
          </p:cNvSpPr>
          <p:nvPr>
            <p:ph type="pic" sz="quarter" idx="17" hasCustomPrompt="1"/>
          </p:nvPr>
        </p:nvSpPr>
        <p:spPr>
          <a:xfrm>
            <a:off x="0" y="846872"/>
            <a:ext cx="11423650" cy="5688000"/>
          </a:xfrm>
          <a:solidFill>
            <a:schemeClr val="accent5">
              <a:lumMod val="40000"/>
              <a:lumOff val="60000"/>
            </a:schemeClr>
          </a:solidFill>
        </p:spPr>
        <p:txBody>
          <a:bodyPr anchor="t"/>
          <a:lstStyle>
            <a:lvl1pPr marL="0" indent="0" algn="ctr">
              <a:buNone/>
              <a:defRPr sz="1600" b="0"/>
            </a:lvl1pPr>
          </a:lstStyle>
          <a:p>
            <a:r>
              <a:rPr lang="de-CH" dirty="0"/>
              <a:t> Ersetzen Sie diesen Platzhalter durch ein Bild (Grösse und Position beibehalten).</a:t>
            </a:r>
            <a:br>
              <a:rPr lang="de-CH" dirty="0"/>
            </a:br>
            <a:br>
              <a:rPr lang="de-CH" dirty="0"/>
            </a:br>
            <a:r>
              <a:rPr lang="de-CH" dirty="0"/>
              <a:t>Eine Auswahl an FHNW-Bildern finden Sie im «Content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a:t>
            </a:r>
            <a:br>
              <a:rPr lang="de-CH" dirty="0"/>
            </a:br>
            <a:r>
              <a:rPr lang="de-CH" dirty="0"/>
              <a:t>auf das untenstehende Icon einfügen.</a:t>
            </a:r>
          </a:p>
        </p:txBody>
      </p:sp>
    </p:spTree>
    <p:extLst>
      <p:ext uri="{BB962C8B-B14F-4D97-AF65-F5344CB8AC3E}">
        <p14:creationId xmlns:p14="http://schemas.microsoft.com/office/powerpoint/2010/main" val="28372059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6850" cy="492443"/>
          </a:xfrm>
        </p:spPr>
        <p:txBody>
          <a:bodyPr/>
          <a:lstStyle/>
          <a:p>
            <a:r>
              <a:rPr lang="de-CH" dirty="0"/>
              <a:t>Titel hinzufügen</a:t>
            </a:r>
          </a:p>
        </p:txBody>
      </p:sp>
      <p:sp>
        <p:nvSpPr>
          <p:cNvPr id="3" name="Datumsplatzhalter 2">
            <a:extLst>
              <a:ext uri="{FF2B5EF4-FFF2-40B4-BE49-F238E27FC236}">
                <a16:creationId xmlns:a16="http://schemas.microsoft.com/office/drawing/2014/main" id="{9846EAAB-E9CC-4FBB-A777-DFD68618EF51}"/>
              </a:ext>
            </a:extLst>
          </p:cNvPr>
          <p:cNvSpPr>
            <a:spLocks noGrp="1"/>
          </p:cNvSpPr>
          <p:nvPr>
            <p:ph type="dt" sz="half" idx="10"/>
          </p:nvPr>
        </p:nvSpPr>
        <p:spPr/>
        <p:txBody>
          <a:bodyPr/>
          <a:lstStyle/>
          <a:p>
            <a:fld id="{DDE4FF58-F40D-4EAE-B7E6-6CBBB563787C}" type="datetime1">
              <a:rPr lang="de-DE" smtClean="0"/>
              <a:t>02.07.2026</a:t>
            </a:fld>
            <a:endParaRPr lang="de-CH" dirty="0"/>
          </a:p>
        </p:txBody>
      </p:sp>
      <p:sp>
        <p:nvSpPr>
          <p:cNvPr id="4" name="Fußzeilenplatzhalter 3">
            <a:extLst>
              <a:ext uri="{FF2B5EF4-FFF2-40B4-BE49-F238E27FC236}">
                <a16:creationId xmlns:a16="http://schemas.microsoft.com/office/drawing/2014/main" id="{4490A60D-3123-4534-B4E1-1B214E40238B}"/>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5" name="Foliennummernplatzhalter 4">
            <a:extLst>
              <a:ext uri="{FF2B5EF4-FFF2-40B4-BE49-F238E27FC236}">
                <a16:creationId xmlns:a16="http://schemas.microsoft.com/office/drawing/2014/main" id="{9CA66DD1-3165-483D-99FB-202ADC04E1F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911532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p>
            <a:r>
              <a:rPr lang="de-CH" dirty="0"/>
              <a:t>Titel hinzufügen</a:t>
            </a:r>
          </a:p>
        </p:txBody>
      </p:sp>
      <p:sp>
        <p:nvSpPr>
          <p:cNvPr id="3" name="Inhaltsplatzhalter 2"/>
          <p:cNvSpPr>
            <a:spLocks noGrp="1"/>
          </p:cNvSpPr>
          <p:nvPr>
            <p:ph idx="1" hasCustomPrompt="1"/>
          </p:nvPr>
        </p:nvSpPr>
        <p:spPr>
          <a:xfrm>
            <a:off x="406800" y="1989138"/>
            <a:ext cx="11016850" cy="4175125"/>
          </a:xfrm>
        </p:spPr>
        <p:txBody>
          <a:bodyPr/>
          <a:lstStyle>
            <a:lvl1pPr>
              <a:defRPr/>
            </a:lvl1pPr>
            <a:lvl3pPr marL="536575" indent="-268288">
              <a:defRPr/>
            </a:lvl3pPr>
          </a:lstStyle>
          <a:p>
            <a:pPr lvl="0"/>
            <a:r>
              <a:rPr lang="de-DE" dirty="0"/>
              <a:t>Inhalt hinzufügen</a:t>
            </a:r>
          </a:p>
        </p:txBody>
      </p:sp>
      <p:sp>
        <p:nvSpPr>
          <p:cNvPr id="9" name="Datumsplatzhalter 8">
            <a:extLst>
              <a:ext uri="{FF2B5EF4-FFF2-40B4-BE49-F238E27FC236}">
                <a16:creationId xmlns:a16="http://schemas.microsoft.com/office/drawing/2014/main" id="{89AB9197-1220-80BD-481F-90A973E1A02F}"/>
              </a:ext>
            </a:extLst>
          </p:cNvPr>
          <p:cNvSpPr>
            <a:spLocks noGrp="1"/>
          </p:cNvSpPr>
          <p:nvPr>
            <p:ph type="dt" sz="half" idx="10"/>
          </p:nvPr>
        </p:nvSpPr>
        <p:spPr/>
        <p:txBody>
          <a:bodyPr/>
          <a:lstStyle/>
          <a:p>
            <a:fld id="{D519D7C5-910D-472B-BD3B-B764F220D22E}" type="datetime1">
              <a:rPr lang="de-DE" smtClean="0"/>
              <a:t>02.07.2026</a:t>
            </a:fld>
            <a:endParaRPr lang="de-CH" dirty="0"/>
          </a:p>
        </p:txBody>
      </p:sp>
      <p:sp>
        <p:nvSpPr>
          <p:cNvPr id="10" name="Fußzeilenplatzhalter 9">
            <a:extLst>
              <a:ext uri="{FF2B5EF4-FFF2-40B4-BE49-F238E27FC236}">
                <a16:creationId xmlns:a16="http://schemas.microsoft.com/office/drawing/2014/main" id="{2D173F40-185C-2ADF-A4DC-16363A32CC2E}"/>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11" name="Foliennummernplatzhalter 10">
            <a:extLst>
              <a:ext uri="{FF2B5EF4-FFF2-40B4-BE49-F238E27FC236}">
                <a16:creationId xmlns:a16="http://schemas.microsoft.com/office/drawing/2014/main" id="{40A1AFE9-5D1C-2846-D3BD-C3EFFEF9A52A}"/>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4795704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84E75BB-61FF-4F7E-9CDB-A5E34775C9B4}"/>
              </a:ext>
            </a:extLst>
          </p:cNvPr>
          <p:cNvSpPr>
            <a:spLocks noGrp="1"/>
          </p:cNvSpPr>
          <p:nvPr>
            <p:ph type="dt" sz="half" idx="10"/>
          </p:nvPr>
        </p:nvSpPr>
        <p:spPr/>
        <p:txBody>
          <a:bodyPr/>
          <a:lstStyle/>
          <a:p>
            <a:fld id="{963EC882-2A7F-4C86-9B40-2230043AFEB5}" type="datetime1">
              <a:rPr lang="de-DE" smtClean="0"/>
              <a:t>02.07.2026</a:t>
            </a:fld>
            <a:endParaRPr lang="de-CH" dirty="0"/>
          </a:p>
        </p:txBody>
      </p:sp>
      <p:sp>
        <p:nvSpPr>
          <p:cNvPr id="3" name="Fußzeilenplatzhalter 2">
            <a:extLst>
              <a:ext uri="{FF2B5EF4-FFF2-40B4-BE49-F238E27FC236}">
                <a16:creationId xmlns:a16="http://schemas.microsoft.com/office/drawing/2014/main" id="{B909AB7D-DBAB-4FFF-BA65-85B952116264}"/>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4" name="Foliennummernplatzhalter 3">
            <a:extLst>
              <a:ext uri="{FF2B5EF4-FFF2-40B4-BE49-F238E27FC236}">
                <a16:creationId xmlns:a16="http://schemas.microsoft.com/office/drawing/2014/main" id="{EB9B7570-0B3E-4F91-B744-978CA7BDE965}"/>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0339911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6888064-B1D0-ADD4-7F2A-9A8D9E4A00B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CH"/>
          </a:p>
        </p:txBody>
      </p:sp>
      <p:sp>
        <p:nvSpPr>
          <p:cNvPr id="3" name="Bildplatzhalter 2">
            <a:extLst>
              <a:ext uri="{FF2B5EF4-FFF2-40B4-BE49-F238E27FC236}">
                <a16:creationId xmlns:a16="http://schemas.microsoft.com/office/drawing/2014/main" id="{5D3ED07C-7557-0DAC-DD44-D5D1F49F69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CH"/>
          </a:p>
        </p:txBody>
      </p:sp>
      <p:sp>
        <p:nvSpPr>
          <p:cNvPr id="4" name="Textplatzhalter 3">
            <a:extLst>
              <a:ext uri="{FF2B5EF4-FFF2-40B4-BE49-F238E27FC236}">
                <a16:creationId xmlns:a16="http://schemas.microsoft.com/office/drawing/2014/main" id="{2A6499C4-C1F7-8209-7BC6-7638A33EB1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4A59D7F-6E24-1FE0-B534-29B7AA4855AB}"/>
              </a:ext>
            </a:extLst>
          </p:cNvPr>
          <p:cNvSpPr>
            <a:spLocks noGrp="1"/>
          </p:cNvSpPr>
          <p:nvPr>
            <p:ph type="dt" sz="half" idx="10"/>
          </p:nvPr>
        </p:nvSpPr>
        <p:spPr/>
        <p:txBody>
          <a:bodyPr/>
          <a:lstStyle/>
          <a:p>
            <a:fld id="{C3D5B8F0-58DC-434D-844E-5C26054B6D8D}" type="datetimeFigureOut">
              <a:rPr lang="de-CH" smtClean="0"/>
              <a:t>02.07.2026</a:t>
            </a:fld>
            <a:endParaRPr lang="de-CH"/>
          </a:p>
        </p:txBody>
      </p:sp>
      <p:sp>
        <p:nvSpPr>
          <p:cNvPr id="6" name="Fußzeilenplatzhalter 5">
            <a:extLst>
              <a:ext uri="{FF2B5EF4-FFF2-40B4-BE49-F238E27FC236}">
                <a16:creationId xmlns:a16="http://schemas.microsoft.com/office/drawing/2014/main" id="{B78DC859-0F0D-4D86-3BC4-AFAC2BA3CC38}"/>
              </a:ext>
            </a:extLst>
          </p:cNvPr>
          <p:cNvSpPr>
            <a:spLocks noGrp="1"/>
          </p:cNvSpPr>
          <p:nvPr>
            <p:ph type="ftr" sz="quarter" idx="11"/>
          </p:nvPr>
        </p:nvSpPr>
        <p:spPr/>
        <p:txBody>
          <a:bodyPr/>
          <a:lstStyle/>
          <a:p>
            <a:endParaRPr lang="de-CH"/>
          </a:p>
        </p:txBody>
      </p:sp>
      <p:sp>
        <p:nvSpPr>
          <p:cNvPr id="7" name="Foliennummernplatzhalter 6">
            <a:extLst>
              <a:ext uri="{FF2B5EF4-FFF2-40B4-BE49-F238E27FC236}">
                <a16:creationId xmlns:a16="http://schemas.microsoft.com/office/drawing/2014/main" id="{1AC0A191-E338-620E-49D7-91B196E72696}"/>
              </a:ext>
            </a:extLst>
          </p:cNvPr>
          <p:cNvSpPr>
            <a:spLocks noGrp="1"/>
          </p:cNvSpPr>
          <p:nvPr>
            <p:ph type="sldNum" sz="quarter" idx="12"/>
          </p:nvPr>
        </p:nvSpPr>
        <p:spPr/>
        <p:txBody>
          <a:bodyPr/>
          <a:lstStyle/>
          <a:p>
            <a:fld id="{DEB7E9B5-D177-47E2-8402-E1DDCACADA16}" type="slidenum">
              <a:rPr lang="de-CH" smtClean="0"/>
              <a:t>‹Nr.›</a:t>
            </a:fld>
            <a:endParaRPr lang="de-CH"/>
          </a:p>
        </p:txBody>
      </p:sp>
    </p:spTree>
    <p:extLst>
      <p:ext uri="{BB962C8B-B14F-4D97-AF65-F5344CB8AC3E}">
        <p14:creationId xmlns:p14="http://schemas.microsoft.com/office/powerpoint/2010/main" val="22308834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1" name="Rechteck 10">
            <a:extLst>
              <a:ext uri="{FF2B5EF4-FFF2-40B4-BE49-F238E27FC236}">
                <a16:creationId xmlns:a16="http://schemas.microsoft.com/office/drawing/2014/main" id="{2040BAA5-8ED1-5052-684A-DB6BB56E8FD6}"/>
              </a:ext>
            </a:extLst>
          </p:cNvPr>
          <p:cNvSpPr/>
          <p:nvPr userDrawn="1"/>
        </p:nvSpPr>
        <p:spPr>
          <a:xfrm>
            <a:off x="0" y="846667"/>
            <a:ext cx="6102000" cy="6011333"/>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a:off x="408076" y="6223621"/>
            <a:ext cx="2631600" cy="216000"/>
          </a:xfrm>
        </p:spPr>
        <p:txBody>
          <a:bodyPr/>
          <a:lstStyle>
            <a:lvl1pPr>
              <a:defRPr sz="1350"/>
            </a:lvl1pPr>
          </a:lstStyle>
          <a:p>
            <a:fld id="{91DB791E-37CF-4999-B9CD-FA3D0180F0A6}" type="datetime1">
              <a:rPr lang="de-DE" smtClean="0"/>
              <a:t>02.07.2026</a:t>
            </a:fld>
            <a:endParaRPr lang="de-CH" dirty="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rot="16200000">
            <a:off x="12031569" y="148321"/>
            <a:ext cx="360000" cy="36000"/>
          </a:xfrm>
        </p:spPr>
        <p:txBody>
          <a:bodyPr/>
          <a:lstStyle>
            <a:lvl1pPr>
              <a:defRPr sz="100">
                <a:solidFill>
                  <a:schemeClr val="bg1"/>
                </a:solidFill>
              </a:defRPr>
            </a:lvl1pPr>
          </a:lstStyle>
          <a:p>
            <a:r>
              <a:rPr lang="de-CH"/>
              <a:t>Professur für Erwachsenenbildung und Weiterbildung - Instrument TRIAGO</a:t>
            </a:r>
            <a:endParaRPr lang="de-CH" dirty="0"/>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rot="16200000">
            <a:off x="12031569" y="148321"/>
            <a:ext cx="360000" cy="36000"/>
          </a:xfrm>
          <a:prstGeom prst="rect">
            <a:avLst/>
          </a:prstGeom>
        </p:spPr>
        <p:txBody>
          <a:bodyPr/>
          <a:lstStyle>
            <a:lvl1pPr>
              <a:defRPr sz="100">
                <a:solidFill>
                  <a:schemeClr val="bg1"/>
                </a:solidFill>
              </a:defRPr>
            </a:lvl1pPr>
          </a:lstStyle>
          <a:p>
            <a:fld id="{442AD375-037F-43D0-B059-5172DA06796A}" type="slidenum">
              <a:rPr lang="de-CH" smtClean="0"/>
              <a:pPr/>
              <a:t>‹Nr.›</a:t>
            </a:fld>
            <a:endParaRPr lang="de-CH" dirty="0"/>
          </a:p>
        </p:txBody>
      </p:sp>
      <p:sp>
        <p:nvSpPr>
          <p:cNvPr id="7" name="Bildplatzhalter 3">
            <a:extLst>
              <a:ext uri="{FF2B5EF4-FFF2-40B4-BE49-F238E27FC236}">
                <a16:creationId xmlns:a16="http://schemas.microsoft.com/office/drawing/2014/main" id="{594B6BE9-185E-A88B-41DA-D0D14396ED72}"/>
              </a:ext>
            </a:extLst>
          </p:cNvPr>
          <p:cNvSpPr>
            <a:spLocks noGrp="1"/>
          </p:cNvSpPr>
          <p:nvPr>
            <p:ph type="pic" sz="quarter" idx="17" hasCustomPrompt="1"/>
          </p:nvPr>
        </p:nvSpPr>
        <p:spPr>
          <a:xfrm>
            <a:off x="6103027" y="850779"/>
            <a:ext cx="5323238" cy="6007221"/>
          </a:xfrm>
          <a:solidFill>
            <a:schemeClr val="accent5">
              <a:lumMod val="40000"/>
              <a:lumOff val="60000"/>
            </a:schemeClr>
          </a:solidFill>
        </p:spPr>
        <p:txBody>
          <a:bodyPr anchor="t"/>
          <a:lstStyle>
            <a:lvl1pPr marL="0" indent="0" algn="ctr">
              <a:buNone/>
              <a:defRPr sz="1600" b="0"/>
            </a:lvl1pPr>
          </a:lstStyle>
          <a:p>
            <a:r>
              <a:rPr lang="de-CH" dirty="0"/>
              <a:t> 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
        <p:nvSpPr>
          <p:cNvPr id="5" name="Textplatzhalter 6">
            <a:extLst>
              <a:ext uri="{FF2B5EF4-FFF2-40B4-BE49-F238E27FC236}">
                <a16:creationId xmlns:a16="http://schemas.microsoft.com/office/drawing/2014/main" id="{287EEC27-B21C-02CA-ECBC-917FAECFBDA5}"/>
              </a:ext>
            </a:extLst>
          </p:cNvPr>
          <p:cNvSpPr>
            <a:spLocks noGrp="1"/>
          </p:cNvSpPr>
          <p:nvPr>
            <p:ph type="body" sz="quarter" idx="18" hasCustomPrompt="1"/>
          </p:nvPr>
        </p:nvSpPr>
        <p:spPr>
          <a:xfrm>
            <a:off x="408076" y="5229000"/>
            <a:ext cx="5265300" cy="935263"/>
          </a:xfrm>
        </p:spPr>
        <p:txBody>
          <a:bodyPr anchor="b"/>
          <a:lstStyle>
            <a:lvl1pPr marL="0" indent="0">
              <a:buNone/>
              <a:defRPr sz="1350">
                <a:latin typeface="+mn-lt"/>
                <a:cs typeface="Arial" panose="020B0604020202020204" pitchFamily="34" charset="0"/>
              </a:defRPr>
            </a:lvl1pPr>
          </a:lstStyle>
          <a:p>
            <a:r>
              <a:rPr lang="de-CH" sz="1350" dirty="0"/>
              <a:t>Vorname Name</a:t>
            </a:r>
          </a:p>
        </p:txBody>
      </p:sp>
      <p:sp>
        <p:nvSpPr>
          <p:cNvPr id="9" name="Titel 1">
            <a:extLst>
              <a:ext uri="{FF2B5EF4-FFF2-40B4-BE49-F238E27FC236}">
                <a16:creationId xmlns:a16="http://schemas.microsoft.com/office/drawing/2014/main" id="{D6CC97B3-B836-D6D6-7A42-566F071FE557}"/>
              </a:ext>
            </a:extLst>
          </p:cNvPr>
          <p:cNvSpPr>
            <a:spLocks noGrp="1"/>
          </p:cNvSpPr>
          <p:nvPr>
            <p:ph type="ctrTitle" hasCustomPrompt="1"/>
          </p:nvPr>
        </p:nvSpPr>
        <p:spPr>
          <a:xfrm>
            <a:off x="407368" y="1117240"/>
            <a:ext cx="5265301" cy="1231106"/>
          </a:xfrm>
        </p:spPr>
        <p:txBody>
          <a:bodyPr wrap="square" anchor="t">
            <a:noAutofit/>
          </a:bodyPr>
          <a:lstStyle>
            <a:lvl1pPr>
              <a:defRPr sz="4000" b="1">
                <a:latin typeface="+mj-lt"/>
              </a:defRPr>
            </a:lvl1pPr>
          </a:lstStyle>
          <a:p>
            <a:r>
              <a:rPr lang="de-CH" dirty="0"/>
              <a:t>Titel </a:t>
            </a:r>
            <a:br>
              <a:rPr lang="de-CH" dirty="0"/>
            </a:br>
            <a:r>
              <a:rPr lang="de-CH" dirty="0"/>
              <a:t>hinzufügen</a:t>
            </a:r>
          </a:p>
        </p:txBody>
      </p:sp>
      <p:sp>
        <p:nvSpPr>
          <p:cNvPr id="12" name="Untertitel 2">
            <a:extLst>
              <a:ext uri="{FF2B5EF4-FFF2-40B4-BE49-F238E27FC236}">
                <a16:creationId xmlns:a16="http://schemas.microsoft.com/office/drawing/2014/main" id="{6EFFB021-AEC2-B428-A250-E8A8F84795C1}"/>
              </a:ext>
            </a:extLst>
          </p:cNvPr>
          <p:cNvSpPr>
            <a:spLocks noGrp="1"/>
          </p:cNvSpPr>
          <p:nvPr>
            <p:ph type="subTitle" idx="1" hasCustomPrompt="1"/>
          </p:nvPr>
        </p:nvSpPr>
        <p:spPr>
          <a:xfrm>
            <a:off x="408076" y="2926800"/>
            <a:ext cx="5265300" cy="1510200"/>
          </a:xfrm>
        </p:spPr>
        <p:txBody>
          <a:bodyPr/>
          <a:lstStyle>
            <a:lvl1pPr marL="0" indent="0">
              <a:lnSpc>
                <a:spcPct val="100000"/>
              </a:lnSpc>
              <a:buNone/>
              <a:defRPr sz="2400" b="1">
                <a:latin typeface="+mn-lt"/>
              </a:defRPr>
            </a:lvl1pPr>
          </a:lstStyle>
          <a:p>
            <a:pPr marL="0" marR="0" lvl="0" indent="0" algn="l" defTabSz="914400" rtl="0" eaLnBrk="1" fontAlgn="auto" latinLnBrk="0" hangingPunct="1">
              <a:lnSpc>
                <a:spcPct val="125000"/>
              </a:lnSpc>
              <a:spcBef>
                <a:spcPts val="0"/>
              </a:spcBef>
              <a:spcAft>
                <a:spcPts val="0"/>
              </a:spcAft>
              <a:buClrTx/>
              <a:buSzTx/>
              <a:buFont typeface="Arial" panose="020B0604020202020204" pitchFamily="34" charset="0"/>
              <a:buNone/>
              <a:tabLst/>
              <a:defRPr/>
            </a:pPr>
            <a:r>
              <a:rPr lang="de-CH" noProof="0" dirty="0"/>
              <a:t>Untertitel </a:t>
            </a:r>
            <a:br>
              <a:rPr lang="de-CH" noProof="0" dirty="0"/>
            </a:br>
            <a:r>
              <a:rPr lang="de-CH" noProof="0" dirty="0"/>
              <a:t>hinzufügen</a:t>
            </a:r>
            <a:endParaRPr lang="de-CH" dirty="0"/>
          </a:p>
        </p:txBody>
      </p:sp>
    </p:spTree>
    <p:extLst>
      <p:ext uri="{BB962C8B-B14F-4D97-AF65-F5344CB8AC3E}">
        <p14:creationId xmlns:p14="http://schemas.microsoft.com/office/powerpoint/2010/main" val="20127748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p>
            <a:r>
              <a:rPr lang="de-CH" dirty="0"/>
              <a:t>Titel hinzufügen</a:t>
            </a:r>
          </a:p>
        </p:txBody>
      </p:sp>
      <p:sp>
        <p:nvSpPr>
          <p:cNvPr id="3" name="Inhaltsplatzhalter 2"/>
          <p:cNvSpPr>
            <a:spLocks noGrp="1"/>
          </p:cNvSpPr>
          <p:nvPr>
            <p:ph idx="1" hasCustomPrompt="1"/>
          </p:nvPr>
        </p:nvSpPr>
        <p:spPr>
          <a:xfrm>
            <a:off x="406800" y="1989138"/>
            <a:ext cx="11016850" cy="4175125"/>
          </a:xfrm>
        </p:spPr>
        <p:txBody>
          <a:bodyPr/>
          <a:lstStyle>
            <a:lvl1pPr>
              <a:defRPr/>
            </a:lvl1pPr>
            <a:lvl3pPr marL="536575" indent="-268288">
              <a:defRPr/>
            </a:lvl3pPr>
          </a:lstStyle>
          <a:p>
            <a:pPr lvl="0"/>
            <a:r>
              <a:rPr lang="de-DE" dirty="0"/>
              <a:t>Inhalt hinzufügen</a:t>
            </a:r>
          </a:p>
        </p:txBody>
      </p:sp>
      <p:sp>
        <p:nvSpPr>
          <p:cNvPr id="9" name="Datumsplatzhalter 8">
            <a:extLst>
              <a:ext uri="{FF2B5EF4-FFF2-40B4-BE49-F238E27FC236}">
                <a16:creationId xmlns:a16="http://schemas.microsoft.com/office/drawing/2014/main" id="{89AB9197-1220-80BD-481F-90A973E1A02F}"/>
              </a:ext>
            </a:extLst>
          </p:cNvPr>
          <p:cNvSpPr>
            <a:spLocks noGrp="1"/>
          </p:cNvSpPr>
          <p:nvPr>
            <p:ph type="dt" sz="half" idx="10"/>
          </p:nvPr>
        </p:nvSpPr>
        <p:spPr/>
        <p:txBody>
          <a:bodyPr/>
          <a:lstStyle/>
          <a:p>
            <a:fld id="{CD223F32-6446-4159-8156-EDFA9A11ED31}" type="datetime1">
              <a:rPr lang="de-DE" smtClean="0"/>
              <a:t>02.07.2026</a:t>
            </a:fld>
            <a:endParaRPr lang="de-CH" dirty="0"/>
          </a:p>
        </p:txBody>
      </p:sp>
      <p:sp>
        <p:nvSpPr>
          <p:cNvPr id="10" name="Fußzeilenplatzhalter 9">
            <a:extLst>
              <a:ext uri="{FF2B5EF4-FFF2-40B4-BE49-F238E27FC236}">
                <a16:creationId xmlns:a16="http://schemas.microsoft.com/office/drawing/2014/main" id="{2D173F40-185C-2ADF-A4DC-16363A32CC2E}"/>
              </a:ext>
            </a:extLst>
          </p:cNvPr>
          <p:cNvSpPr>
            <a:spLocks noGrp="1"/>
          </p:cNvSpPr>
          <p:nvPr>
            <p:ph type="ftr" sz="quarter" idx="11"/>
          </p:nvPr>
        </p:nvSpPr>
        <p:spPr/>
        <p:txBody>
          <a:bodyPr/>
          <a:lstStyle/>
          <a:p>
            <a:r>
              <a:rPr lang="de-CH"/>
              <a:t>Professur für Erwachsenenbildung und Weiterbildung - Instrument TRIAGO</a:t>
            </a:r>
            <a:endParaRPr lang="de-CH" dirty="0"/>
          </a:p>
        </p:txBody>
      </p:sp>
      <p:sp>
        <p:nvSpPr>
          <p:cNvPr id="11" name="Foliennummernplatzhalter 10">
            <a:extLst>
              <a:ext uri="{FF2B5EF4-FFF2-40B4-BE49-F238E27FC236}">
                <a16:creationId xmlns:a16="http://schemas.microsoft.com/office/drawing/2014/main" id="{40A1AFE9-5D1C-2846-D3BD-C3EFFEF9A52A}"/>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8785375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apiteltitel">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4B03B558-1909-9EAA-030E-9F4C655318C3}"/>
              </a:ext>
            </a:extLst>
          </p:cNvPr>
          <p:cNvSpPr/>
          <p:nvPr userDrawn="1"/>
        </p:nvSpPr>
        <p:spPr>
          <a:xfrm>
            <a:off x="0" y="846667"/>
            <a:ext cx="11430000" cy="6011333"/>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lstStyle/>
          <a:p>
            <a:pPr algn="ctr"/>
            <a:endParaRPr lang="de-CH"/>
          </a:p>
        </p:txBody>
      </p:sp>
      <p:sp>
        <p:nvSpPr>
          <p:cNvPr id="2" name="Titel 1"/>
          <p:cNvSpPr>
            <a:spLocks noGrp="1"/>
          </p:cNvSpPr>
          <p:nvPr>
            <p:ph type="title" hasCustomPrompt="1"/>
          </p:nvPr>
        </p:nvSpPr>
        <p:spPr>
          <a:xfrm>
            <a:off x="406800" y="1067524"/>
            <a:ext cx="10587038" cy="921613"/>
          </a:xfrm>
        </p:spPr>
        <p:txBody>
          <a:bodyPr/>
          <a:lstStyle>
            <a:lvl1pPr>
              <a:defRPr sz="5850"/>
            </a:lvl1pPr>
          </a:lstStyle>
          <a:p>
            <a:r>
              <a:rPr lang="de-CH" dirty="0"/>
              <a:t>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a:xfrm rot="16200000">
            <a:off x="12030000" y="162000"/>
            <a:ext cx="360000" cy="36000"/>
          </a:xfrm>
        </p:spPr>
        <p:txBody>
          <a:bodyPr/>
          <a:lstStyle>
            <a:lvl1pPr>
              <a:defRPr sz="100">
                <a:solidFill>
                  <a:schemeClr val="bg1"/>
                </a:solidFill>
              </a:defRPr>
            </a:lvl1pPr>
          </a:lstStyle>
          <a:p>
            <a:fld id="{F6A86540-41F7-4C48-A625-E313D8EE7217}" type="datetime1">
              <a:rPr lang="de-DE" smtClean="0"/>
              <a:t>02.07.2026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a:xfrm rot="16200000">
            <a:off x="12030000" y="162000"/>
            <a:ext cx="360000" cy="36000"/>
          </a:xfrm>
        </p:spPr>
        <p:txBody>
          <a:bodyPr/>
          <a:lstStyle>
            <a:lvl1pPr>
              <a:defRPr sz="100">
                <a:solidFill>
                  <a:schemeClr val="bg1"/>
                </a:solidFill>
              </a:defRPr>
            </a:lvl1pPr>
          </a:lstStyle>
          <a:p>
            <a:r>
              <a:rPr lang="de-CH"/>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2630802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lvl1pPr>
              <a:defRPr b="0"/>
            </a:lvl1pPr>
          </a:lstStyle>
          <a:p>
            <a:r>
              <a:rPr lang="de-CH" dirty="0"/>
              <a:t>Titel hinzufügen</a:t>
            </a:r>
          </a:p>
        </p:txBody>
      </p:sp>
      <p:sp>
        <p:nvSpPr>
          <p:cNvPr id="3" name="Inhaltsplatzhalter 2"/>
          <p:cNvSpPr>
            <a:spLocks noGrp="1"/>
          </p:cNvSpPr>
          <p:nvPr>
            <p:ph idx="1" hasCustomPrompt="1"/>
          </p:nvPr>
        </p:nvSpPr>
        <p:spPr>
          <a:xfrm>
            <a:off x="406800" y="1989138"/>
            <a:ext cx="11016850" cy="4175125"/>
          </a:xfrm>
        </p:spPr>
        <p:txBody>
          <a:bodyPr/>
          <a:lstStyle>
            <a:lvl1pPr marL="270000" indent="-270000">
              <a:buFont typeface="+mj-lt"/>
              <a:buAutoNum type="arabicPeriod"/>
              <a:defRPr sz="2000"/>
            </a:lvl1pPr>
            <a:lvl2pPr marL="540000" indent="-270000">
              <a:buFont typeface="+mj-lt"/>
              <a:buAutoNum type="alphaLcPeriod"/>
              <a:defRPr sz="2000"/>
            </a:lvl2pPr>
            <a:lvl3pPr marL="810000" indent="-270000">
              <a:defRPr sz="2000"/>
            </a:lvl3pPr>
            <a:lvl4pPr marL="1080000" indent="-270000">
              <a:defRPr sz="2000"/>
            </a:lvl4pPr>
            <a:lvl5pPr marL="1350000" indent="-270000">
              <a:defRPr sz="2000"/>
            </a:lvl5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3C5AFA4A-900A-4D03-A76C-DA45FEE8FD4A}" type="datetime1">
              <a:rPr lang="de-DE" smtClean="0"/>
              <a:t>02.07.2026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CH"/>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57398448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p>
            <a:r>
              <a:rPr lang="de-CH" dirty="0"/>
              <a:t>Titel hinzufügen</a:t>
            </a:r>
          </a:p>
        </p:txBody>
      </p:sp>
      <p:sp>
        <p:nvSpPr>
          <p:cNvPr id="3" name="Inhaltsplatzhalter 2"/>
          <p:cNvSpPr>
            <a:spLocks noGrp="1"/>
          </p:cNvSpPr>
          <p:nvPr>
            <p:ph sz="half" idx="1" hasCustomPrompt="1"/>
          </p:nvPr>
        </p:nvSpPr>
        <p:spPr>
          <a:xfrm>
            <a:off x="406800" y="1989137"/>
            <a:ext cx="5040000" cy="4175125"/>
          </a:xfrm>
        </p:spPr>
        <p:txBody>
          <a:bodyPr/>
          <a:lstStyle>
            <a:lvl1pPr>
              <a:defRPr/>
            </a:lvl1pPr>
          </a:lstStyle>
          <a:p>
            <a:pPr lvl="0"/>
            <a:r>
              <a:rPr lang="de-CH" noProof="0" dirty="0"/>
              <a:t>Inhalt hinzufügen</a:t>
            </a:r>
          </a:p>
        </p:txBody>
      </p:sp>
      <p:sp>
        <p:nvSpPr>
          <p:cNvPr id="4" name="Inhaltsplatzhalter 3"/>
          <p:cNvSpPr>
            <a:spLocks noGrp="1"/>
          </p:cNvSpPr>
          <p:nvPr>
            <p:ph sz="half" idx="2" hasCustomPrompt="1"/>
          </p:nvPr>
        </p:nvSpPr>
        <p:spPr>
          <a:xfrm>
            <a:off x="6385979" y="1989138"/>
            <a:ext cx="5037671"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0E0FB72F-1EAD-442D-A372-C584AD8D3614}" type="datetime1">
              <a:rPr lang="de-DE" smtClean="0"/>
              <a:t>02.07.2026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CH"/>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0087381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halt und Bild link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30175" y="1170372"/>
            <a:ext cx="5393475" cy="492443"/>
          </a:xfrm>
        </p:spPr>
        <p:txBody>
          <a:bodyPr/>
          <a:lstStyle/>
          <a:p>
            <a:r>
              <a:rPr lang="de-CH" dirty="0"/>
              <a:t>Titel hinzufügen</a:t>
            </a:r>
          </a:p>
        </p:txBody>
      </p:sp>
      <p:sp>
        <p:nvSpPr>
          <p:cNvPr id="4" name="Inhaltsplatzhalter 3"/>
          <p:cNvSpPr>
            <a:spLocks noGrp="1"/>
          </p:cNvSpPr>
          <p:nvPr>
            <p:ph sz="half" idx="2" hasCustomPrompt="1"/>
          </p:nvPr>
        </p:nvSpPr>
        <p:spPr>
          <a:xfrm>
            <a:off x="6030175" y="1989138"/>
            <a:ext cx="5393475"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8C1E9A8F-A3F4-4EED-97AF-14088246DCF2}" type="datetime1">
              <a:rPr lang="de-DE" smtClean="0"/>
              <a:t>02.07.2026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CH"/>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3" name="Bildplatzhalter 3">
            <a:extLst>
              <a:ext uri="{FF2B5EF4-FFF2-40B4-BE49-F238E27FC236}">
                <a16:creationId xmlns:a16="http://schemas.microsoft.com/office/drawing/2014/main" id="{045B5233-76F3-BDA2-C5F4-340A566D3211}"/>
              </a:ext>
            </a:extLst>
          </p:cNvPr>
          <p:cNvSpPr>
            <a:spLocks noGrp="1"/>
          </p:cNvSpPr>
          <p:nvPr>
            <p:ph type="pic" sz="quarter" idx="17" hasCustomPrompt="1"/>
          </p:nvPr>
        </p:nvSpPr>
        <p:spPr>
          <a:xfrm>
            <a:off x="-2941" y="846001"/>
            <a:ext cx="5324400" cy="5688000"/>
          </a:xfrm>
          <a:solidFill>
            <a:schemeClr val="accent5">
              <a:lumMod val="40000"/>
              <a:lumOff val="60000"/>
            </a:schemeClr>
          </a:solidFill>
        </p:spPr>
        <p:txBody>
          <a:bodyPr anchor="t"/>
          <a:lstStyle>
            <a:lvl1pPr marL="0" indent="0" algn="ctr">
              <a:buNone/>
              <a:defRPr sz="1600" b="0"/>
            </a:lvl1pPr>
          </a:lstStyle>
          <a:p>
            <a:r>
              <a:rPr lang="de-CH" dirty="0"/>
              <a:t>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Tree>
    <p:extLst>
      <p:ext uri="{BB962C8B-B14F-4D97-AF65-F5344CB8AC3E}">
        <p14:creationId xmlns:p14="http://schemas.microsoft.com/office/powerpoint/2010/main" val="26369797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halt und Bild rech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5040000" cy="492443"/>
          </a:xfrm>
        </p:spPr>
        <p:txBody>
          <a:bodyPr/>
          <a:lstStyle/>
          <a:p>
            <a:r>
              <a:rPr lang="de-CH" dirty="0"/>
              <a:t>Titel hinzufügen</a:t>
            </a:r>
          </a:p>
        </p:txBody>
      </p:sp>
      <p:sp>
        <p:nvSpPr>
          <p:cNvPr id="4" name="Inhaltsplatzhalter 3"/>
          <p:cNvSpPr>
            <a:spLocks noGrp="1"/>
          </p:cNvSpPr>
          <p:nvPr>
            <p:ph sz="half" idx="2" hasCustomPrompt="1"/>
          </p:nvPr>
        </p:nvSpPr>
        <p:spPr>
          <a:xfrm>
            <a:off x="406800" y="1989138"/>
            <a:ext cx="5040000"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963577E7-5FEB-4852-B18C-FE86166948C4}" type="datetime1">
              <a:rPr lang="de-DE" smtClean="0"/>
              <a:t>02.07.2026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CH"/>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8" name="Bildplatzhalter 3">
            <a:extLst>
              <a:ext uri="{FF2B5EF4-FFF2-40B4-BE49-F238E27FC236}">
                <a16:creationId xmlns:a16="http://schemas.microsoft.com/office/drawing/2014/main" id="{BFED3010-9542-8FB4-6B6D-FE4852968500}"/>
              </a:ext>
            </a:extLst>
          </p:cNvPr>
          <p:cNvSpPr>
            <a:spLocks noGrp="1"/>
          </p:cNvSpPr>
          <p:nvPr>
            <p:ph type="pic" sz="quarter" idx="17" hasCustomPrompt="1"/>
          </p:nvPr>
        </p:nvSpPr>
        <p:spPr>
          <a:xfrm>
            <a:off x="6098226" y="846000"/>
            <a:ext cx="5324400" cy="5688000"/>
          </a:xfrm>
          <a:solidFill>
            <a:schemeClr val="accent5">
              <a:lumMod val="40000"/>
              <a:lumOff val="60000"/>
            </a:schemeClr>
          </a:solidFill>
        </p:spPr>
        <p:txBody>
          <a:bodyPr anchor="t"/>
          <a:lstStyle>
            <a:lvl1pPr marL="0" indent="0" algn="ctr">
              <a:buNone/>
              <a:defRPr sz="1600" b="0"/>
            </a:lvl1pPr>
          </a:lstStyle>
          <a:p>
            <a:r>
              <a:rPr lang="de-CH" dirty="0"/>
              <a:t>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Tree>
    <p:extLst>
      <p:ext uri="{BB962C8B-B14F-4D97-AF65-F5344CB8AC3E}">
        <p14:creationId xmlns:p14="http://schemas.microsoft.com/office/powerpoint/2010/main" val="33502072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ild vollflächig">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BEB216CB-AE9D-4C01-AD48-4B7915875192}"/>
              </a:ext>
            </a:extLst>
          </p:cNvPr>
          <p:cNvSpPr>
            <a:spLocks noGrp="1"/>
          </p:cNvSpPr>
          <p:nvPr>
            <p:ph type="dt" sz="half" idx="14"/>
          </p:nvPr>
        </p:nvSpPr>
        <p:spPr/>
        <p:txBody>
          <a:bodyPr/>
          <a:lstStyle/>
          <a:p>
            <a:fld id="{B57602CF-36BF-4F03-BD6B-18F8E3EDAFA2}" type="datetime1">
              <a:rPr lang="de-DE" smtClean="0"/>
              <a:t>02.07.2026</a:t>
            </a:fld>
            <a:endParaRPr lang="de-CH" dirty="0"/>
          </a:p>
        </p:txBody>
      </p:sp>
      <p:sp>
        <p:nvSpPr>
          <p:cNvPr id="4" name="Fußzeilenplatzhalter 3">
            <a:extLst>
              <a:ext uri="{FF2B5EF4-FFF2-40B4-BE49-F238E27FC236}">
                <a16:creationId xmlns:a16="http://schemas.microsoft.com/office/drawing/2014/main" id="{43E67269-0443-40A6-8D53-CF9C30AE7206}"/>
              </a:ext>
            </a:extLst>
          </p:cNvPr>
          <p:cNvSpPr>
            <a:spLocks noGrp="1"/>
          </p:cNvSpPr>
          <p:nvPr>
            <p:ph type="ftr" sz="quarter" idx="15"/>
          </p:nvPr>
        </p:nvSpPr>
        <p:spPr/>
        <p:txBody>
          <a:bodyPr/>
          <a:lstStyle/>
          <a:p>
            <a:r>
              <a:rPr lang="de-CH"/>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1FD2179C-3288-47A5-A587-1B7255A2C3E5}"/>
              </a:ext>
            </a:extLst>
          </p:cNvPr>
          <p:cNvSpPr>
            <a:spLocks noGrp="1"/>
          </p:cNvSpPr>
          <p:nvPr>
            <p:ph type="sldNum" sz="quarter" idx="16"/>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2" name="Bildplatzhalter 3">
            <a:extLst>
              <a:ext uri="{FF2B5EF4-FFF2-40B4-BE49-F238E27FC236}">
                <a16:creationId xmlns:a16="http://schemas.microsoft.com/office/drawing/2014/main" id="{FA158FDB-0E1B-74C0-3EFC-E1E947BFEE20}"/>
              </a:ext>
            </a:extLst>
          </p:cNvPr>
          <p:cNvSpPr>
            <a:spLocks noGrp="1"/>
          </p:cNvSpPr>
          <p:nvPr>
            <p:ph type="pic" sz="quarter" idx="17" hasCustomPrompt="1"/>
          </p:nvPr>
        </p:nvSpPr>
        <p:spPr>
          <a:xfrm>
            <a:off x="0" y="846872"/>
            <a:ext cx="11423650" cy="5688000"/>
          </a:xfrm>
          <a:solidFill>
            <a:schemeClr val="accent5">
              <a:lumMod val="40000"/>
              <a:lumOff val="60000"/>
            </a:schemeClr>
          </a:solidFill>
        </p:spPr>
        <p:txBody>
          <a:bodyPr anchor="t"/>
          <a:lstStyle>
            <a:lvl1pPr marL="0" indent="0" algn="ctr">
              <a:buNone/>
              <a:defRPr sz="1600" b="0"/>
            </a:lvl1pPr>
          </a:lstStyle>
          <a:p>
            <a:r>
              <a:rPr lang="de-CH" dirty="0"/>
              <a:t> Ersetzen Sie diesen Platzhalter durch ein Bild (Grösse und Position beibehalten).</a:t>
            </a:r>
            <a:br>
              <a:rPr lang="de-CH" dirty="0"/>
            </a:br>
            <a:br>
              <a:rPr lang="de-CH" dirty="0"/>
            </a:br>
            <a:r>
              <a:rPr lang="de-CH" dirty="0"/>
              <a:t>Eine Auswahl an FHNW-Bildern finden Sie im «Content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a:t>
            </a:r>
            <a:br>
              <a:rPr lang="de-CH" dirty="0"/>
            </a:br>
            <a:r>
              <a:rPr lang="de-CH" dirty="0"/>
              <a:t>auf das untenstehende Icon einfügen.</a:t>
            </a:r>
          </a:p>
        </p:txBody>
      </p:sp>
    </p:spTree>
    <p:extLst>
      <p:ext uri="{BB962C8B-B14F-4D97-AF65-F5344CB8AC3E}">
        <p14:creationId xmlns:p14="http://schemas.microsoft.com/office/powerpoint/2010/main" val="2339966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apiteltitel">
    <p:spTree>
      <p:nvGrpSpPr>
        <p:cNvPr id="1" name=""/>
        <p:cNvGrpSpPr/>
        <p:nvPr/>
      </p:nvGrpSpPr>
      <p:grpSpPr>
        <a:xfrm>
          <a:off x="0" y="0"/>
          <a:ext cx="0" cy="0"/>
          <a:chOff x="0" y="0"/>
          <a:chExt cx="0" cy="0"/>
        </a:xfrm>
      </p:grpSpPr>
      <p:sp>
        <p:nvSpPr>
          <p:cNvPr id="7" name="Rechteck 6">
            <a:extLst>
              <a:ext uri="{FF2B5EF4-FFF2-40B4-BE49-F238E27FC236}">
                <a16:creationId xmlns:a16="http://schemas.microsoft.com/office/drawing/2014/main" id="{4B03B558-1909-9EAA-030E-9F4C655318C3}"/>
              </a:ext>
            </a:extLst>
          </p:cNvPr>
          <p:cNvSpPr/>
          <p:nvPr userDrawn="1"/>
        </p:nvSpPr>
        <p:spPr>
          <a:xfrm>
            <a:off x="0" y="846667"/>
            <a:ext cx="11430000" cy="6011333"/>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lstStyle/>
          <a:p>
            <a:pPr algn="ctr"/>
            <a:endParaRPr lang="de-CH"/>
          </a:p>
        </p:txBody>
      </p:sp>
      <p:sp>
        <p:nvSpPr>
          <p:cNvPr id="2" name="Titel 1"/>
          <p:cNvSpPr>
            <a:spLocks noGrp="1"/>
          </p:cNvSpPr>
          <p:nvPr>
            <p:ph type="title" hasCustomPrompt="1"/>
          </p:nvPr>
        </p:nvSpPr>
        <p:spPr>
          <a:xfrm>
            <a:off x="406800" y="1067524"/>
            <a:ext cx="10587038" cy="921613"/>
          </a:xfrm>
        </p:spPr>
        <p:txBody>
          <a:bodyPr/>
          <a:lstStyle>
            <a:lvl1pPr>
              <a:defRPr sz="5850"/>
            </a:lvl1pPr>
          </a:lstStyle>
          <a:p>
            <a:r>
              <a:rPr lang="de-CH" dirty="0"/>
              <a:t>Titel hinzufügen</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a:xfrm rot="16200000">
            <a:off x="12030000" y="162000"/>
            <a:ext cx="360000" cy="36000"/>
          </a:xfrm>
        </p:spPr>
        <p:txBody>
          <a:bodyPr/>
          <a:lstStyle>
            <a:lvl1pPr>
              <a:defRPr sz="100">
                <a:solidFill>
                  <a:schemeClr val="bg1"/>
                </a:solidFill>
              </a:defRPr>
            </a:lvl1pPr>
          </a:lstStyle>
          <a:p>
            <a:fld id="{ADB74D8C-1A92-44D8-9063-99A2020683EE}" type="datetime1">
              <a:rPr lang="de-DE" smtClean="0"/>
              <a:t>02.07.2026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a:xfrm rot="16200000">
            <a:off x="12030000" y="162000"/>
            <a:ext cx="360000" cy="36000"/>
          </a:xfrm>
        </p:spPr>
        <p:txBody>
          <a:bodyPr/>
          <a:lstStyle>
            <a:lvl1pPr>
              <a:defRPr sz="100">
                <a:solidFill>
                  <a:schemeClr val="bg1"/>
                </a:solidFill>
              </a:defRPr>
            </a:lvl1p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21181420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6850" cy="492443"/>
          </a:xfrm>
        </p:spPr>
        <p:txBody>
          <a:bodyPr/>
          <a:lstStyle/>
          <a:p>
            <a:r>
              <a:rPr lang="de-CH" dirty="0"/>
              <a:t>Titel hinzufügen</a:t>
            </a:r>
          </a:p>
        </p:txBody>
      </p:sp>
      <p:sp>
        <p:nvSpPr>
          <p:cNvPr id="3" name="Datumsplatzhalter 2">
            <a:extLst>
              <a:ext uri="{FF2B5EF4-FFF2-40B4-BE49-F238E27FC236}">
                <a16:creationId xmlns:a16="http://schemas.microsoft.com/office/drawing/2014/main" id="{9846EAAB-E9CC-4FBB-A777-DFD68618EF51}"/>
              </a:ext>
            </a:extLst>
          </p:cNvPr>
          <p:cNvSpPr>
            <a:spLocks noGrp="1"/>
          </p:cNvSpPr>
          <p:nvPr>
            <p:ph type="dt" sz="half" idx="10"/>
          </p:nvPr>
        </p:nvSpPr>
        <p:spPr/>
        <p:txBody>
          <a:bodyPr/>
          <a:lstStyle/>
          <a:p>
            <a:fld id="{4348FAE9-4028-4621-8D2C-79DC15468ED4}" type="datetime1">
              <a:rPr lang="de-DE" smtClean="0"/>
              <a:t>02.07.2026</a:t>
            </a:fld>
            <a:endParaRPr lang="de-CH" dirty="0"/>
          </a:p>
        </p:txBody>
      </p:sp>
      <p:sp>
        <p:nvSpPr>
          <p:cNvPr id="4" name="Fußzeilenplatzhalter 3">
            <a:extLst>
              <a:ext uri="{FF2B5EF4-FFF2-40B4-BE49-F238E27FC236}">
                <a16:creationId xmlns:a16="http://schemas.microsoft.com/office/drawing/2014/main" id="{4490A60D-3123-4534-B4E1-1B214E40238B}"/>
              </a:ext>
            </a:extLst>
          </p:cNvPr>
          <p:cNvSpPr>
            <a:spLocks noGrp="1"/>
          </p:cNvSpPr>
          <p:nvPr>
            <p:ph type="ftr" sz="quarter" idx="11"/>
          </p:nvPr>
        </p:nvSpPr>
        <p:spPr/>
        <p:txBody>
          <a:bodyPr/>
          <a:lstStyle/>
          <a:p>
            <a:r>
              <a:rPr lang="de-CH"/>
              <a:t>Professur für Erwachsenenbildung und Weiterbildung - Instrument TRIAGO</a:t>
            </a:r>
            <a:endParaRPr lang="de-CH" dirty="0"/>
          </a:p>
        </p:txBody>
      </p:sp>
      <p:sp>
        <p:nvSpPr>
          <p:cNvPr id="5" name="Foliennummernplatzhalter 4">
            <a:extLst>
              <a:ext uri="{FF2B5EF4-FFF2-40B4-BE49-F238E27FC236}">
                <a16:creationId xmlns:a16="http://schemas.microsoft.com/office/drawing/2014/main" id="{9CA66DD1-3165-483D-99FB-202ADC04E1F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4588982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84E75BB-61FF-4F7E-9CDB-A5E34775C9B4}"/>
              </a:ext>
            </a:extLst>
          </p:cNvPr>
          <p:cNvSpPr>
            <a:spLocks noGrp="1"/>
          </p:cNvSpPr>
          <p:nvPr>
            <p:ph type="dt" sz="half" idx="10"/>
          </p:nvPr>
        </p:nvSpPr>
        <p:spPr/>
        <p:txBody>
          <a:bodyPr/>
          <a:lstStyle/>
          <a:p>
            <a:fld id="{7D360FCB-297E-4F8A-824C-1FD0A1FA0D3C}" type="datetime1">
              <a:rPr lang="de-DE" smtClean="0"/>
              <a:t>02.07.2026</a:t>
            </a:fld>
            <a:endParaRPr lang="de-CH" dirty="0"/>
          </a:p>
        </p:txBody>
      </p:sp>
      <p:sp>
        <p:nvSpPr>
          <p:cNvPr id="3" name="Fußzeilenplatzhalter 2">
            <a:extLst>
              <a:ext uri="{FF2B5EF4-FFF2-40B4-BE49-F238E27FC236}">
                <a16:creationId xmlns:a16="http://schemas.microsoft.com/office/drawing/2014/main" id="{B909AB7D-DBAB-4FFF-BA65-85B952116264}"/>
              </a:ext>
            </a:extLst>
          </p:cNvPr>
          <p:cNvSpPr>
            <a:spLocks noGrp="1"/>
          </p:cNvSpPr>
          <p:nvPr>
            <p:ph type="ftr" sz="quarter" idx="11"/>
          </p:nvPr>
        </p:nvSpPr>
        <p:spPr/>
        <p:txBody>
          <a:bodyPr/>
          <a:lstStyle/>
          <a:p>
            <a:r>
              <a:rPr lang="de-CH"/>
              <a:t>Professur für Erwachsenenbildung und Weiterbildung - Instrument TRIAGO</a:t>
            </a:r>
            <a:endParaRPr lang="de-CH" dirty="0"/>
          </a:p>
        </p:txBody>
      </p:sp>
      <p:sp>
        <p:nvSpPr>
          <p:cNvPr id="4" name="Foliennummernplatzhalter 3">
            <a:extLst>
              <a:ext uri="{FF2B5EF4-FFF2-40B4-BE49-F238E27FC236}">
                <a16:creationId xmlns:a16="http://schemas.microsoft.com/office/drawing/2014/main" id="{EB9B7570-0B3E-4F91-B744-978CA7BDE965}"/>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735922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lvl1pPr>
              <a:defRPr b="0"/>
            </a:lvl1pPr>
          </a:lstStyle>
          <a:p>
            <a:r>
              <a:rPr lang="de-CH" dirty="0"/>
              <a:t>Titel hinzufügen</a:t>
            </a:r>
          </a:p>
        </p:txBody>
      </p:sp>
      <p:sp>
        <p:nvSpPr>
          <p:cNvPr id="3" name="Inhaltsplatzhalter 2"/>
          <p:cNvSpPr>
            <a:spLocks noGrp="1"/>
          </p:cNvSpPr>
          <p:nvPr>
            <p:ph idx="1" hasCustomPrompt="1"/>
          </p:nvPr>
        </p:nvSpPr>
        <p:spPr>
          <a:xfrm>
            <a:off x="406800" y="1989138"/>
            <a:ext cx="11016850" cy="4175125"/>
          </a:xfrm>
        </p:spPr>
        <p:txBody>
          <a:bodyPr/>
          <a:lstStyle>
            <a:lvl1pPr marL="270000" indent="-270000">
              <a:buFont typeface="+mj-lt"/>
              <a:buAutoNum type="arabicPeriod"/>
              <a:defRPr sz="2000"/>
            </a:lvl1pPr>
            <a:lvl2pPr marL="540000" indent="-270000">
              <a:buFont typeface="+mj-lt"/>
              <a:buAutoNum type="alphaLcPeriod"/>
              <a:defRPr sz="2000"/>
            </a:lvl2pPr>
            <a:lvl3pPr marL="810000" indent="-270000">
              <a:defRPr sz="2000"/>
            </a:lvl3pPr>
            <a:lvl4pPr marL="1080000" indent="-270000">
              <a:defRPr sz="2000"/>
            </a:lvl4pPr>
            <a:lvl5pPr marL="1350000" indent="-270000">
              <a:defRPr sz="2000"/>
            </a:lvl5pPr>
          </a:lstStyle>
          <a:p>
            <a:pPr lvl="0"/>
            <a:r>
              <a:rPr lang="de-DE" dirty="0"/>
              <a:t>Inhalt hinzufügen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3B8359FA-99AC-4EDB-8EF0-EC3B6A0264EF}" type="datetime1">
              <a:rPr lang="de-DE" smtClean="0"/>
              <a:t>02.07.2026</a:t>
            </a:fld>
            <a:endParaRPr lang="de-CH" dirty="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1798374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2400" cy="492443"/>
          </a:xfrm>
        </p:spPr>
        <p:txBody>
          <a:bodyPr/>
          <a:lstStyle/>
          <a:p>
            <a:r>
              <a:rPr lang="de-CH" dirty="0"/>
              <a:t>Titel hinzufügen</a:t>
            </a:r>
          </a:p>
        </p:txBody>
      </p:sp>
      <p:sp>
        <p:nvSpPr>
          <p:cNvPr id="3" name="Inhaltsplatzhalter 2"/>
          <p:cNvSpPr>
            <a:spLocks noGrp="1"/>
          </p:cNvSpPr>
          <p:nvPr>
            <p:ph sz="half" idx="1" hasCustomPrompt="1"/>
          </p:nvPr>
        </p:nvSpPr>
        <p:spPr>
          <a:xfrm>
            <a:off x="406800" y="1989137"/>
            <a:ext cx="5040000" cy="4175125"/>
          </a:xfrm>
        </p:spPr>
        <p:txBody>
          <a:bodyPr/>
          <a:lstStyle>
            <a:lvl1pPr>
              <a:defRPr/>
            </a:lvl1pPr>
          </a:lstStyle>
          <a:p>
            <a:pPr lvl="0"/>
            <a:r>
              <a:rPr lang="de-CH" noProof="0" dirty="0"/>
              <a:t>Inhalt hinzufügen</a:t>
            </a:r>
          </a:p>
        </p:txBody>
      </p:sp>
      <p:sp>
        <p:nvSpPr>
          <p:cNvPr id="4" name="Inhaltsplatzhalter 3"/>
          <p:cNvSpPr>
            <a:spLocks noGrp="1"/>
          </p:cNvSpPr>
          <p:nvPr>
            <p:ph sz="half" idx="2" hasCustomPrompt="1"/>
          </p:nvPr>
        </p:nvSpPr>
        <p:spPr>
          <a:xfrm>
            <a:off x="6385979" y="1989138"/>
            <a:ext cx="5037671"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6A8B5D0D-C573-485D-BA0B-4027D40D90C8}" type="datetime1">
              <a:rPr lang="de-DE" smtClean="0"/>
              <a:t>02.07.2026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318625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alt und Bild link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030175" y="1170372"/>
            <a:ext cx="5393475" cy="492443"/>
          </a:xfrm>
        </p:spPr>
        <p:txBody>
          <a:bodyPr/>
          <a:lstStyle/>
          <a:p>
            <a:r>
              <a:rPr lang="de-CH" dirty="0"/>
              <a:t>Titel hinzufügen</a:t>
            </a:r>
          </a:p>
        </p:txBody>
      </p:sp>
      <p:sp>
        <p:nvSpPr>
          <p:cNvPr id="4" name="Inhaltsplatzhalter 3"/>
          <p:cNvSpPr>
            <a:spLocks noGrp="1"/>
          </p:cNvSpPr>
          <p:nvPr>
            <p:ph sz="half" idx="2" hasCustomPrompt="1"/>
          </p:nvPr>
        </p:nvSpPr>
        <p:spPr>
          <a:xfrm>
            <a:off x="6030175" y="1989138"/>
            <a:ext cx="5393475"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B819486E-86B1-43ED-91B3-B3ABA39081A4}" type="datetime1">
              <a:rPr lang="de-DE" smtClean="0"/>
              <a:t>02.07.2026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3" name="Bildplatzhalter 3">
            <a:extLst>
              <a:ext uri="{FF2B5EF4-FFF2-40B4-BE49-F238E27FC236}">
                <a16:creationId xmlns:a16="http://schemas.microsoft.com/office/drawing/2014/main" id="{045B5233-76F3-BDA2-C5F4-340A566D3211}"/>
              </a:ext>
            </a:extLst>
          </p:cNvPr>
          <p:cNvSpPr>
            <a:spLocks noGrp="1"/>
          </p:cNvSpPr>
          <p:nvPr>
            <p:ph type="pic" sz="quarter" idx="17" hasCustomPrompt="1"/>
          </p:nvPr>
        </p:nvSpPr>
        <p:spPr>
          <a:xfrm>
            <a:off x="-2941" y="846001"/>
            <a:ext cx="5324400" cy="5688000"/>
          </a:xfrm>
          <a:solidFill>
            <a:schemeClr val="accent5">
              <a:lumMod val="40000"/>
              <a:lumOff val="60000"/>
            </a:schemeClr>
          </a:solidFill>
        </p:spPr>
        <p:txBody>
          <a:bodyPr anchor="t"/>
          <a:lstStyle>
            <a:lvl1pPr marL="0" indent="0" algn="ctr">
              <a:buNone/>
              <a:defRPr sz="1600" b="0"/>
            </a:lvl1pPr>
          </a:lstStyle>
          <a:p>
            <a:r>
              <a:rPr lang="de-CH" dirty="0"/>
              <a:t>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Tree>
    <p:extLst>
      <p:ext uri="{BB962C8B-B14F-4D97-AF65-F5344CB8AC3E}">
        <p14:creationId xmlns:p14="http://schemas.microsoft.com/office/powerpoint/2010/main" val="3997219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alt und Bild rech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5040000" cy="492443"/>
          </a:xfrm>
        </p:spPr>
        <p:txBody>
          <a:bodyPr/>
          <a:lstStyle/>
          <a:p>
            <a:r>
              <a:rPr lang="de-CH" dirty="0"/>
              <a:t>Titel hinzufügen</a:t>
            </a:r>
          </a:p>
        </p:txBody>
      </p:sp>
      <p:sp>
        <p:nvSpPr>
          <p:cNvPr id="4" name="Inhaltsplatzhalter 3"/>
          <p:cNvSpPr>
            <a:spLocks noGrp="1"/>
          </p:cNvSpPr>
          <p:nvPr>
            <p:ph sz="half" idx="2" hasCustomPrompt="1"/>
          </p:nvPr>
        </p:nvSpPr>
        <p:spPr>
          <a:xfrm>
            <a:off x="406800" y="1989138"/>
            <a:ext cx="5040000" cy="4175125"/>
          </a:xfrm>
        </p:spPr>
        <p:txBody>
          <a:bodyPr/>
          <a:lstStyle>
            <a:lvl1pPr>
              <a:defRPr/>
            </a:lvl1pPr>
          </a:lstStyle>
          <a:p>
            <a:pPr lvl="0"/>
            <a:r>
              <a:rPr lang="de-CH" noProof="0" dirty="0"/>
              <a:t>Inhalt hinzufügen</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19E60347-F81D-409B-A680-265E0B2013DB}" type="datetime1">
              <a:rPr lang="de-DE" smtClean="0"/>
              <a:t>02.07.2026</a:t>
            </a:fld>
            <a:endParaRPr lang="de-CH" dirty="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8" name="Bildplatzhalter 3">
            <a:extLst>
              <a:ext uri="{FF2B5EF4-FFF2-40B4-BE49-F238E27FC236}">
                <a16:creationId xmlns:a16="http://schemas.microsoft.com/office/drawing/2014/main" id="{BFED3010-9542-8FB4-6B6D-FE4852968500}"/>
              </a:ext>
            </a:extLst>
          </p:cNvPr>
          <p:cNvSpPr>
            <a:spLocks noGrp="1"/>
          </p:cNvSpPr>
          <p:nvPr>
            <p:ph type="pic" sz="quarter" idx="17" hasCustomPrompt="1"/>
          </p:nvPr>
        </p:nvSpPr>
        <p:spPr>
          <a:xfrm>
            <a:off x="6098226" y="846000"/>
            <a:ext cx="5324400" cy="5688000"/>
          </a:xfrm>
          <a:solidFill>
            <a:schemeClr val="accent5">
              <a:lumMod val="40000"/>
              <a:lumOff val="60000"/>
            </a:schemeClr>
          </a:solidFill>
        </p:spPr>
        <p:txBody>
          <a:bodyPr anchor="t"/>
          <a:lstStyle>
            <a:lvl1pPr marL="0" indent="0" algn="ctr">
              <a:buNone/>
              <a:defRPr sz="1600" b="0"/>
            </a:lvl1pPr>
          </a:lstStyle>
          <a:p>
            <a:r>
              <a:rPr lang="de-CH" dirty="0"/>
              <a:t>Ersetzen Sie diesen Platzhalter durch ein Bild </a:t>
            </a:r>
            <a:br>
              <a:rPr lang="de-CH" dirty="0"/>
            </a:br>
            <a:r>
              <a:rPr lang="de-CH" dirty="0"/>
              <a:t>(Grösse und Position beibehalten).</a:t>
            </a:r>
            <a:br>
              <a:rPr lang="de-CH" dirty="0"/>
            </a:br>
            <a:br>
              <a:rPr lang="de-CH" dirty="0"/>
            </a:br>
            <a:r>
              <a:rPr lang="de-CH" dirty="0"/>
              <a:t>Eine Auswahl an FHNW-Bildern finden Sie im </a:t>
            </a:r>
            <a:br>
              <a:rPr lang="de-CH" dirty="0"/>
            </a:br>
            <a:r>
              <a:rPr lang="de-CH" dirty="0"/>
              <a:t>«Content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 auf das untenstehende Icon einfügen.</a:t>
            </a:r>
          </a:p>
        </p:txBody>
      </p:sp>
    </p:spTree>
    <p:extLst>
      <p:ext uri="{BB962C8B-B14F-4D97-AF65-F5344CB8AC3E}">
        <p14:creationId xmlns:p14="http://schemas.microsoft.com/office/powerpoint/2010/main" val="2932665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ld vollflächig">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BEB216CB-AE9D-4C01-AD48-4B7915875192}"/>
              </a:ext>
            </a:extLst>
          </p:cNvPr>
          <p:cNvSpPr>
            <a:spLocks noGrp="1"/>
          </p:cNvSpPr>
          <p:nvPr>
            <p:ph type="dt" sz="half" idx="14"/>
          </p:nvPr>
        </p:nvSpPr>
        <p:spPr/>
        <p:txBody>
          <a:bodyPr/>
          <a:lstStyle/>
          <a:p>
            <a:fld id="{97CB6251-6229-47A3-A5F6-2E6DA9FE3B5A}" type="datetime1">
              <a:rPr lang="de-DE" smtClean="0"/>
              <a:t>02.07.2026</a:t>
            </a:fld>
            <a:endParaRPr lang="de-CH" dirty="0"/>
          </a:p>
        </p:txBody>
      </p:sp>
      <p:sp>
        <p:nvSpPr>
          <p:cNvPr id="4" name="Fußzeilenplatzhalter 3">
            <a:extLst>
              <a:ext uri="{FF2B5EF4-FFF2-40B4-BE49-F238E27FC236}">
                <a16:creationId xmlns:a16="http://schemas.microsoft.com/office/drawing/2014/main" id="{43E67269-0443-40A6-8D53-CF9C30AE7206}"/>
              </a:ext>
            </a:extLst>
          </p:cNvPr>
          <p:cNvSpPr>
            <a:spLocks noGrp="1"/>
          </p:cNvSpPr>
          <p:nvPr>
            <p:ph type="ftr" sz="quarter" idx="15"/>
          </p:nvPr>
        </p:nvSpPr>
        <p:spPr/>
        <p:txBody>
          <a:body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1FD2179C-3288-47A5-A587-1B7255A2C3E5}"/>
              </a:ext>
            </a:extLst>
          </p:cNvPr>
          <p:cNvSpPr>
            <a:spLocks noGrp="1"/>
          </p:cNvSpPr>
          <p:nvPr>
            <p:ph type="sldNum" sz="quarter" idx="16"/>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
        <p:nvSpPr>
          <p:cNvPr id="2" name="Bildplatzhalter 3">
            <a:extLst>
              <a:ext uri="{FF2B5EF4-FFF2-40B4-BE49-F238E27FC236}">
                <a16:creationId xmlns:a16="http://schemas.microsoft.com/office/drawing/2014/main" id="{FA158FDB-0E1B-74C0-3EFC-E1E947BFEE20}"/>
              </a:ext>
            </a:extLst>
          </p:cNvPr>
          <p:cNvSpPr>
            <a:spLocks noGrp="1"/>
          </p:cNvSpPr>
          <p:nvPr>
            <p:ph type="pic" sz="quarter" idx="17" hasCustomPrompt="1"/>
          </p:nvPr>
        </p:nvSpPr>
        <p:spPr>
          <a:xfrm>
            <a:off x="0" y="846872"/>
            <a:ext cx="11423650" cy="5688000"/>
          </a:xfrm>
          <a:solidFill>
            <a:schemeClr val="accent5">
              <a:lumMod val="40000"/>
              <a:lumOff val="60000"/>
            </a:schemeClr>
          </a:solidFill>
        </p:spPr>
        <p:txBody>
          <a:bodyPr anchor="t"/>
          <a:lstStyle>
            <a:lvl1pPr marL="0" indent="0" algn="ctr">
              <a:buNone/>
              <a:defRPr sz="1600" b="0"/>
            </a:lvl1pPr>
          </a:lstStyle>
          <a:p>
            <a:r>
              <a:rPr lang="de-CH" dirty="0"/>
              <a:t> Ersetzen Sie diesen Platzhalter durch ein Bild (Grösse und Position beibehalten).</a:t>
            </a:r>
            <a:br>
              <a:rPr lang="de-CH" dirty="0"/>
            </a:br>
            <a:br>
              <a:rPr lang="de-CH" dirty="0"/>
            </a:br>
            <a:r>
              <a:rPr lang="de-CH" dirty="0"/>
              <a:t>Eine Auswahl an FHNW-Bildern finden Sie im «Content </a:t>
            </a:r>
            <a:r>
              <a:rPr lang="de-CH" dirty="0" err="1"/>
              <a:t>Chooser</a:t>
            </a:r>
            <a:r>
              <a:rPr lang="de-CH" dirty="0"/>
              <a:t>» rechts in PowerPoint </a:t>
            </a:r>
            <a:br>
              <a:rPr lang="de-CH" dirty="0"/>
            </a:br>
            <a:r>
              <a:rPr lang="de-CH" dirty="0"/>
              <a:t>oder unter dem Menüpunkt «Einfügen &gt; Inhalte».</a:t>
            </a:r>
            <a:br>
              <a:rPr lang="de-CH" dirty="0"/>
            </a:br>
            <a:br>
              <a:rPr lang="de-CH" dirty="0"/>
            </a:br>
            <a:r>
              <a:rPr lang="de-CH" dirty="0"/>
              <a:t>Eigene Bilder können Sie durch einen Klick</a:t>
            </a:r>
            <a:br>
              <a:rPr lang="de-CH" dirty="0"/>
            </a:br>
            <a:r>
              <a:rPr lang="de-CH" dirty="0"/>
              <a:t>auf das untenstehende Icon einfügen.</a:t>
            </a:r>
          </a:p>
        </p:txBody>
      </p:sp>
    </p:spTree>
    <p:extLst>
      <p:ext uri="{BB962C8B-B14F-4D97-AF65-F5344CB8AC3E}">
        <p14:creationId xmlns:p14="http://schemas.microsoft.com/office/powerpoint/2010/main" val="2451753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06800" y="1170372"/>
            <a:ext cx="11016850" cy="492443"/>
          </a:xfrm>
        </p:spPr>
        <p:txBody>
          <a:bodyPr/>
          <a:lstStyle/>
          <a:p>
            <a:r>
              <a:rPr lang="de-CH" dirty="0"/>
              <a:t>Titel hinzufügen</a:t>
            </a:r>
          </a:p>
        </p:txBody>
      </p:sp>
      <p:sp>
        <p:nvSpPr>
          <p:cNvPr id="3" name="Datumsplatzhalter 2">
            <a:extLst>
              <a:ext uri="{FF2B5EF4-FFF2-40B4-BE49-F238E27FC236}">
                <a16:creationId xmlns:a16="http://schemas.microsoft.com/office/drawing/2014/main" id="{9846EAAB-E9CC-4FBB-A777-DFD68618EF51}"/>
              </a:ext>
            </a:extLst>
          </p:cNvPr>
          <p:cNvSpPr>
            <a:spLocks noGrp="1"/>
          </p:cNvSpPr>
          <p:nvPr>
            <p:ph type="dt" sz="half" idx="10"/>
          </p:nvPr>
        </p:nvSpPr>
        <p:spPr/>
        <p:txBody>
          <a:bodyPr/>
          <a:lstStyle/>
          <a:p>
            <a:fld id="{00DD2703-CBD3-4773-B845-F341273C709B}" type="datetime1">
              <a:rPr lang="de-DE" smtClean="0"/>
              <a:t>02.07.2026</a:t>
            </a:fld>
            <a:endParaRPr lang="de-CH" dirty="0"/>
          </a:p>
        </p:txBody>
      </p:sp>
      <p:sp>
        <p:nvSpPr>
          <p:cNvPr id="4" name="Fußzeilenplatzhalter 3">
            <a:extLst>
              <a:ext uri="{FF2B5EF4-FFF2-40B4-BE49-F238E27FC236}">
                <a16:creationId xmlns:a16="http://schemas.microsoft.com/office/drawing/2014/main" id="{4490A60D-3123-4534-B4E1-1B214E40238B}"/>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5" name="Foliennummernplatzhalter 4">
            <a:extLst>
              <a:ext uri="{FF2B5EF4-FFF2-40B4-BE49-F238E27FC236}">
                <a16:creationId xmlns:a16="http://schemas.microsoft.com/office/drawing/2014/main" id="{9CA66DD1-3165-483D-99FB-202ADC04E1FF}"/>
              </a:ext>
            </a:extLst>
          </p:cNvPr>
          <p:cNvSpPr>
            <a:spLocks noGrp="1"/>
          </p:cNvSpPr>
          <p:nvPr>
            <p:ph type="sldNum" sz="quarter" idx="12"/>
          </p:nvPr>
        </p:nvSpPr>
        <p:spPr>
          <a:xfrm>
            <a:off x="11460596" y="6620400"/>
            <a:ext cx="376710" cy="144016"/>
          </a:xfrm>
          <a:prstGeom prst="rect">
            <a:avLst/>
          </a:prstGeom>
        </p:spPr>
        <p:txBody>
          <a:bodyPr/>
          <a:lstStyle/>
          <a:p>
            <a:fld id="{442AD375-037F-43D0-B059-5172DA06796A}" type="slidenum">
              <a:rPr lang="de-CH" smtClean="0"/>
              <a:pPr/>
              <a:t>‹Nr.›</a:t>
            </a:fld>
            <a:endParaRPr lang="de-CH" dirty="0"/>
          </a:p>
        </p:txBody>
      </p:sp>
    </p:spTree>
    <p:extLst>
      <p:ext uri="{BB962C8B-B14F-4D97-AF65-F5344CB8AC3E}">
        <p14:creationId xmlns:p14="http://schemas.microsoft.com/office/powerpoint/2010/main" val="38379844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2.sv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1.sv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CCA65A95-72B9-9C39-BC44-04A643558335}"/>
              </a:ext>
            </a:extLst>
          </p:cNvPr>
          <p:cNvSpPr/>
          <p:nvPr userDrawn="1"/>
        </p:nvSpPr>
        <p:spPr>
          <a:xfrm>
            <a:off x="0" y="6534000"/>
            <a:ext cx="11430000" cy="324000"/>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platzhalter 1"/>
          <p:cNvSpPr>
            <a:spLocks noGrp="1"/>
          </p:cNvSpPr>
          <p:nvPr>
            <p:ph type="title"/>
          </p:nvPr>
        </p:nvSpPr>
        <p:spPr>
          <a:xfrm>
            <a:off x="408076" y="1170372"/>
            <a:ext cx="11015574" cy="492443"/>
          </a:xfrm>
          <a:prstGeom prst="rect">
            <a:avLst/>
          </a:prstGeom>
        </p:spPr>
        <p:txBody>
          <a:bodyPr vert="horz" wrap="square" lIns="0" tIns="0" rIns="0" bIns="0" rtlCol="0" anchor="t">
            <a:spAutoFit/>
          </a:bodyPr>
          <a:lstStyle/>
          <a:p>
            <a:r>
              <a:rPr lang="de-CH" dirty="0"/>
              <a:t>Titel hinzufügen</a:t>
            </a:r>
          </a:p>
        </p:txBody>
      </p:sp>
      <p:sp>
        <p:nvSpPr>
          <p:cNvPr id="3" name="Textplatzhalter 2"/>
          <p:cNvSpPr>
            <a:spLocks noGrp="1"/>
          </p:cNvSpPr>
          <p:nvPr>
            <p:ph type="body" idx="1"/>
          </p:nvPr>
        </p:nvSpPr>
        <p:spPr>
          <a:xfrm>
            <a:off x="407988" y="1989137"/>
            <a:ext cx="11015662" cy="4175999"/>
          </a:xfrm>
          <a:prstGeom prst="rect">
            <a:avLst/>
          </a:prstGeom>
        </p:spPr>
        <p:txBody>
          <a:bodyPr vert="horz" lIns="0" tIns="0" rIns="0" bIns="0" rtlCol="0">
            <a:noAutofit/>
          </a:bodyPr>
          <a:lstStyle/>
          <a:p>
            <a:pPr lvl="0"/>
            <a:r>
              <a:rPr lang="de-CH" noProof="0" dirty="0"/>
              <a:t>Inhalt hinzufügen</a:t>
            </a:r>
          </a:p>
          <a:p>
            <a:pPr lvl="2"/>
            <a:r>
              <a:rPr lang="de-CH" noProof="0" dirty="0"/>
              <a:t>Ebene 2</a:t>
            </a:r>
          </a:p>
          <a:p>
            <a:pPr lvl="3"/>
            <a:r>
              <a:rPr lang="de-CH" noProof="0" dirty="0"/>
              <a:t>Ebene 3</a:t>
            </a:r>
          </a:p>
          <a:p>
            <a:pPr lvl="4"/>
            <a:r>
              <a:rPr lang="de-CH" noProof="0" dirty="0"/>
              <a:t>Ebene 4</a:t>
            </a:r>
          </a:p>
        </p:txBody>
      </p:sp>
      <p:sp>
        <p:nvSpPr>
          <p:cNvPr id="4" name="Datumsplatzhalter 3"/>
          <p:cNvSpPr>
            <a:spLocks noGrp="1"/>
          </p:cNvSpPr>
          <p:nvPr>
            <p:ph type="dt" sz="half" idx="2"/>
          </p:nvPr>
        </p:nvSpPr>
        <p:spPr>
          <a:xfrm>
            <a:off x="419100" y="6620400"/>
            <a:ext cx="1188000" cy="144016"/>
          </a:xfrm>
          <a:prstGeom prst="rect">
            <a:avLst/>
          </a:prstGeom>
        </p:spPr>
        <p:txBody>
          <a:bodyPr vert="horz" lIns="0" tIns="0" rIns="0" bIns="0" rtlCol="0" anchor="t" anchorCtr="0"/>
          <a:lstStyle>
            <a:lvl1pPr algn="l">
              <a:defRPr sz="950">
                <a:solidFill>
                  <a:schemeClr val="tx1"/>
                </a:solidFill>
              </a:defRPr>
            </a:lvl1pPr>
          </a:lstStyle>
          <a:p>
            <a:fld id="{0D78C72D-AEC5-489D-9E9C-4F119C07DC1A}" type="datetime1">
              <a:rPr lang="de-DE" smtClean="0"/>
              <a:t>02.07.2026</a:t>
            </a:fld>
            <a:endParaRPr lang="de-CH" dirty="0"/>
          </a:p>
        </p:txBody>
      </p:sp>
      <p:sp>
        <p:nvSpPr>
          <p:cNvPr id="5" name="Fußzeilenplatzhalter 4"/>
          <p:cNvSpPr>
            <a:spLocks noGrp="1"/>
          </p:cNvSpPr>
          <p:nvPr>
            <p:ph type="ftr" sz="quarter" idx="3"/>
          </p:nvPr>
        </p:nvSpPr>
        <p:spPr>
          <a:xfrm>
            <a:off x="1667508" y="6620400"/>
            <a:ext cx="8100000" cy="144016"/>
          </a:xfrm>
          <a:prstGeom prst="rect">
            <a:avLst/>
          </a:prstGeom>
        </p:spPr>
        <p:txBody>
          <a:bodyPr vert="horz" lIns="0" tIns="0" rIns="0" bIns="0" rtlCol="0" anchor="t" anchorCtr="0"/>
          <a:lstStyle>
            <a:lvl1pPr algn="l">
              <a:defRPr sz="950" b="1">
                <a:solidFill>
                  <a:schemeClr val="tx1"/>
                </a:solidFill>
              </a:defRPr>
            </a:lvl1pPr>
          </a:lstStyle>
          <a:p>
            <a:r>
              <a:rPr lang="de-DE"/>
              <a:t>Professur für Erwachsenenbildung und Weiterbildung - Instrument TRIAGO</a:t>
            </a:r>
            <a:endParaRPr lang="de-CH" dirty="0"/>
          </a:p>
        </p:txBody>
      </p:sp>
      <p:sp>
        <p:nvSpPr>
          <p:cNvPr id="6" name="Foliennummernplatzhalter 5"/>
          <p:cNvSpPr>
            <a:spLocks noGrp="1"/>
          </p:cNvSpPr>
          <p:nvPr>
            <p:ph type="sldNum" sz="quarter" idx="4"/>
          </p:nvPr>
        </p:nvSpPr>
        <p:spPr>
          <a:xfrm>
            <a:off x="11460596" y="6620400"/>
            <a:ext cx="376710" cy="144016"/>
          </a:xfrm>
          <a:prstGeom prst="rect">
            <a:avLst/>
          </a:prstGeom>
        </p:spPr>
        <p:txBody>
          <a:bodyPr vert="horz" lIns="0" tIns="0" rIns="0" bIns="0" rtlCol="0" anchor="t" anchorCtr="0"/>
          <a:lstStyle>
            <a:lvl1pPr algn="r">
              <a:defRPr sz="950">
                <a:solidFill>
                  <a:schemeClr val="tx1"/>
                </a:solidFill>
              </a:defRPr>
            </a:lvl1pPr>
          </a:lstStyle>
          <a:p>
            <a:fld id="{442AD375-037F-43D0-B059-5172DA06796A}" type="slidenum">
              <a:rPr lang="de-CH" smtClean="0"/>
              <a:pPr/>
              <a:t>‹Nr.›</a:t>
            </a:fld>
            <a:endParaRPr lang="de-CH" dirty="0"/>
          </a:p>
        </p:txBody>
      </p:sp>
      <p:sp>
        <p:nvSpPr>
          <p:cNvPr id="16" name="Textfeld 15">
            <a:extLst>
              <a:ext uri="{FF2B5EF4-FFF2-40B4-BE49-F238E27FC236}">
                <a16:creationId xmlns:a16="http://schemas.microsoft.com/office/drawing/2014/main" id="{2BBC21AA-03C3-7EDE-BB82-F15F9CEADEFF}"/>
              </a:ext>
            </a:extLst>
          </p:cNvPr>
          <p:cNvSpPr txBox="1"/>
          <p:nvPr userDrawn="1"/>
        </p:nvSpPr>
        <p:spPr>
          <a:xfrm>
            <a:off x="9767508" y="6618222"/>
            <a:ext cx="1506420" cy="144016"/>
          </a:xfrm>
          <a:prstGeom prst="rect">
            <a:avLst/>
          </a:prstGeom>
        </p:spPr>
        <p:txBody>
          <a:bodyPr vert="horz" lIns="0" tIns="0" rIns="0" bIns="0" rtlCol="0" anchor="t" anchorCtr="0"/>
          <a:lstStyle>
            <a:defPPr>
              <a:defRPr lang="de-DE"/>
            </a:defPPr>
            <a:lvl1pPr>
              <a:defRPr sz="950" b="1"/>
            </a:lvl1pPr>
          </a:lstStyle>
          <a:p>
            <a:pPr lvl="0" algn="r"/>
            <a:r>
              <a:rPr lang="de-CH" dirty="0"/>
              <a:t>www.fhnw.ch/ph</a:t>
            </a:r>
          </a:p>
        </p:txBody>
      </p:sp>
      <p:pic>
        <p:nvPicPr>
          <p:cNvPr id="8" name="Grafik 7">
            <a:extLst>
              <a:ext uri="{FF2B5EF4-FFF2-40B4-BE49-F238E27FC236}">
                <a16:creationId xmlns:a16="http://schemas.microsoft.com/office/drawing/2014/main" id="{C74BF4C3-E783-28CB-0D38-6514BD1DFC1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10457" y="212400"/>
            <a:ext cx="2727663" cy="424800"/>
          </a:xfrm>
          <a:prstGeom prst="rect">
            <a:avLst/>
          </a:prstGeom>
        </p:spPr>
      </p:pic>
    </p:spTree>
    <p:extLst>
      <p:ext uri="{BB962C8B-B14F-4D97-AF65-F5344CB8AC3E}">
        <p14:creationId xmlns:p14="http://schemas.microsoft.com/office/powerpoint/2010/main" val="1011663896"/>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7" r:id="rId3"/>
    <p:sldLayoutId id="2147483668" r:id="rId4"/>
    <p:sldLayoutId id="2147483661" r:id="rId5"/>
    <p:sldLayoutId id="2147483669" r:id="rId6"/>
    <p:sldLayoutId id="2147483670" r:id="rId7"/>
    <p:sldLayoutId id="2147483665" r:id="rId8"/>
    <p:sldLayoutId id="2147483663" r:id="rId9"/>
    <p:sldLayoutId id="2147483664" r:id="rId10"/>
  </p:sldLayoutIdLst>
  <p:hf hdr="0"/>
  <p:txStyles>
    <p:title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p:titleStyle>
    <p:bodyStyle>
      <a:lvl1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1pPr>
      <a:lvl2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2pPr>
      <a:lvl3pPr marL="540000" indent="-268288"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3pPr>
      <a:lvl4pPr marL="810000" indent="-269875"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4pPr>
      <a:lvl5pPr marL="1080000" indent="-269875" algn="l" defTabSz="914400" rtl="0" eaLnBrk="1" latinLnBrk="0" hangingPunct="1">
        <a:lnSpc>
          <a:spcPct val="125000"/>
        </a:lnSpc>
        <a:spcBef>
          <a:spcPts val="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userDrawn="1">
          <p15:clr>
            <a:srgbClr val="A4A3A4"/>
          </p15:clr>
        </p15:guide>
        <p15:guide id="2" pos="7196" userDrawn="1">
          <p15:clr>
            <a:srgbClr val="A4A3A4"/>
          </p15:clr>
        </p15:guide>
        <p15:guide id="3" orient="horz" pos="3883" userDrawn="1">
          <p15:clr>
            <a:srgbClr val="A4A3A4"/>
          </p15:clr>
        </p15:guide>
        <p15:guide id="4" orient="horz" pos="1253" userDrawn="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CCA65A95-72B9-9C39-BC44-04A643558335}"/>
              </a:ext>
            </a:extLst>
          </p:cNvPr>
          <p:cNvSpPr/>
          <p:nvPr userDrawn="1"/>
        </p:nvSpPr>
        <p:spPr>
          <a:xfrm>
            <a:off x="0" y="6534000"/>
            <a:ext cx="11430000" cy="324000"/>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platzhalter 1"/>
          <p:cNvSpPr>
            <a:spLocks noGrp="1"/>
          </p:cNvSpPr>
          <p:nvPr>
            <p:ph type="title"/>
          </p:nvPr>
        </p:nvSpPr>
        <p:spPr>
          <a:xfrm>
            <a:off x="408076" y="1170372"/>
            <a:ext cx="11015574" cy="492443"/>
          </a:xfrm>
          <a:prstGeom prst="rect">
            <a:avLst/>
          </a:prstGeom>
        </p:spPr>
        <p:txBody>
          <a:bodyPr vert="horz" wrap="square" lIns="0" tIns="0" rIns="0" bIns="0" rtlCol="0" anchor="t">
            <a:spAutoFit/>
          </a:bodyPr>
          <a:lstStyle/>
          <a:p>
            <a:r>
              <a:rPr lang="de-CH" dirty="0"/>
              <a:t>Titel hinzufügen</a:t>
            </a:r>
          </a:p>
        </p:txBody>
      </p:sp>
      <p:sp>
        <p:nvSpPr>
          <p:cNvPr id="3" name="Textplatzhalter 2"/>
          <p:cNvSpPr>
            <a:spLocks noGrp="1"/>
          </p:cNvSpPr>
          <p:nvPr>
            <p:ph type="body" idx="1"/>
          </p:nvPr>
        </p:nvSpPr>
        <p:spPr>
          <a:xfrm>
            <a:off x="407988" y="1989137"/>
            <a:ext cx="11015662" cy="4175999"/>
          </a:xfrm>
          <a:prstGeom prst="rect">
            <a:avLst/>
          </a:prstGeom>
        </p:spPr>
        <p:txBody>
          <a:bodyPr vert="horz" lIns="0" tIns="0" rIns="0" bIns="0" rtlCol="0">
            <a:noAutofit/>
          </a:bodyPr>
          <a:lstStyle/>
          <a:p>
            <a:pPr lvl="0"/>
            <a:r>
              <a:rPr lang="de-CH" noProof="0" dirty="0"/>
              <a:t>Inhalt hinzufügen</a:t>
            </a:r>
          </a:p>
          <a:p>
            <a:pPr lvl="2"/>
            <a:r>
              <a:rPr lang="de-CH" noProof="0" dirty="0"/>
              <a:t>Ebene 2</a:t>
            </a:r>
          </a:p>
          <a:p>
            <a:pPr lvl="3"/>
            <a:r>
              <a:rPr lang="de-CH" noProof="0" dirty="0"/>
              <a:t>Ebene 3</a:t>
            </a:r>
          </a:p>
          <a:p>
            <a:pPr lvl="4"/>
            <a:r>
              <a:rPr lang="de-CH" noProof="0" dirty="0"/>
              <a:t>Ebene 4</a:t>
            </a:r>
          </a:p>
        </p:txBody>
      </p:sp>
      <p:sp>
        <p:nvSpPr>
          <p:cNvPr id="4" name="Datumsplatzhalter 3"/>
          <p:cNvSpPr>
            <a:spLocks noGrp="1"/>
          </p:cNvSpPr>
          <p:nvPr>
            <p:ph type="dt" sz="half" idx="2"/>
          </p:nvPr>
        </p:nvSpPr>
        <p:spPr>
          <a:xfrm>
            <a:off x="419100" y="6620400"/>
            <a:ext cx="1188000" cy="144016"/>
          </a:xfrm>
          <a:prstGeom prst="rect">
            <a:avLst/>
          </a:prstGeom>
        </p:spPr>
        <p:txBody>
          <a:bodyPr vert="horz" lIns="0" tIns="0" rIns="0" bIns="0" rtlCol="0" anchor="t" anchorCtr="0"/>
          <a:lstStyle>
            <a:lvl1pPr algn="l">
              <a:defRPr sz="950">
                <a:solidFill>
                  <a:schemeClr val="tx1"/>
                </a:solidFill>
              </a:defRPr>
            </a:lvl1pPr>
          </a:lstStyle>
          <a:p>
            <a:fld id="{9857AAF2-6303-47E4-BB5E-6FD4713BB3C6}" type="datetime1">
              <a:rPr lang="de-DE" smtClean="0"/>
              <a:t>02.07.2026</a:t>
            </a:fld>
            <a:endParaRPr lang="de-CH" dirty="0"/>
          </a:p>
        </p:txBody>
      </p:sp>
      <p:sp>
        <p:nvSpPr>
          <p:cNvPr id="5" name="Fußzeilenplatzhalter 4"/>
          <p:cNvSpPr>
            <a:spLocks noGrp="1"/>
          </p:cNvSpPr>
          <p:nvPr>
            <p:ph type="ftr" sz="quarter" idx="3"/>
          </p:nvPr>
        </p:nvSpPr>
        <p:spPr>
          <a:xfrm>
            <a:off x="1667508" y="6620400"/>
            <a:ext cx="8100000" cy="144016"/>
          </a:xfrm>
          <a:prstGeom prst="rect">
            <a:avLst/>
          </a:prstGeom>
        </p:spPr>
        <p:txBody>
          <a:bodyPr vert="horz" lIns="0" tIns="0" rIns="0" bIns="0" rtlCol="0" anchor="t" anchorCtr="0"/>
          <a:lstStyle>
            <a:lvl1pPr algn="l">
              <a:defRPr sz="950" b="1">
                <a:solidFill>
                  <a:schemeClr val="tx1"/>
                </a:solidFill>
              </a:defRPr>
            </a:lvl1pPr>
          </a:lstStyle>
          <a:p>
            <a:r>
              <a:rPr lang="de-DE"/>
              <a:t>Professur für Erwachsenenbildung und Weiterbildung - Instrument TRIAGO</a:t>
            </a:r>
            <a:endParaRPr lang="de-CH" dirty="0"/>
          </a:p>
        </p:txBody>
      </p:sp>
      <p:sp>
        <p:nvSpPr>
          <p:cNvPr id="6" name="Foliennummernplatzhalter 5"/>
          <p:cNvSpPr>
            <a:spLocks noGrp="1"/>
          </p:cNvSpPr>
          <p:nvPr>
            <p:ph type="sldNum" sz="quarter" idx="4"/>
          </p:nvPr>
        </p:nvSpPr>
        <p:spPr>
          <a:xfrm>
            <a:off x="11460596" y="6620400"/>
            <a:ext cx="376710" cy="144016"/>
          </a:xfrm>
          <a:prstGeom prst="rect">
            <a:avLst/>
          </a:prstGeom>
        </p:spPr>
        <p:txBody>
          <a:bodyPr vert="horz" lIns="0" tIns="0" rIns="0" bIns="0" rtlCol="0" anchor="t" anchorCtr="0"/>
          <a:lstStyle>
            <a:lvl1pPr algn="r">
              <a:defRPr sz="950">
                <a:solidFill>
                  <a:schemeClr val="tx1"/>
                </a:solidFill>
              </a:defRPr>
            </a:lvl1pPr>
          </a:lstStyle>
          <a:p>
            <a:fld id="{442AD375-037F-43D0-B059-5172DA06796A}" type="slidenum">
              <a:rPr lang="de-CH" smtClean="0"/>
              <a:pPr/>
              <a:t>‹Nr.›</a:t>
            </a:fld>
            <a:endParaRPr lang="de-CH" dirty="0"/>
          </a:p>
        </p:txBody>
      </p:sp>
      <p:sp>
        <p:nvSpPr>
          <p:cNvPr id="16" name="Textfeld 15">
            <a:extLst>
              <a:ext uri="{FF2B5EF4-FFF2-40B4-BE49-F238E27FC236}">
                <a16:creationId xmlns:a16="http://schemas.microsoft.com/office/drawing/2014/main" id="{2BBC21AA-03C3-7EDE-BB82-F15F9CEADEFF}"/>
              </a:ext>
            </a:extLst>
          </p:cNvPr>
          <p:cNvSpPr txBox="1"/>
          <p:nvPr userDrawn="1"/>
        </p:nvSpPr>
        <p:spPr>
          <a:xfrm>
            <a:off x="9767508" y="6618222"/>
            <a:ext cx="1506420" cy="144016"/>
          </a:xfrm>
          <a:prstGeom prst="rect">
            <a:avLst/>
          </a:prstGeom>
        </p:spPr>
        <p:txBody>
          <a:bodyPr vert="horz" lIns="0" tIns="0" rIns="0" bIns="0" rtlCol="0" anchor="t" anchorCtr="0"/>
          <a:lstStyle>
            <a:defPPr>
              <a:defRPr lang="de-DE"/>
            </a:defPPr>
            <a:lvl1pPr>
              <a:defRPr sz="950" b="1"/>
            </a:lvl1pPr>
          </a:lstStyle>
          <a:p>
            <a:pPr lvl="0" algn="r"/>
            <a:r>
              <a:rPr lang="de-CH" dirty="0"/>
              <a:t>www.fhnw.ch/ph</a:t>
            </a:r>
          </a:p>
        </p:txBody>
      </p:sp>
      <p:pic>
        <p:nvPicPr>
          <p:cNvPr id="8" name="Grafik 7">
            <a:extLst>
              <a:ext uri="{FF2B5EF4-FFF2-40B4-BE49-F238E27FC236}">
                <a16:creationId xmlns:a16="http://schemas.microsoft.com/office/drawing/2014/main" id="{C74BF4C3-E783-28CB-0D38-6514BD1DFC1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0457" y="212400"/>
            <a:ext cx="2727663" cy="424800"/>
          </a:xfrm>
          <a:prstGeom prst="rect">
            <a:avLst/>
          </a:prstGeom>
        </p:spPr>
      </p:pic>
    </p:spTree>
    <p:extLst>
      <p:ext uri="{BB962C8B-B14F-4D97-AF65-F5344CB8AC3E}">
        <p14:creationId xmlns:p14="http://schemas.microsoft.com/office/powerpoint/2010/main" val="61880116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93" r:id="rId11"/>
  </p:sldLayoutIdLst>
  <p:hf hdr="0"/>
  <p:txStyles>
    <p:title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p:titleStyle>
    <p:bodyStyle>
      <a:lvl1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1pPr>
      <a:lvl2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2pPr>
      <a:lvl3pPr marL="540000" indent="-268288"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3pPr>
      <a:lvl4pPr marL="810000" indent="-269875"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4pPr>
      <a:lvl5pPr marL="1080000" indent="-269875" algn="l" defTabSz="914400" rtl="0" eaLnBrk="1" latinLnBrk="0" hangingPunct="1">
        <a:lnSpc>
          <a:spcPct val="125000"/>
        </a:lnSpc>
        <a:spcBef>
          <a:spcPts val="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A4A3A4"/>
          </p15:clr>
        </p15:guide>
        <p15:guide id="2" pos="7196">
          <p15:clr>
            <a:srgbClr val="A4A3A4"/>
          </p15:clr>
        </p15:guide>
        <p15:guide id="3" orient="horz" pos="3883">
          <p15:clr>
            <a:srgbClr val="A4A3A4"/>
          </p15:clr>
        </p15:guide>
        <p15:guide id="4" orient="horz" pos="1253">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CCA65A95-72B9-9C39-BC44-04A643558335}"/>
              </a:ext>
            </a:extLst>
          </p:cNvPr>
          <p:cNvSpPr/>
          <p:nvPr userDrawn="1"/>
        </p:nvSpPr>
        <p:spPr>
          <a:xfrm>
            <a:off x="0" y="6534000"/>
            <a:ext cx="11430000" cy="324000"/>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 name="Titelplatzhalter 1"/>
          <p:cNvSpPr>
            <a:spLocks noGrp="1"/>
          </p:cNvSpPr>
          <p:nvPr>
            <p:ph type="title"/>
          </p:nvPr>
        </p:nvSpPr>
        <p:spPr>
          <a:xfrm>
            <a:off x="408076" y="1170372"/>
            <a:ext cx="11015574" cy="492443"/>
          </a:xfrm>
          <a:prstGeom prst="rect">
            <a:avLst/>
          </a:prstGeom>
        </p:spPr>
        <p:txBody>
          <a:bodyPr vert="horz" wrap="square" lIns="0" tIns="0" rIns="0" bIns="0" rtlCol="0" anchor="t">
            <a:spAutoFit/>
          </a:bodyPr>
          <a:lstStyle/>
          <a:p>
            <a:r>
              <a:rPr lang="de-CH" dirty="0"/>
              <a:t>Titel hinzufügen</a:t>
            </a:r>
          </a:p>
        </p:txBody>
      </p:sp>
      <p:sp>
        <p:nvSpPr>
          <p:cNvPr id="3" name="Textplatzhalter 2"/>
          <p:cNvSpPr>
            <a:spLocks noGrp="1"/>
          </p:cNvSpPr>
          <p:nvPr>
            <p:ph type="body" idx="1"/>
          </p:nvPr>
        </p:nvSpPr>
        <p:spPr>
          <a:xfrm>
            <a:off x="407988" y="1989137"/>
            <a:ext cx="11015662" cy="4175999"/>
          </a:xfrm>
          <a:prstGeom prst="rect">
            <a:avLst/>
          </a:prstGeom>
        </p:spPr>
        <p:txBody>
          <a:bodyPr vert="horz" lIns="0" tIns="0" rIns="0" bIns="0" rtlCol="0">
            <a:noAutofit/>
          </a:bodyPr>
          <a:lstStyle/>
          <a:p>
            <a:pPr lvl="0"/>
            <a:r>
              <a:rPr lang="de-CH" noProof="0" dirty="0"/>
              <a:t>Inhalt hinzufügen</a:t>
            </a:r>
          </a:p>
          <a:p>
            <a:pPr lvl="2"/>
            <a:r>
              <a:rPr lang="de-CH" noProof="0" dirty="0"/>
              <a:t>Ebene 2</a:t>
            </a:r>
          </a:p>
          <a:p>
            <a:pPr lvl="3"/>
            <a:r>
              <a:rPr lang="de-CH" noProof="0" dirty="0"/>
              <a:t>Ebene 3</a:t>
            </a:r>
          </a:p>
          <a:p>
            <a:pPr lvl="4"/>
            <a:r>
              <a:rPr lang="de-CH" noProof="0" dirty="0"/>
              <a:t>Ebene 4</a:t>
            </a:r>
          </a:p>
        </p:txBody>
      </p:sp>
      <p:sp>
        <p:nvSpPr>
          <p:cNvPr id="4" name="Datumsplatzhalter 3"/>
          <p:cNvSpPr>
            <a:spLocks noGrp="1"/>
          </p:cNvSpPr>
          <p:nvPr>
            <p:ph type="dt" sz="half" idx="2"/>
          </p:nvPr>
        </p:nvSpPr>
        <p:spPr>
          <a:xfrm>
            <a:off x="419100" y="6620400"/>
            <a:ext cx="1188000" cy="144016"/>
          </a:xfrm>
          <a:prstGeom prst="rect">
            <a:avLst/>
          </a:prstGeom>
        </p:spPr>
        <p:txBody>
          <a:bodyPr vert="horz" lIns="0" tIns="0" rIns="0" bIns="0" rtlCol="0" anchor="t" anchorCtr="0"/>
          <a:lstStyle>
            <a:lvl1pPr algn="l">
              <a:defRPr sz="950">
                <a:solidFill>
                  <a:schemeClr val="tx1"/>
                </a:solidFill>
              </a:defRPr>
            </a:lvl1pPr>
          </a:lstStyle>
          <a:p>
            <a:fld id="{63960E1B-5877-4E57-A963-D3B0CDA89624}" type="datetime1">
              <a:rPr lang="de-DE" smtClean="0"/>
              <a:t>02.07.2026</a:t>
            </a:fld>
            <a:endParaRPr lang="de-CH" dirty="0"/>
          </a:p>
        </p:txBody>
      </p:sp>
      <p:sp>
        <p:nvSpPr>
          <p:cNvPr id="5" name="Fußzeilenplatzhalter 4"/>
          <p:cNvSpPr>
            <a:spLocks noGrp="1"/>
          </p:cNvSpPr>
          <p:nvPr>
            <p:ph type="ftr" sz="quarter" idx="3"/>
          </p:nvPr>
        </p:nvSpPr>
        <p:spPr>
          <a:xfrm>
            <a:off x="1667508" y="6620400"/>
            <a:ext cx="8100000" cy="144016"/>
          </a:xfrm>
          <a:prstGeom prst="rect">
            <a:avLst/>
          </a:prstGeom>
        </p:spPr>
        <p:txBody>
          <a:bodyPr vert="horz" lIns="0" tIns="0" rIns="0" bIns="0" rtlCol="0" anchor="t" anchorCtr="0"/>
          <a:lstStyle>
            <a:lvl1pPr algn="l">
              <a:defRPr sz="950" b="1">
                <a:solidFill>
                  <a:schemeClr val="tx1"/>
                </a:solidFill>
              </a:defRPr>
            </a:lvl1pPr>
          </a:lstStyle>
          <a:p>
            <a:r>
              <a:rPr lang="de-CH"/>
              <a:t>Professur für Erwachsenenbildung und Weiterbildung - Instrument TRIAGO</a:t>
            </a:r>
            <a:endParaRPr lang="de-CH" dirty="0"/>
          </a:p>
        </p:txBody>
      </p:sp>
      <p:sp>
        <p:nvSpPr>
          <p:cNvPr id="6" name="Foliennummernplatzhalter 5"/>
          <p:cNvSpPr>
            <a:spLocks noGrp="1"/>
          </p:cNvSpPr>
          <p:nvPr>
            <p:ph type="sldNum" sz="quarter" idx="4"/>
          </p:nvPr>
        </p:nvSpPr>
        <p:spPr>
          <a:xfrm>
            <a:off x="11460596" y="6620400"/>
            <a:ext cx="376710" cy="144016"/>
          </a:xfrm>
          <a:prstGeom prst="rect">
            <a:avLst/>
          </a:prstGeom>
        </p:spPr>
        <p:txBody>
          <a:bodyPr vert="horz" lIns="0" tIns="0" rIns="0" bIns="0" rtlCol="0" anchor="t" anchorCtr="0"/>
          <a:lstStyle>
            <a:lvl1pPr algn="r">
              <a:defRPr sz="950">
                <a:solidFill>
                  <a:schemeClr val="tx1"/>
                </a:solidFill>
              </a:defRPr>
            </a:lvl1pPr>
          </a:lstStyle>
          <a:p>
            <a:fld id="{442AD375-037F-43D0-B059-5172DA06796A}" type="slidenum">
              <a:rPr lang="de-CH" smtClean="0"/>
              <a:pPr/>
              <a:t>‹Nr.›</a:t>
            </a:fld>
            <a:endParaRPr lang="de-CH" dirty="0"/>
          </a:p>
        </p:txBody>
      </p:sp>
      <p:sp>
        <p:nvSpPr>
          <p:cNvPr id="16" name="Textfeld 15">
            <a:extLst>
              <a:ext uri="{FF2B5EF4-FFF2-40B4-BE49-F238E27FC236}">
                <a16:creationId xmlns:a16="http://schemas.microsoft.com/office/drawing/2014/main" id="{2BBC21AA-03C3-7EDE-BB82-F15F9CEADEFF}"/>
              </a:ext>
            </a:extLst>
          </p:cNvPr>
          <p:cNvSpPr txBox="1"/>
          <p:nvPr userDrawn="1"/>
        </p:nvSpPr>
        <p:spPr>
          <a:xfrm>
            <a:off x="9767508" y="6618222"/>
            <a:ext cx="1506420" cy="144016"/>
          </a:xfrm>
          <a:prstGeom prst="rect">
            <a:avLst/>
          </a:prstGeom>
        </p:spPr>
        <p:txBody>
          <a:bodyPr vert="horz" lIns="0" tIns="0" rIns="0" bIns="0" rtlCol="0" anchor="t" anchorCtr="0"/>
          <a:lstStyle>
            <a:defPPr>
              <a:defRPr lang="de-DE"/>
            </a:defPPr>
            <a:lvl1pPr>
              <a:defRPr sz="950" b="1"/>
            </a:lvl1pPr>
          </a:lstStyle>
          <a:p>
            <a:pPr lvl="0" algn="r"/>
            <a:r>
              <a:rPr lang="de-CH" dirty="0"/>
              <a:t>www.fhnw.ch/ph</a:t>
            </a:r>
          </a:p>
        </p:txBody>
      </p:sp>
      <p:pic>
        <p:nvPicPr>
          <p:cNvPr id="8" name="Grafik 7">
            <a:extLst>
              <a:ext uri="{FF2B5EF4-FFF2-40B4-BE49-F238E27FC236}">
                <a16:creationId xmlns:a16="http://schemas.microsoft.com/office/drawing/2014/main" id="{C74BF4C3-E783-28CB-0D38-6514BD1DFC1D}"/>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10457" y="212400"/>
            <a:ext cx="2727663" cy="424800"/>
          </a:xfrm>
          <a:prstGeom prst="rect">
            <a:avLst/>
          </a:prstGeom>
        </p:spPr>
      </p:pic>
    </p:spTree>
    <p:extLst>
      <p:ext uri="{BB962C8B-B14F-4D97-AF65-F5344CB8AC3E}">
        <p14:creationId xmlns:p14="http://schemas.microsoft.com/office/powerpoint/2010/main" val="323657940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Lst>
  <p:hf hdr="0"/>
  <p:txStyles>
    <p:title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p:titleStyle>
    <p:bodyStyle>
      <a:lvl1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1pPr>
      <a:lvl2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2pPr>
      <a:lvl3pPr marL="540000" indent="-268288"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3pPr>
      <a:lvl4pPr marL="810000" indent="-269875"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4pPr>
      <a:lvl5pPr marL="1080000" indent="-269875" algn="l" defTabSz="914400" rtl="0" eaLnBrk="1" latinLnBrk="0" hangingPunct="1">
        <a:lnSpc>
          <a:spcPct val="125000"/>
        </a:lnSpc>
        <a:spcBef>
          <a:spcPts val="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57">
          <p15:clr>
            <a:srgbClr val="A4A3A4"/>
          </p15:clr>
        </p15:guide>
        <p15:guide id="2" pos="7196">
          <p15:clr>
            <a:srgbClr val="A4A3A4"/>
          </p15:clr>
        </p15:guide>
        <p15:guide id="3" orient="horz" pos="3883">
          <p15:clr>
            <a:srgbClr val="A4A3A4"/>
          </p15:clr>
        </p15:guide>
        <p15:guide id="4" orient="horz" pos="1253">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www.kompetence.ch/de/triago"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2.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png"/><Relationship Id="rId5" Type="http://schemas.openxmlformats.org/officeDocument/2006/relationships/image" Target="../media/image14.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3.png"/><Relationship Id="rId5" Type="http://schemas.openxmlformats.org/officeDocument/2006/relationships/image" Target="../media/image15.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1.sv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1.xm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21.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1.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1.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21.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1.sv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850773-1DC3-0039-FEA0-B5914657383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5FB85BA-CF84-C38C-BEE9-C68B7F0FDA8D}"/>
              </a:ext>
            </a:extLst>
          </p:cNvPr>
          <p:cNvSpPr>
            <a:spLocks noGrp="1"/>
          </p:cNvSpPr>
          <p:nvPr>
            <p:ph type="title"/>
          </p:nvPr>
        </p:nvSpPr>
        <p:spPr>
          <a:xfrm>
            <a:off x="397940" y="1290324"/>
            <a:ext cx="11012400" cy="430887"/>
          </a:xfrm>
        </p:spPr>
        <p:txBody>
          <a:bodyPr/>
          <a:lstStyle/>
          <a:p>
            <a:r>
              <a:rPr lang="de-CH" sz="2800" b="1">
                <a:gradFill>
                  <a:gsLst>
                    <a:gs pos="0">
                      <a:srgbClr val="8A1001"/>
                    </a:gs>
                    <a:gs pos="41000">
                      <a:srgbClr val="6F2282"/>
                    </a:gs>
                    <a:gs pos="74000">
                      <a:srgbClr val="26348C"/>
                    </a:gs>
                    <a:gs pos="100000">
                      <a:srgbClr val="005E66"/>
                    </a:gs>
                  </a:gsLst>
                  <a:lin ang="0" scaled="1"/>
                </a:gradFill>
                <a:latin typeface="Arial" panose="020B0604020202020204"/>
                <a:ea typeface="+mn-ea"/>
                <a:cs typeface="Arial"/>
              </a:rPr>
              <a:t>Hinweise zur Nutzung der Präsentation</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Arial"/>
            </a:endParaRPr>
          </a:p>
        </p:txBody>
      </p:sp>
      <p:sp>
        <p:nvSpPr>
          <p:cNvPr id="4" name="Datumsplatzhalter 3">
            <a:extLst>
              <a:ext uri="{FF2B5EF4-FFF2-40B4-BE49-F238E27FC236}">
                <a16:creationId xmlns:a16="http://schemas.microsoft.com/office/drawing/2014/main" id="{38A95D77-4D90-315E-2A4E-C2BA57C421A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9AD52FE-3FA7-4532-8D32-CCFB059C1981}" type="datetime1">
              <a:rPr kumimoji="0" lang="de-DE" sz="950" b="0" i="0" u="none" strike="noStrike" kern="1200" cap="none" spc="0" normalizeH="0" baseline="0" noProof="0" smtClean="0">
                <a:ln>
                  <a:noFill/>
                </a:ln>
                <a:solidFill>
                  <a:prstClr val="black"/>
                </a:solidFill>
                <a:effectLst/>
                <a:uLnTx/>
                <a:uFillTx/>
                <a:latin typeface="Arial" panose="020B0604020202020204"/>
                <a:ea typeface="+mn-ea"/>
                <a:cs typeface="+mn-cs"/>
              </a:rPr>
              <a:t>02.07.2026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Foliennummernplatzhalter 5">
            <a:extLst>
              <a:ext uri="{FF2B5EF4-FFF2-40B4-BE49-F238E27FC236}">
                <a16:creationId xmlns:a16="http://schemas.microsoft.com/office/drawing/2014/main" id="{B43CF483-7C79-8893-A79F-B9F7444DD80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Grafik 6" descr="Ein Bild, das Grafiken, Screenshot, Farbigkeit, Grafikdesign enthält.&#10;&#10;Automatisch generierte Beschreibung">
            <a:extLst>
              <a:ext uri="{FF2B5EF4-FFF2-40B4-BE49-F238E27FC236}">
                <a16:creationId xmlns:a16="http://schemas.microsoft.com/office/drawing/2014/main" id="{42C10952-5EAA-1424-2671-39E34A18E0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0456" y="-305068"/>
            <a:ext cx="1771465" cy="1997609"/>
          </a:xfrm>
          <a:prstGeom prst="rect">
            <a:avLst/>
          </a:prstGeom>
        </p:spPr>
      </p:pic>
      <p:sp>
        <p:nvSpPr>
          <p:cNvPr id="8" name="Fußzeilenplatzhalter 4">
            <a:extLst>
              <a:ext uri="{FF2B5EF4-FFF2-40B4-BE49-F238E27FC236}">
                <a16:creationId xmlns:a16="http://schemas.microsoft.com/office/drawing/2014/main" id="{829463F6-A27F-6974-5B10-A3DB202E2B7D}"/>
              </a:ext>
            </a:extLst>
          </p:cNvPr>
          <p:cNvSpPr>
            <a:spLocks noGrp="1"/>
          </p:cNvSpPr>
          <p:nvPr>
            <p:ph type="ftr" sz="quarter" idx="11"/>
          </p:nvPr>
        </p:nvSpPr>
        <p:spPr>
          <a:xfrm>
            <a:off x="1703388" y="6608763"/>
            <a:ext cx="8099425" cy="1428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950" b="1" i="0" u="none" strike="noStrike" kern="1200" cap="none" spc="0" normalizeH="0" baseline="0" noProof="0" dirty="0">
                <a:ln>
                  <a:noFill/>
                </a:ln>
                <a:solidFill>
                  <a:prstClr val="black"/>
                </a:solidFill>
                <a:effectLst/>
                <a:uLnTx/>
                <a:uFillTx/>
                <a:latin typeface="Arial" panose="020B0604020202020204"/>
                <a:ea typeface="+mn-ea"/>
                <a:cs typeface="+mn-cs"/>
              </a:rPr>
              <a:t>Professur für Erwachsenenbildung und Weiterbildung - Instrument TRIAGO</a:t>
            </a:r>
          </a:p>
        </p:txBody>
      </p:sp>
      <p:sp>
        <p:nvSpPr>
          <p:cNvPr id="3" name="Textfeld 2">
            <a:extLst>
              <a:ext uri="{FF2B5EF4-FFF2-40B4-BE49-F238E27FC236}">
                <a16:creationId xmlns:a16="http://schemas.microsoft.com/office/drawing/2014/main" id="{51A20C4E-725D-4D13-EE6D-4D5B59BE3463}"/>
              </a:ext>
            </a:extLst>
          </p:cNvPr>
          <p:cNvSpPr txBox="1"/>
          <p:nvPr/>
        </p:nvSpPr>
        <p:spPr>
          <a:xfrm>
            <a:off x="388458" y="1940053"/>
            <a:ext cx="10864645" cy="498598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dirty="0" err="1">
                <a:latin typeface="Arial"/>
                <a:cs typeface="Arial"/>
              </a:rPr>
              <a:t>Diese</a:t>
            </a:r>
            <a:r>
              <a:rPr lang="en-US" dirty="0">
                <a:latin typeface="Arial"/>
                <a:cs typeface="Arial"/>
              </a:rPr>
              <a:t> </a:t>
            </a:r>
            <a:r>
              <a:rPr lang="en-US" dirty="0" err="1">
                <a:latin typeface="Arial"/>
                <a:cs typeface="Arial"/>
              </a:rPr>
              <a:t>Präsentation</a:t>
            </a:r>
            <a:r>
              <a:rPr lang="en-US" dirty="0">
                <a:latin typeface="Arial"/>
                <a:cs typeface="Arial"/>
              </a:rPr>
              <a:t> </a:t>
            </a:r>
            <a:r>
              <a:rPr lang="en-US" dirty="0" err="1">
                <a:latin typeface="Arial"/>
                <a:cs typeface="Arial"/>
              </a:rPr>
              <a:t>richtet</a:t>
            </a:r>
            <a:r>
              <a:rPr lang="en-US" dirty="0">
                <a:latin typeface="Arial"/>
                <a:cs typeface="Arial"/>
              </a:rPr>
              <a:t> </a:t>
            </a:r>
            <a:r>
              <a:rPr lang="en-US" dirty="0" err="1">
                <a:latin typeface="Arial"/>
                <a:cs typeface="Arial"/>
              </a:rPr>
              <a:t>sich</a:t>
            </a:r>
            <a:r>
              <a:rPr lang="en-US" dirty="0">
                <a:latin typeface="Arial"/>
                <a:cs typeface="Arial"/>
              </a:rPr>
              <a:t> an </a:t>
            </a:r>
            <a:r>
              <a:rPr lang="en-US" dirty="0" err="1">
                <a:latin typeface="Arial"/>
                <a:cs typeface="Arial"/>
              </a:rPr>
              <a:t>Personen</a:t>
            </a:r>
            <a:r>
              <a:rPr lang="en-US" dirty="0">
                <a:latin typeface="Arial"/>
                <a:cs typeface="Arial"/>
              </a:rPr>
              <a:t>, die </a:t>
            </a:r>
            <a:r>
              <a:rPr lang="en-US" dirty="0" err="1">
                <a:latin typeface="Arial"/>
                <a:cs typeface="Arial"/>
              </a:rPr>
              <a:t>die</a:t>
            </a:r>
            <a:r>
              <a:rPr lang="en-US" dirty="0">
                <a:latin typeface="Arial"/>
                <a:cs typeface="Arial"/>
              </a:rPr>
              <a:t> TRIAGO-</a:t>
            </a:r>
            <a:r>
              <a:rPr lang="en-US" dirty="0" err="1">
                <a:latin typeface="Arial"/>
                <a:cs typeface="Arial"/>
              </a:rPr>
              <a:t>Instrumente</a:t>
            </a:r>
            <a:r>
              <a:rPr lang="en-US" dirty="0">
                <a:latin typeface="Arial"/>
                <a:cs typeface="Arial"/>
              </a:rPr>
              <a:t> in </a:t>
            </a:r>
            <a:r>
              <a:rPr lang="en-US" dirty="0" err="1">
                <a:latin typeface="Arial"/>
                <a:cs typeface="Arial"/>
              </a:rPr>
              <a:t>ihrem</a:t>
            </a:r>
            <a:r>
              <a:rPr lang="en-US" dirty="0">
                <a:latin typeface="Arial"/>
                <a:cs typeface="Arial"/>
              </a:rPr>
              <a:t> (</a:t>
            </a:r>
            <a:r>
              <a:rPr lang="en-US" dirty="0" err="1">
                <a:latin typeface="Arial"/>
                <a:cs typeface="Arial"/>
              </a:rPr>
              <a:t>beruflichen</a:t>
            </a:r>
            <a:r>
              <a:rPr lang="en-US" dirty="0">
                <a:latin typeface="Arial"/>
                <a:cs typeface="Arial"/>
              </a:rPr>
              <a:t>) </a:t>
            </a:r>
            <a:r>
              <a:rPr lang="en-US" dirty="0" err="1">
                <a:latin typeface="Arial"/>
                <a:cs typeface="Arial"/>
              </a:rPr>
              <a:t>Umfeld</a:t>
            </a:r>
            <a:r>
              <a:rPr lang="en-US" dirty="0">
                <a:latin typeface="Arial"/>
                <a:cs typeface="Arial"/>
              </a:rPr>
              <a:t> </a:t>
            </a:r>
            <a:r>
              <a:rPr lang="en-US" dirty="0" err="1">
                <a:latin typeface="Arial"/>
                <a:cs typeface="Arial"/>
              </a:rPr>
              <a:t>bekannt</a:t>
            </a:r>
            <a:r>
              <a:rPr lang="en-US" dirty="0">
                <a:latin typeface="Arial"/>
                <a:cs typeface="Arial"/>
              </a:rPr>
              <a:t> </a:t>
            </a:r>
            <a:r>
              <a:rPr lang="en-US" dirty="0" err="1">
                <a:latin typeface="Arial"/>
                <a:cs typeface="Arial"/>
              </a:rPr>
              <a:t>machen</a:t>
            </a:r>
            <a:r>
              <a:rPr lang="en-US" dirty="0">
                <a:latin typeface="Arial"/>
                <a:cs typeface="Arial"/>
              </a:rPr>
              <a:t> </a:t>
            </a:r>
            <a:r>
              <a:rPr lang="en-US" dirty="0" err="1">
                <a:latin typeface="Arial"/>
                <a:cs typeface="Arial"/>
              </a:rPr>
              <a:t>wollen</a:t>
            </a:r>
            <a:r>
              <a:rPr lang="en-US" dirty="0">
                <a:latin typeface="Arial"/>
                <a:cs typeface="Arial"/>
              </a:rPr>
              <a:t>, </a:t>
            </a:r>
            <a:r>
              <a:rPr lang="en-US" dirty="0" err="1">
                <a:latin typeface="Arial"/>
                <a:cs typeface="Arial"/>
              </a:rPr>
              <a:t>bspw</a:t>
            </a:r>
            <a:r>
              <a:rPr lang="en-US" dirty="0">
                <a:latin typeface="Arial"/>
                <a:cs typeface="Arial"/>
              </a:rPr>
              <a:t>. </a:t>
            </a:r>
            <a:r>
              <a:rPr lang="en-US" dirty="0" err="1">
                <a:latin typeface="Arial"/>
                <a:cs typeface="Arial"/>
              </a:rPr>
              <a:t>als</a:t>
            </a:r>
            <a:r>
              <a:rPr lang="en-US" dirty="0">
                <a:latin typeface="Arial"/>
                <a:cs typeface="Arial"/>
              </a:rPr>
              <a:t> </a:t>
            </a:r>
            <a:r>
              <a:rPr lang="en-US" dirty="0" err="1">
                <a:latin typeface="Arial"/>
                <a:cs typeface="Arial"/>
              </a:rPr>
              <a:t>Sektions</a:t>
            </a:r>
            <a:r>
              <a:rPr lang="en-US" dirty="0">
                <a:latin typeface="Arial"/>
                <a:cs typeface="Arial"/>
              </a:rPr>
              <a:t>- </a:t>
            </a:r>
            <a:r>
              <a:rPr lang="en-US" dirty="0" err="1">
                <a:latin typeface="Arial"/>
                <a:cs typeface="Arial"/>
              </a:rPr>
              <a:t>oder</a:t>
            </a:r>
            <a:r>
              <a:rPr lang="en-US" dirty="0">
                <a:latin typeface="Arial"/>
                <a:cs typeface="Arial"/>
              </a:rPr>
              <a:t> </a:t>
            </a:r>
            <a:r>
              <a:rPr lang="en-US" dirty="0" err="1">
                <a:latin typeface="Arial"/>
                <a:cs typeface="Arial"/>
              </a:rPr>
              <a:t>Abteilungsleiter</a:t>
            </a:r>
            <a:r>
              <a:rPr lang="en-US" dirty="0">
                <a:latin typeface="Arial"/>
                <a:cs typeface="Arial"/>
              </a:rPr>
              <a:t> in </a:t>
            </a:r>
            <a:r>
              <a:rPr lang="en-US" dirty="0" err="1">
                <a:latin typeface="Arial"/>
                <a:cs typeface="Arial"/>
              </a:rPr>
              <a:t>Institutionen</a:t>
            </a:r>
            <a:r>
              <a:rPr lang="en-US" dirty="0">
                <a:latin typeface="Arial"/>
                <a:cs typeface="Arial"/>
              </a:rPr>
              <a:t> der </a:t>
            </a:r>
            <a:r>
              <a:rPr lang="en-US" dirty="0" err="1">
                <a:latin typeface="Arial"/>
                <a:cs typeface="Arial"/>
              </a:rPr>
              <a:t>sozialen</a:t>
            </a:r>
            <a:r>
              <a:rPr lang="en-US" dirty="0">
                <a:latin typeface="Arial"/>
                <a:cs typeface="Arial"/>
              </a:rPr>
              <a:t> </a:t>
            </a:r>
            <a:r>
              <a:rPr lang="en-US" dirty="0" err="1">
                <a:latin typeface="Arial"/>
                <a:cs typeface="Arial"/>
              </a:rPr>
              <a:t>Sicherung</a:t>
            </a:r>
            <a:r>
              <a:rPr lang="en-US" dirty="0">
                <a:latin typeface="Arial"/>
                <a:cs typeface="Arial"/>
              </a:rPr>
              <a:t>. Die </a:t>
            </a:r>
            <a:r>
              <a:rPr lang="en-US" dirty="0" err="1">
                <a:latin typeface="Arial"/>
                <a:cs typeface="Arial"/>
              </a:rPr>
              <a:t>Präsentation</a:t>
            </a:r>
            <a:r>
              <a:rPr lang="en-US" dirty="0">
                <a:latin typeface="Arial"/>
                <a:cs typeface="Arial"/>
              </a:rPr>
              <a:t> </a:t>
            </a:r>
            <a:r>
              <a:rPr lang="en-US" dirty="0" err="1">
                <a:latin typeface="Arial"/>
                <a:cs typeface="Arial"/>
              </a:rPr>
              <a:t>ist</a:t>
            </a:r>
            <a:r>
              <a:rPr lang="en-US" dirty="0">
                <a:latin typeface="Arial"/>
                <a:cs typeface="Arial"/>
              </a:rPr>
              <a:t> </a:t>
            </a:r>
            <a:r>
              <a:rPr lang="en-US" dirty="0" err="1">
                <a:latin typeface="Arial"/>
                <a:cs typeface="Arial"/>
              </a:rPr>
              <a:t>didaktisch</a:t>
            </a:r>
            <a:r>
              <a:rPr lang="en-US" dirty="0">
                <a:latin typeface="Arial"/>
                <a:cs typeface="Arial"/>
              </a:rPr>
              <a:t> so </a:t>
            </a:r>
            <a:r>
              <a:rPr lang="en-US" dirty="0" err="1">
                <a:latin typeface="Arial"/>
                <a:cs typeface="Arial"/>
              </a:rPr>
              <a:t>angelegt</a:t>
            </a:r>
            <a:r>
              <a:rPr lang="en-US" dirty="0">
                <a:latin typeface="Arial"/>
                <a:cs typeface="Arial"/>
              </a:rPr>
              <a:t>, </a:t>
            </a:r>
            <a:r>
              <a:rPr lang="en-US" dirty="0" err="1">
                <a:latin typeface="Arial"/>
                <a:cs typeface="Arial"/>
              </a:rPr>
              <a:t>dass</a:t>
            </a:r>
            <a:r>
              <a:rPr lang="en-US" dirty="0">
                <a:latin typeface="Arial"/>
                <a:cs typeface="Arial"/>
              </a:rPr>
              <a:t> </a:t>
            </a:r>
            <a:r>
              <a:rPr lang="en-US" dirty="0" err="1">
                <a:latin typeface="Arial"/>
                <a:cs typeface="Arial"/>
              </a:rPr>
              <a:t>einem</a:t>
            </a:r>
            <a:r>
              <a:rPr lang="en-US" dirty="0">
                <a:latin typeface="Arial"/>
                <a:cs typeface="Arial"/>
              </a:rPr>
              <a:t> Team </a:t>
            </a:r>
            <a:r>
              <a:rPr lang="en-US" dirty="0" err="1">
                <a:latin typeface="Arial"/>
                <a:cs typeface="Arial"/>
              </a:rPr>
              <a:t>eine</a:t>
            </a:r>
            <a:r>
              <a:rPr lang="en-US" dirty="0">
                <a:latin typeface="Arial"/>
                <a:cs typeface="Arial"/>
              </a:rPr>
              <a:t> </a:t>
            </a:r>
            <a:r>
              <a:rPr lang="en-US" dirty="0" err="1">
                <a:latin typeface="Arial"/>
                <a:cs typeface="Arial"/>
              </a:rPr>
              <a:t>Einführung</a:t>
            </a:r>
            <a:r>
              <a:rPr lang="en-US" dirty="0">
                <a:latin typeface="Arial"/>
                <a:cs typeface="Arial"/>
              </a:rPr>
              <a:t> in den </a:t>
            </a:r>
            <a:r>
              <a:rPr lang="en-US" dirty="0" err="1">
                <a:latin typeface="Arial"/>
                <a:cs typeface="Arial"/>
              </a:rPr>
              <a:t>Gebrauch</a:t>
            </a:r>
            <a:r>
              <a:rPr lang="en-US" dirty="0">
                <a:latin typeface="Arial"/>
                <a:cs typeface="Arial"/>
              </a:rPr>
              <a:t> der </a:t>
            </a:r>
            <a:r>
              <a:rPr lang="en-US" dirty="0" err="1">
                <a:latin typeface="Arial"/>
                <a:cs typeface="Arial"/>
              </a:rPr>
              <a:t>Instrumente</a:t>
            </a:r>
            <a:r>
              <a:rPr lang="en-US" dirty="0">
                <a:latin typeface="Arial"/>
                <a:cs typeface="Arial"/>
              </a:rPr>
              <a:t> </a:t>
            </a:r>
            <a:r>
              <a:rPr lang="en-US" dirty="0" err="1">
                <a:latin typeface="Arial"/>
                <a:cs typeface="Arial"/>
              </a:rPr>
              <a:t>gegeben</a:t>
            </a:r>
            <a:r>
              <a:rPr lang="en-US" dirty="0">
                <a:latin typeface="Arial"/>
                <a:cs typeface="Arial"/>
              </a:rPr>
              <a:t> </a:t>
            </a:r>
            <a:r>
              <a:rPr lang="en-US" dirty="0" err="1">
                <a:latin typeface="Arial"/>
                <a:cs typeface="Arial"/>
              </a:rPr>
              <a:t>werden</a:t>
            </a:r>
            <a:r>
              <a:rPr lang="en-US" dirty="0">
                <a:latin typeface="Arial"/>
                <a:cs typeface="Arial"/>
              </a:rPr>
              <a:t> </a:t>
            </a:r>
            <a:r>
              <a:rPr lang="en-US" dirty="0" err="1">
                <a:latin typeface="Arial"/>
                <a:cs typeface="Arial"/>
              </a:rPr>
              <a:t>kann</a:t>
            </a:r>
            <a:r>
              <a:rPr lang="en-US" dirty="0">
                <a:latin typeface="Arial"/>
                <a:cs typeface="Arial"/>
              </a:rPr>
              <a:t>.</a:t>
            </a:r>
          </a:p>
          <a:p>
            <a:endParaRPr lang="en-US" b="1" i="0" dirty="0">
              <a:latin typeface="Segoe UI"/>
              <a:ea typeface="Segoe UI"/>
              <a:cs typeface="Segoe UI"/>
            </a:endParaRPr>
          </a:p>
          <a:p>
            <a:r>
              <a:rPr lang="en-US" b="0" i="0" dirty="0" err="1">
                <a:latin typeface="Arial"/>
                <a:ea typeface="Segoe UI"/>
                <a:cs typeface="Arial"/>
              </a:rPr>
              <a:t>Im</a:t>
            </a:r>
            <a:r>
              <a:rPr lang="en-US" b="0" i="0" dirty="0">
                <a:latin typeface="Arial"/>
                <a:ea typeface="Segoe UI"/>
                <a:cs typeface="Arial"/>
              </a:rPr>
              <a:t> </a:t>
            </a:r>
            <a:r>
              <a:rPr lang="en-US" b="0" i="0" dirty="0" err="1">
                <a:latin typeface="Arial"/>
                <a:ea typeface="Segoe UI"/>
                <a:cs typeface="Arial"/>
              </a:rPr>
              <a:t>ersten</a:t>
            </a:r>
            <a:r>
              <a:rPr lang="en-US" b="0" i="0" dirty="0">
                <a:latin typeface="Arial"/>
                <a:ea typeface="Segoe UI"/>
                <a:cs typeface="Arial"/>
              </a:rPr>
              <a:t> Teil </a:t>
            </a:r>
            <a:r>
              <a:rPr lang="en-US" dirty="0">
                <a:latin typeface="Arial"/>
                <a:ea typeface="Segoe UI"/>
                <a:cs typeface="Arial"/>
              </a:rPr>
              <a:t>(</a:t>
            </a:r>
            <a:r>
              <a:rPr lang="en-US" b="1" dirty="0" err="1">
                <a:latin typeface="Arial"/>
                <a:ea typeface="Segoe UI"/>
                <a:cs typeface="Arial"/>
              </a:rPr>
              <a:t>Einführung</a:t>
            </a:r>
            <a:r>
              <a:rPr lang="en-US" dirty="0">
                <a:latin typeface="Arial"/>
                <a:ea typeface="Segoe UI"/>
                <a:cs typeface="Arial"/>
              </a:rPr>
              <a:t>) </a:t>
            </a:r>
            <a:r>
              <a:rPr lang="en-US" dirty="0" err="1">
                <a:latin typeface="Arial"/>
                <a:ea typeface="Segoe UI"/>
                <a:cs typeface="Arial"/>
              </a:rPr>
              <a:t>werden</a:t>
            </a:r>
            <a:r>
              <a:rPr lang="en-US" b="0" i="0" dirty="0">
                <a:latin typeface="Arial"/>
                <a:ea typeface="Segoe UI"/>
                <a:cs typeface="Arial"/>
              </a:rPr>
              <a:t> die Karten </a:t>
            </a:r>
            <a:r>
              <a:rPr lang="en-US" b="0" i="0" dirty="0" err="1">
                <a:latin typeface="Arial"/>
                <a:ea typeface="Segoe UI"/>
                <a:cs typeface="Arial"/>
              </a:rPr>
              <a:t>sowie</a:t>
            </a:r>
            <a:r>
              <a:rPr lang="en-US" b="0" i="0" dirty="0">
                <a:latin typeface="Arial"/>
                <a:ea typeface="Segoe UI"/>
                <a:cs typeface="Arial"/>
              </a:rPr>
              <a:t> die </a:t>
            </a:r>
            <a:r>
              <a:rPr lang="en-US" b="0" i="0" dirty="0" err="1">
                <a:latin typeface="Arial"/>
                <a:ea typeface="Segoe UI"/>
                <a:cs typeface="Arial"/>
              </a:rPr>
              <a:t>dazugehörige</a:t>
            </a:r>
            <a:r>
              <a:rPr lang="en-US" b="0" i="0" dirty="0">
                <a:latin typeface="Arial"/>
                <a:ea typeface="Segoe UI"/>
                <a:cs typeface="Arial"/>
              </a:rPr>
              <a:t> </a:t>
            </a:r>
            <a:r>
              <a:rPr lang="en-US" b="0" i="0" dirty="0" err="1">
                <a:latin typeface="Arial"/>
                <a:ea typeface="Segoe UI"/>
                <a:cs typeface="Arial"/>
              </a:rPr>
              <a:t>Beratungssituation</a:t>
            </a:r>
            <a:r>
              <a:rPr lang="en-US" b="0" i="0" dirty="0">
                <a:latin typeface="Arial"/>
                <a:ea typeface="Segoe UI"/>
                <a:cs typeface="Arial"/>
              </a:rPr>
              <a:t> </a:t>
            </a:r>
            <a:r>
              <a:rPr lang="en-US" b="0" i="0" dirty="0" err="1">
                <a:latin typeface="Arial"/>
                <a:ea typeface="Segoe UI"/>
                <a:cs typeface="Arial"/>
              </a:rPr>
              <a:t>vorgestellt</a:t>
            </a:r>
            <a:r>
              <a:rPr lang="en-US" b="0" i="0" dirty="0">
                <a:latin typeface="Arial"/>
                <a:ea typeface="Segoe UI"/>
                <a:cs typeface="Arial"/>
              </a:rPr>
              <a:t>. </a:t>
            </a:r>
            <a:r>
              <a:rPr lang="en-US" b="0" i="0" dirty="0" err="1">
                <a:latin typeface="Arial"/>
                <a:ea typeface="Segoe UI"/>
                <a:cs typeface="Arial"/>
              </a:rPr>
              <a:t>Anschliessend</a:t>
            </a:r>
            <a:r>
              <a:rPr lang="en-US" b="0" i="0" dirty="0">
                <a:latin typeface="Arial"/>
                <a:ea typeface="Segoe UI"/>
                <a:cs typeface="Arial"/>
              </a:rPr>
              <a:t> </a:t>
            </a:r>
            <a:r>
              <a:rPr lang="en-US" b="0" i="0" dirty="0" err="1">
                <a:latin typeface="Arial"/>
                <a:ea typeface="Segoe UI"/>
                <a:cs typeface="Arial"/>
              </a:rPr>
              <a:t>lernen</a:t>
            </a:r>
            <a:r>
              <a:rPr lang="en-US" b="0" i="0" dirty="0">
                <a:latin typeface="Arial"/>
                <a:ea typeface="Segoe UI"/>
                <a:cs typeface="Arial"/>
              </a:rPr>
              <a:t> die </a:t>
            </a:r>
            <a:r>
              <a:rPr lang="en-US" b="0" i="0" dirty="0" err="1">
                <a:latin typeface="Arial"/>
                <a:ea typeface="Segoe UI"/>
                <a:cs typeface="Arial"/>
              </a:rPr>
              <a:t>Teilnehmenden</a:t>
            </a:r>
            <a:r>
              <a:rPr lang="en-US" b="0" i="0" dirty="0">
                <a:latin typeface="Arial"/>
                <a:ea typeface="Segoe UI"/>
                <a:cs typeface="Arial"/>
              </a:rPr>
              <a:t> das Online‑Tool </a:t>
            </a:r>
            <a:r>
              <a:rPr lang="en-US" b="0" i="0" dirty="0" err="1">
                <a:latin typeface="Arial"/>
                <a:ea typeface="Segoe UI"/>
                <a:cs typeface="Arial"/>
              </a:rPr>
              <a:t>kennen</a:t>
            </a:r>
            <a:r>
              <a:rPr lang="en-US" b="0" i="0" dirty="0">
                <a:latin typeface="Arial"/>
                <a:ea typeface="Segoe UI"/>
                <a:cs typeface="Arial"/>
              </a:rPr>
              <a:t> und </a:t>
            </a:r>
            <a:r>
              <a:rPr lang="en-US" b="0" i="0" dirty="0" err="1">
                <a:latin typeface="Arial"/>
                <a:ea typeface="Segoe UI"/>
                <a:cs typeface="Arial"/>
              </a:rPr>
              <a:t>erhalten</a:t>
            </a:r>
            <a:r>
              <a:rPr lang="en-US" b="0" i="0" dirty="0">
                <a:latin typeface="Arial"/>
                <a:ea typeface="Segoe UI"/>
                <a:cs typeface="Arial"/>
              </a:rPr>
              <a:t> </a:t>
            </a:r>
            <a:r>
              <a:rPr lang="en-US" b="0" i="0" dirty="0" err="1">
                <a:latin typeface="Arial"/>
                <a:ea typeface="Segoe UI"/>
                <a:cs typeface="Arial"/>
              </a:rPr>
              <a:t>anhand</a:t>
            </a:r>
            <a:r>
              <a:rPr lang="en-US" b="0" i="0" dirty="0">
                <a:latin typeface="Arial"/>
                <a:ea typeface="Segoe UI"/>
                <a:cs typeface="Arial"/>
              </a:rPr>
              <a:t> von </a:t>
            </a:r>
            <a:r>
              <a:rPr lang="en-US" b="0" i="0" dirty="0" err="1">
                <a:latin typeface="Arial"/>
                <a:ea typeface="Segoe UI"/>
                <a:cs typeface="Arial"/>
              </a:rPr>
              <a:t>Beispielen</a:t>
            </a:r>
            <a:r>
              <a:rPr lang="en-US" b="0" i="0" dirty="0">
                <a:latin typeface="Arial"/>
                <a:ea typeface="Segoe UI"/>
                <a:cs typeface="Arial"/>
              </a:rPr>
              <a:t> </a:t>
            </a:r>
            <a:r>
              <a:rPr lang="en-US" b="0" i="0" dirty="0" err="1">
                <a:latin typeface="Arial"/>
                <a:ea typeface="Segoe UI"/>
                <a:cs typeface="Arial"/>
              </a:rPr>
              <a:t>einen</a:t>
            </a:r>
            <a:r>
              <a:rPr lang="en-US" b="0" i="0" dirty="0">
                <a:latin typeface="Arial"/>
                <a:ea typeface="Segoe UI"/>
                <a:cs typeface="Arial"/>
              </a:rPr>
              <a:t> </a:t>
            </a:r>
            <a:r>
              <a:rPr lang="en-US" b="0" i="0" dirty="0" err="1">
                <a:latin typeface="Arial"/>
                <a:ea typeface="Segoe UI"/>
                <a:cs typeface="Arial"/>
              </a:rPr>
              <a:t>Einblick</a:t>
            </a:r>
            <a:r>
              <a:rPr lang="en-US" b="0" i="0" dirty="0">
                <a:latin typeface="Arial"/>
                <a:ea typeface="Segoe UI"/>
                <a:cs typeface="Arial"/>
              </a:rPr>
              <a:t> in </a:t>
            </a:r>
            <a:r>
              <a:rPr lang="en-US" b="0" i="0" dirty="0" err="1">
                <a:latin typeface="Arial"/>
                <a:ea typeface="Segoe UI"/>
                <a:cs typeface="Arial"/>
              </a:rPr>
              <a:t>dessen</a:t>
            </a:r>
            <a:r>
              <a:rPr lang="en-US" b="0" i="0" dirty="0">
                <a:latin typeface="Arial"/>
                <a:ea typeface="Segoe UI"/>
                <a:cs typeface="Arial"/>
              </a:rPr>
              <a:t> </a:t>
            </a:r>
            <a:r>
              <a:rPr lang="en-US" b="0" i="0" dirty="0" err="1">
                <a:latin typeface="Arial"/>
                <a:ea typeface="Segoe UI"/>
                <a:cs typeface="Arial"/>
              </a:rPr>
              <a:t>Anwendung</a:t>
            </a:r>
            <a:r>
              <a:rPr lang="en-US" b="0" i="0" dirty="0">
                <a:latin typeface="Arial"/>
                <a:ea typeface="Segoe UI"/>
                <a:cs typeface="Arial"/>
              </a:rPr>
              <a:t>.</a:t>
            </a:r>
          </a:p>
          <a:p>
            <a:endParaRPr lang="en-US" dirty="0">
              <a:latin typeface="Arial"/>
              <a:ea typeface="Segoe UI"/>
              <a:cs typeface="Arial"/>
            </a:endParaRPr>
          </a:p>
          <a:p>
            <a:r>
              <a:rPr lang="en-US" b="0" i="0" dirty="0">
                <a:latin typeface="Arial"/>
                <a:ea typeface="Segoe UI"/>
                <a:cs typeface="Arial"/>
              </a:rPr>
              <a:t>Der </a:t>
            </a:r>
            <a:r>
              <a:rPr lang="en-US" b="0" i="0" dirty="0" err="1">
                <a:latin typeface="Arial"/>
                <a:ea typeface="Segoe UI"/>
                <a:cs typeface="Arial"/>
              </a:rPr>
              <a:t>zweite</a:t>
            </a:r>
            <a:r>
              <a:rPr lang="en-US" b="0" i="0" dirty="0">
                <a:latin typeface="Arial"/>
                <a:ea typeface="Segoe UI"/>
                <a:cs typeface="Arial"/>
              </a:rPr>
              <a:t> Teil </a:t>
            </a:r>
            <a:r>
              <a:rPr lang="en-US" b="0" i="0" dirty="0" err="1">
                <a:latin typeface="Arial"/>
                <a:ea typeface="Segoe UI"/>
                <a:cs typeface="Arial"/>
              </a:rPr>
              <a:t>ist</a:t>
            </a:r>
            <a:r>
              <a:rPr lang="en-US" b="0" i="0" dirty="0">
                <a:latin typeface="Arial"/>
                <a:ea typeface="Segoe UI"/>
                <a:cs typeface="Arial"/>
              </a:rPr>
              <a:t> </a:t>
            </a:r>
            <a:r>
              <a:rPr lang="en-US" b="0" i="0" dirty="0" err="1">
                <a:latin typeface="Arial"/>
                <a:ea typeface="Segoe UI"/>
                <a:cs typeface="Arial"/>
              </a:rPr>
              <a:t>als</a:t>
            </a:r>
            <a:r>
              <a:rPr lang="en-US" b="0" i="0" dirty="0">
                <a:latin typeface="Arial"/>
                <a:ea typeface="Segoe UI"/>
                <a:cs typeface="Arial"/>
              </a:rPr>
              <a:t> </a:t>
            </a:r>
            <a:r>
              <a:rPr lang="en-US" b="1" i="0" dirty="0">
                <a:latin typeface="Arial"/>
                <a:ea typeface="Segoe UI"/>
                <a:cs typeface="Arial"/>
              </a:rPr>
              <a:t>Workshop</a:t>
            </a:r>
            <a:r>
              <a:rPr lang="en-US" b="0" i="0" dirty="0">
                <a:latin typeface="Arial"/>
                <a:ea typeface="Segoe UI"/>
                <a:cs typeface="Arial"/>
              </a:rPr>
              <a:t> </a:t>
            </a:r>
            <a:r>
              <a:rPr lang="en-US" b="0" i="0" dirty="0" err="1">
                <a:latin typeface="Arial"/>
                <a:ea typeface="Segoe UI"/>
                <a:cs typeface="Arial"/>
              </a:rPr>
              <a:t>gestaltet</a:t>
            </a:r>
            <a:r>
              <a:rPr lang="en-US" b="0" i="0" dirty="0">
                <a:latin typeface="Arial"/>
                <a:ea typeface="Segoe UI"/>
                <a:cs typeface="Arial"/>
              </a:rPr>
              <a:t>: Hier </a:t>
            </a:r>
            <a:r>
              <a:rPr lang="en-US" b="0" i="0" dirty="0" err="1">
                <a:latin typeface="Arial"/>
                <a:ea typeface="Segoe UI"/>
                <a:cs typeface="Arial"/>
              </a:rPr>
              <a:t>haben</a:t>
            </a:r>
            <a:r>
              <a:rPr lang="en-US" b="0" i="0" dirty="0">
                <a:latin typeface="Arial"/>
                <a:ea typeface="Segoe UI"/>
                <a:cs typeface="Arial"/>
              </a:rPr>
              <a:t> die </a:t>
            </a:r>
            <a:r>
              <a:rPr lang="en-US" b="0" i="0" dirty="0" err="1">
                <a:latin typeface="Arial"/>
                <a:ea typeface="Segoe UI"/>
                <a:cs typeface="Arial"/>
              </a:rPr>
              <a:t>Teilnehmenden</a:t>
            </a:r>
            <a:r>
              <a:rPr lang="en-US" b="0" i="0" dirty="0">
                <a:latin typeface="Arial"/>
                <a:ea typeface="Segoe UI"/>
                <a:cs typeface="Arial"/>
              </a:rPr>
              <a:t> die Möglichkeit, die </a:t>
            </a:r>
            <a:r>
              <a:rPr lang="en-US" b="0" i="0" dirty="0" err="1">
                <a:latin typeface="Arial"/>
                <a:ea typeface="Segoe UI"/>
                <a:cs typeface="Arial"/>
              </a:rPr>
              <a:t>Instrumente</a:t>
            </a:r>
            <a:r>
              <a:rPr lang="en-US" b="0" i="0" dirty="0">
                <a:latin typeface="Arial"/>
                <a:ea typeface="Segoe UI"/>
                <a:cs typeface="Arial"/>
              </a:rPr>
              <a:t> in </a:t>
            </a:r>
            <a:r>
              <a:rPr lang="en-US" b="0" i="0" dirty="0" err="1">
                <a:latin typeface="Arial"/>
                <a:ea typeface="Segoe UI"/>
                <a:cs typeface="Arial"/>
              </a:rPr>
              <a:t>Kleingruppen</a:t>
            </a:r>
            <a:r>
              <a:rPr lang="en-US" b="0" i="0" dirty="0">
                <a:latin typeface="Arial"/>
                <a:ea typeface="Segoe UI"/>
                <a:cs typeface="Arial"/>
              </a:rPr>
              <a:t> </a:t>
            </a:r>
            <a:r>
              <a:rPr lang="en-US" b="0" i="0" dirty="0" err="1">
                <a:latin typeface="Arial"/>
                <a:ea typeface="Segoe UI"/>
                <a:cs typeface="Arial"/>
              </a:rPr>
              <a:t>anhand</a:t>
            </a:r>
            <a:r>
              <a:rPr lang="en-US" b="0" i="0" dirty="0">
                <a:latin typeface="Arial"/>
                <a:ea typeface="Segoe UI"/>
                <a:cs typeface="Arial"/>
              </a:rPr>
              <a:t> </a:t>
            </a:r>
            <a:r>
              <a:rPr lang="en-US" b="0" i="0" dirty="0" err="1">
                <a:latin typeface="Arial"/>
                <a:ea typeface="Segoe UI"/>
                <a:cs typeface="Arial"/>
              </a:rPr>
              <a:t>ausgewählter</a:t>
            </a:r>
            <a:r>
              <a:rPr lang="en-US" b="0" i="0" dirty="0">
                <a:latin typeface="Arial"/>
                <a:ea typeface="Segoe UI"/>
                <a:cs typeface="Arial"/>
              </a:rPr>
              <a:t> </a:t>
            </a:r>
            <a:r>
              <a:rPr lang="en-US" b="0" i="0" dirty="0" err="1">
                <a:latin typeface="Arial"/>
                <a:ea typeface="Segoe UI"/>
                <a:cs typeface="Arial"/>
              </a:rPr>
              <a:t>Stationen</a:t>
            </a:r>
            <a:r>
              <a:rPr lang="en-US" b="0" i="0" dirty="0">
                <a:latin typeface="Arial"/>
                <a:ea typeface="Segoe UI"/>
                <a:cs typeface="Arial"/>
              </a:rPr>
              <a:t> </a:t>
            </a:r>
            <a:r>
              <a:rPr lang="en-US" b="0" i="0" dirty="0" err="1">
                <a:latin typeface="Arial"/>
                <a:ea typeface="Segoe UI"/>
                <a:cs typeface="Arial"/>
              </a:rPr>
              <a:t>selbst</a:t>
            </a:r>
            <a:r>
              <a:rPr lang="en-US" b="0" i="0" dirty="0">
                <a:latin typeface="Arial"/>
                <a:ea typeface="Segoe UI"/>
                <a:cs typeface="Arial"/>
              </a:rPr>
              <a:t> </a:t>
            </a:r>
            <a:r>
              <a:rPr lang="en-US" b="0" i="0" dirty="0" err="1">
                <a:latin typeface="Arial"/>
                <a:ea typeface="Segoe UI"/>
                <a:cs typeface="Arial"/>
              </a:rPr>
              <a:t>auszuprobieren</a:t>
            </a:r>
            <a:r>
              <a:rPr lang="en-US" b="0" i="0" dirty="0">
                <a:latin typeface="Arial"/>
                <a:ea typeface="Segoe UI"/>
                <a:cs typeface="Arial"/>
              </a:rPr>
              <a:t> und </a:t>
            </a:r>
            <a:r>
              <a:rPr lang="en-US" b="0" i="0" dirty="0" err="1">
                <a:latin typeface="Arial"/>
                <a:ea typeface="Segoe UI"/>
                <a:cs typeface="Arial"/>
              </a:rPr>
              <a:t>erste</a:t>
            </a:r>
            <a:r>
              <a:rPr lang="en-US" b="0" i="0" dirty="0">
                <a:latin typeface="Arial"/>
                <a:ea typeface="Segoe UI"/>
                <a:cs typeface="Arial"/>
              </a:rPr>
              <a:t> </a:t>
            </a:r>
            <a:r>
              <a:rPr lang="en-US" b="0" i="0" dirty="0" err="1">
                <a:latin typeface="Arial"/>
                <a:ea typeface="Segoe UI"/>
                <a:cs typeface="Arial"/>
              </a:rPr>
              <a:t>Erfahrungen</a:t>
            </a:r>
            <a:r>
              <a:rPr lang="en-US" b="0" i="0" dirty="0">
                <a:latin typeface="Arial"/>
                <a:ea typeface="Segoe UI"/>
                <a:cs typeface="Arial"/>
              </a:rPr>
              <a:t> </a:t>
            </a:r>
            <a:r>
              <a:rPr lang="en-US" b="0" i="0" dirty="0" err="1">
                <a:latin typeface="Arial"/>
                <a:ea typeface="Segoe UI"/>
                <a:cs typeface="Arial"/>
              </a:rPr>
              <a:t>zu</a:t>
            </a:r>
            <a:r>
              <a:rPr lang="en-US" b="0" i="0" dirty="0">
                <a:latin typeface="Arial"/>
                <a:ea typeface="Segoe UI"/>
                <a:cs typeface="Arial"/>
              </a:rPr>
              <a:t> </a:t>
            </a:r>
            <a:r>
              <a:rPr lang="en-US" b="0" i="0" dirty="0" err="1">
                <a:latin typeface="Arial"/>
                <a:ea typeface="Segoe UI"/>
                <a:cs typeface="Arial"/>
              </a:rPr>
              <a:t>sammeln</a:t>
            </a:r>
            <a:r>
              <a:rPr lang="en-US" b="0" i="0" dirty="0">
                <a:latin typeface="Arial"/>
                <a:ea typeface="Segoe UI"/>
                <a:cs typeface="Arial"/>
              </a:rPr>
              <a:t>.</a:t>
            </a:r>
          </a:p>
          <a:p>
            <a:endParaRPr lang="en-US" dirty="0">
              <a:latin typeface="Arial"/>
              <a:ea typeface="Segoe UI"/>
              <a:cs typeface="Arial"/>
            </a:endParaRPr>
          </a:p>
          <a:p>
            <a:r>
              <a:rPr lang="en-US" b="0" i="0" dirty="0">
                <a:latin typeface="Arial"/>
                <a:ea typeface="Segoe UI"/>
                <a:cs typeface="Arial"/>
              </a:rPr>
              <a:t>Es </a:t>
            </a:r>
            <a:r>
              <a:rPr lang="en-US" b="0" i="0" dirty="0" err="1">
                <a:latin typeface="Arial"/>
                <a:ea typeface="Segoe UI"/>
                <a:cs typeface="Arial"/>
              </a:rPr>
              <a:t>ist</a:t>
            </a:r>
            <a:r>
              <a:rPr lang="en-US" b="0" i="0" dirty="0">
                <a:latin typeface="Arial"/>
                <a:ea typeface="Segoe UI"/>
                <a:cs typeface="Arial"/>
              </a:rPr>
              <a:t> </a:t>
            </a:r>
            <a:r>
              <a:rPr lang="en-US" b="0" i="0" dirty="0" err="1">
                <a:latin typeface="Arial"/>
                <a:ea typeface="Segoe UI"/>
                <a:cs typeface="Arial"/>
              </a:rPr>
              <a:t>möglich</a:t>
            </a:r>
            <a:r>
              <a:rPr lang="en-US" b="0" i="0" dirty="0">
                <a:latin typeface="Arial"/>
                <a:ea typeface="Segoe UI"/>
                <a:cs typeface="Arial"/>
              </a:rPr>
              <a:t>, die </a:t>
            </a:r>
            <a:r>
              <a:rPr lang="en-US" b="0" i="0" dirty="0" err="1">
                <a:latin typeface="Arial"/>
                <a:ea typeface="Segoe UI"/>
                <a:cs typeface="Arial"/>
              </a:rPr>
              <a:t>gesamte</a:t>
            </a:r>
            <a:r>
              <a:rPr lang="en-US" b="0" i="0" dirty="0">
                <a:latin typeface="Arial"/>
                <a:ea typeface="Segoe UI"/>
                <a:cs typeface="Arial"/>
              </a:rPr>
              <a:t> </a:t>
            </a:r>
            <a:r>
              <a:rPr lang="en-US" b="0" i="0" dirty="0" err="1">
                <a:latin typeface="Arial"/>
                <a:ea typeface="Segoe UI"/>
                <a:cs typeface="Arial"/>
              </a:rPr>
              <a:t>Präsentation</a:t>
            </a:r>
            <a:r>
              <a:rPr lang="en-US" b="0" i="0" dirty="0">
                <a:latin typeface="Arial"/>
                <a:ea typeface="Segoe UI"/>
                <a:cs typeface="Arial"/>
              </a:rPr>
              <a:t> </a:t>
            </a:r>
            <a:r>
              <a:rPr lang="en-US" b="0" i="0" dirty="0" err="1">
                <a:latin typeface="Arial"/>
                <a:ea typeface="Segoe UI"/>
                <a:cs typeface="Arial"/>
              </a:rPr>
              <a:t>zu</a:t>
            </a:r>
            <a:r>
              <a:rPr lang="en-US" b="0" i="0" dirty="0">
                <a:latin typeface="Arial"/>
                <a:ea typeface="Segoe UI"/>
                <a:cs typeface="Arial"/>
              </a:rPr>
              <a:t> </a:t>
            </a:r>
            <a:r>
              <a:rPr lang="en-US" b="0" i="0" dirty="0" err="1">
                <a:latin typeface="Arial"/>
                <a:ea typeface="Segoe UI"/>
                <a:cs typeface="Arial"/>
              </a:rPr>
              <a:t>verwenden</a:t>
            </a:r>
            <a:r>
              <a:rPr lang="en-US" b="0" i="0" dirty="0">
                <a:latin typeface="Arial"/>
                <a:ea typeface="Segoe UI"/>
                <a:cs typeface="Arial"/>
              </a:rPr>
              <a:t> </a:t>
            </a:r>
            <a:r>
              <a:rPr lang="en-US" b="0" i="0" dirty="0" err="1">
                <a:latin typeface="Arial"/>
                <a:ea typeface="Segoe UI"/>
                <a:cs typeface="Arial"/>
              </a:rPr>
              <a:t>oder</a:t>
            </a:r>
            <a:r>
              <a:rPr lang="en-US" b="0" i="0" dirty="0">
                <a:latin typeface="Arial"/>
                <a:ea typeface="Segoe UI"/>
                <a:cs typeface="Arial"/>
              </a:rPr>
              <a:t> </a:t>
            </a:r>
            <a:r>
              <a:rPr lang="en-US" b="0" i="0" dirty="0" err="1">
                <a:latin typeface="Arial"/>
                <a:ea typeface="Segoe UI"/>
                <a:cs typeface="Arial"/>
              </a:rPr>
              <a:t>einzelne</a:t>
            </a:r>
            <a:r>
              <a:rPr lang="en-US" b="0" i="0" dirty="0">
                <a:latin typeface="Arial"/>
                <a:ea typeface="Segoe UI"/>
                <a:cs typeface="Arial"/>
              </a:rPr>
              <a:t> </a:t>
            </a:r>
            <a:r>
              <a:rPr lang="en-US" b="0" i="0" dirty="0" err="1">
                <a:latin typeface="Arial"/>
                <a:ea typeface="Segoe UI"/>
                <a:cs typeface="Arial"/>
              </a:rPr>
              <a:t>Folien</a:t>
            </a:r>
            <a:r>
              <a:rPr lang="en-US" b="0" i="0" dirty="0">
                <a:latin typeface="Arial"/>
                <a:ea typeface="Segoe UI"/>
                <a:cs typeface="Arial"/>
              </a:rPr>
              <a:t> </a:t>
            </a:r>
            <a:r>
              <a:rPr lang="en-US" b="0" i="0" dirty="0" err="1">
                <a:latin typeface="Arial"/>
                <a:ea typeface="Segoe UI"/>
                <a:cs typeface="Arial"/>
              </a:rPr>
              <a:t>gezielt</a:t>
            </a:r>
            <a:r>
              <a:rPr lang="en-US" b="0" i="0" dirty="0">
                <a:latin typeface="Arial"/>
                <a:ea typeface="Segoe UI"/>
                <a:cs typeface="Arial"/>
              </a:rPr>
              <a:t> </a:t>
            </a:r>
            <a:r>
              <a:rPr lang="en-US" b="0" i="0" dirty="0" err="1">
                <a:latin typeface="Arial"/>
                <a:ea typeface="Segoe UI"/>
                <a:cs typeface="Arial"/>
              </a:rPr>
              <a:t>auszuwählen</a:t>
            </a:r>
            <a:r>
              <a:rPr lang="en-US" b="0" i="0" dirty="0">
                <a:latin typeface="Arial"/>
                <a:ea typeface="Segoe UI"/>
                <a:cs typeface="Arial"/>
              </a:rPr>
              <a:t> </a:t>
            </a:r>
            <a:r>
              <a:rPr lang="en-US" b="0" i="0" dirty="0" err="1">
                <a:latin typeface="Arial"/>
                <a:ea typeface="Segoe UI"/>
                <a:cs typeface="Arial"/>
              </a:rPr>
              <a:t>bzw</a:t>
            </a:r>
            <a:r>
              <a:rPr lang="en-US" b="0" i="0" dirty="0">
                <a:latin typeface="Arial"/>
                <a:ea typeface="Segoe UI"/>
                <a:cs typeface="Arial"/>
              </a:rPr>
              <a:t>. </a:t>
            </a:r>
            <a:r>
              <a:rPr lang="en-US" b="0" i="0" dirty="0" err="1">
                <a:latin typeface="Arial"/>
                <a:ea typeface="Segoe UI"/>
                <a:cs typeface="Arial"/>
              </a:rPr>
              <a:t>zu</a:t>
            </a:r>
            <a:r>
              <a:rPr lang="en-US" b="0" i="0" dirty="0">
                <a:latin typeface="Arial"/>
                <a:ea typeface="Segoe UI"/>
                <a:cs typeface="Arial"/>
              </a:rPr>
              <a:t> </a:t>
            </a:r>
            <a:r>
              <a:rPr lang="en-US" b="0" i="0" dirty="0" err="1">
                <a:latin typeface="Arial"/>
                <a:ea typeface="Segoe UI"/>
                <a:cs typeface="Arial"/>
              </a:rPr>
              <a:t>entfernen</a:t>
            </a:r>
            <a:r>
              <a:rPr lang="en-US" b="0" i="0" dirty="0">
                <a:latin typeface="Arial"/>
                <a:ea typeface="Segoe UI"/>
                <a:cs typeface="Arial"/>
              </a:rPr>
              <a:t>.</a:t>
            </a:r>
            <a:r>
              <a:rPr lang="en-US" dirty="0">
                <a:latin typeface="Arial"/>
                <a:ea typeface="Segoe UI"/>
                <a:cs typeface="Arial"/>
              </a:rPr>
              <a:t> Passen Sie die </a:t>
            </a:r>
            <a:r>
              <a:rPr lang="en-US" dirty="0" err="1">
                <a:latin typeface="Arial"/>
                <a:ea typeface="Segoe UI"/>
                <a:cs typeface="Arial"/>
              </a:rPr>
              <a:t>Präsentation</a:t>
            </a:r>
            <a:r>
              <a:rPr lang="en-US" dirty="0">
                <a:latin typeface="Arial"/>
                <a:ea typeface="Segoe UI"/>
                <a:cs typeface="Arial"/>
              </a:rPr>
              <a:t> gerne an </a:t>
            </a:r>
            <a:r>
              <a:rPr lang="en-US" dirty="0" err="1">
                <a:latin typeface="Arial"/>
                <a:ea typeface="Segoe UI"/>
                <a:cs typeface="Arial"/>
              </a:rPr>
              <a:t>Ihre</a:t>
            </a:r>
            <a:r>
              <a:rPr lang="en-US" dirty="0">
                <a:latin typeface="Arial"/>
                <a:ea typeface="Segoe UI"/>
                <a:cs typeface="Arial"/>
              </a:rPr>
              <a:t> </a:t>
            </a:r>
            <a:r>
              <a:rPr lang="en-US" dirty="0" err="1">
                <a:latin typeface="Arial"/>
                <a:ea typeface="Segoe UI"/>
                <a:cs typeface="Arial"/>
              </a:rPr>
              <a:t>Bedürfnisse</a:t>
            </a:r>
            <a:r>
              <a:rPr lang="en-US" dirty="0">
                <a:latin typeface="Arial"/>
                <a:ea typeface="Segoe UI"/>
                <a:cs typeface="Arial"/>
              </a:rPr>
              <a:t> und an </a:t>
            </a:r>
            <a:r>
              <a:rPr lang="en-US" dirty="0" err="1">
                <a:latin typeface="Arial"/>
                <a:ea typeface="Segoe UI"/>
                <a:cs typeface="Arial"/>
              </a:rPr>
              <a:t>Ihre</a:t>
            </a:r>
            <a:r>
              <a:rPr lang="en-US" dirty="0">
                <a:latin typeface="Arial"/>
                <a:ea typeface="Segoe UI"/>
                <a:cs typeface="Arial"/>
              </a:rPr>
              <a:t> </a:t>
            </a:r>
            <a:r>
              <a:rPr lang="en-US" dirty="0" err="1">
                <a:latin typeface="Arial"/>
                <a:ea typeface="Segoe UI"/>
                <a:cs typeface="Arial"/>
              </a:rPr>
              <a:t>zeitlichen</a:t>
            </a:r>
            <a:r>
              <a:rPr lang="en-US" dirty="0">
                <a:latin typeface="Arial"/>
                <a:ea typeface="Segoe UI"/>
                <a:cs typeface="Arial"/>
              </a:rPr>
              <a:t> </a:t>
            </a:r>
            <a:r>
              <a:rPr lang="en-US" dirty="0" err="1">
                <a:latin typeface="Arial"/>
                <a:ea typeface="Segoe UI"/>
                <a:cs typeface="Arial"/>
              </a:rPr>
              <a:t>Ressourcen</a:t>
            </a:r>
            <a:r>
              <a:rPr lang="en-US" dirty="0">
                <a:latin typeface="Arial"/>
                <a:ea typeface="Segoe UI"/>
                <a:cs typeface="Arial"/>
              </a:rPr>
              <a:t> an.</a:t>
            </a:r>
            <a:endParaRPr lang="en-US" dirty="0">
              <a:latin typeface="Arial"/>
              <a:cs typeface="Arial"/>
            </a:endParaRPr>
          </a:p>
          <a:p>
            <a:endParaRPr lang="en-US" dirty="0">
              <a:latin typeface="Arial"/>
              <a:ea typeface="Segoe UI"/>
              <a:cs typeface="Arial"/>
            </a:endParaRPr>
          </a:p>
          <a:p>
            <a:r>
              <a:rPr lang="en-US" b="0" i="0" dirty="0">
                <a:latin typeface="Arial"/>
                <a:ea typeface="Segoe UI"/>
                <a:cs typeface="Arial"/>
              </a:rPr>
              <a:t>In den </a:t>
            </a:r>
            <a:r>
              <a:rPr lang="en-US" b="0" i="0" dirty="0" err="1">
                <a:latin typeface="Arial"/>
                <a:ea typeface="Segoe UI"/>
                <a:cs typeface="Arial"/>
              </a:rPr>
              <a:t>Notizen</a:t>
            </a:r>
            <a:r>
              <a:rPr lang="en-US" b="0" i="0" dirty="0">
                <a:latin typeface="Arial"/>
                <a:ea typeface="Segoe UI"/>
                <a:cs typeface="Arial"/>
              </a:rPr>
              <a:t> </a:t>
            </a:r>
            <a:r>
              <a:rPr lang="en-US" b="0" i="0" dirty="0" err="1">
                <a:latin typeface="Arial"/>
                <a:ea typeface="Segoe UI"/>
                <a:cs typeface="Arial"/>
              </a:rPr>
              <a:t>zu</a:t>
            </a:r>
            <a:r>
              <a:rPr lang="en-US" b="0" i="0" dirty="0">
                <a:latin typeface="Arial"/>
                <a:ea typeface="Segoe UI"/>
                <a:cs typeface="Arial"/>
              </a:rPr>
              <a:t> den </a:t>
            </a:r>
            <a:r>
              <a:rPr lang="en-US" b="0" i="0" dirty="0" err="1">
                <a:latin typeface="Arial"/>
                <a:ea typeface="Segoe UI"/>
                <a:cs typeface="Arial"/>
              </a:rPr>
              <a:t>Folien</a:t>
            </a:r>
            <a:r>
              <a:rPr lang="en-US" b="0" i="0" dirty="0">
                <a:latin typeface="Arial"/>
                <a:ea typeface="Segoe UI"/>
                <a:cs typeface="Arial"/>
              </a:rPr>
              <a:t> </a:t>
            </a:r>
            <a:r>
              <a:rPr lang="en-US" b="0" i="0" dirty="0" err="1">
                <a:latin typeface="Arial"/>
                <a:ea typeface="Segoe UI"/>
                <a:cs typeface="Arial"/>
              </a:rPr>
              <a:t>finden</a:t>
            </a:r>
            <a:r>
              <a:rPr lang="en-US" b="0" i="0" dirty="0">
                <a:latin typeface="Arial"/>
                <a:ea typeface="Segoe UI"/>
                <a:cs typeface="Arial"/>
              </a:rPr>
              <a:t> Sie </a:t>
            </a:r>
            <a:r>
              <a:rPr lang="en-US" b="0" i="0" dirty="0" err="1">
                <a:latin typeface="Arial"/>
                <a:ea typeface="Segoe UI"/>
                <a:cs typeface="Arial"/>
              </a:rPr>
              <a:t>ergänzende</a:t>
            </a:r>
            <a:r>
              <a:rPr lang="en-US" b="0" i="0" dirty="0">
                <a:latin typeface="Arial"/>
                <a:ea typeface="Segoe UI"/>
                <a:cs typeface="Arial"/>
              </a:rPr>
              <a:t> </a:t>
            </a:r>
            <a:r>
              <a:rPr lang="en-US" b="0" i="0" dirty="0" err="1">
                <a:latin typeface="Arial"/>
                <a:ea typeface="Segoe UI"/>
                <a:cs typeface="Arial"/>
              </a:rPr>
              <a:t>Informationen</a:t>
            </a:r>
            <a:r>
              <a:rPr lang="en-US" b="0" i="0" dirty="0">
                <a:latin typeface="Arial"/>
                <a:ea typeface="Segoe UI"/>
                <a:cs typeface="Arial"/>
              </a:rPr>
              <a:t> </a:t>
            </a:r>
            <a:r>
              <a:rPr lang="en-US" b="0" i="0" dirty="0" err="1">
                <a:latin typeface="Arial"/>
                <a:ea typeface="Segoe UI"/>
                <a:cs typeface="Arial"/>
              </a:rPr>
              <a:t>sowie</a:t>
            </a:r>
            <a:r>
              <a:rPr lang="en-US" b="0" i="0" dirty="0">
                <a:latin typeface="Arial"/>
                <a:ea typeface="Segoe UI"/>
                <a:cs typeface="Arial"/>
              </a:rPr>
              <a:t> </a:t>
            </a:r>
            <a:r>
              <a:rPr lang="en-US" b="0" i="0" dirty="0" err="1">
                <a:latin typeface="Arial"/>
                <a:ea typeface="Segoe UI"/>
                <a:cs typeface="Arial"/>
              </a:rPr>
              <a:t>Hinweise</a:t>
            </a:r>
            <a:r>
              <a:rPr lang="en-US" b="0" i="0" dirty="0">
                <a:latin typeface="Arial"/>
                <a:ea typeface="Segoe UI"/>
                <a:cs typeface="Arial"/>
              </a:rPr>
              <a:t> </a:t>
            </a:r>
            <a:r>
              <a:rPr lang="en-US" b="0" i="0" dirty="0" err="1">
                <a:latin typeface="Arial"/>
                <a:ea typeface="Segoe UI"/>
                <a:cs typeface="Arial"/>
              </a:rPr>
              <a:t>zur</a:t>
            </a:r>
            <a:r>
              <a:rPr lang="en-US" b="0" i="0" dirty="0">
                <a:latin typeface="Arial"/>
                <a:ea typeface="Segoe UI"/>
                <a:cs typeface="Arial"/>
              </a:rPr>
              <a:t> </a:t>
            </a:r>
            <a:r>
              <a:rPr lang="en-US" b="0" i="0" dirty="0" err="1">
                <a:latin typeface="Arial"/>
                <a:ea typeface="Segoe UI"/>
                <a:cs typeface="Arial"/>
              </a:rPr>
              <a:t>Präsentatio</a:t>
            </a:r>
            <a:r>
              <a:rPr lang="en-US" b="0" i="0" dirty="0" err="1">
                <a:latin typeface="Segoe UI"/>
                <a:ea typeface="Segoe UI"/>
                <a:cs typeface="Segoe UI"/>
              </a:rPr>
              <a:t>n</a:t>
            </a:r>
            <a:r>
              <a:rPr lang="en-US" b="0" i="0" dirty="0">
                <a:latin typeface="Segoe UI"/>
                <a:ea typeface="Segoe UI"/>
                <a:cs typeface="Segoe UI"/>
              </a:rPr>
              <a:t>.</a:t>
            </a:r>
          </a:p>
          <a:p>
            <a:endParaRPr lang="en-US" b="0" i="0" dirty="0">
              <a:latin typeface="Segoe UI"/>
              <a:ea typeface="Segoe UI"/>
              <a:cs typeface="Segoe UI"/>
            </a:endParaRPr>
          </a:p>
          <a:p>
            <a:pPr algn="ctr"/>
            <a:endParaRPr lang="de-DE" dirty="0"/>
          </a:p>
        </p:txBody>
      </p:sp>
    </p:spTree>
    <p:extLst>
      <p:ext uri="{BB962C8B-B14F-4D97-AF65-F5344CB8AC3E}">
        <p14:creationId xmlns:p14="http://schemas.microsoft.com/office/powerpoint/2010/main" val="2780219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79E27-A8C8-9CF4-BE19-58CE9628C9CA}"/>
            </a:ext>
          </a:extLst>
        </p:cNvPr>
        <p:cNvGrpSpPr/>
        <p:nvPr/>
      </p:nvGrpSpPr>
      <p:grpSpPr>
        <a:xfrm>
          <a:off x="0" y="0"/>
          <a:ext cx="0" cy="0"/>
          <a:chOff x="0" y="0"/>
          <a:chExt cx="0" cy="0"/>
        </a:xfrm>
      </p:grpSpPr>
      <p:sp>
        <p:nvSpPr>
          <p:cNvPr id="4" name="Datumsplatzhalter 3">
            <a:extLst>
              <a:ext uri="{FF2B5EF4-FFF2-40B4-BE49-F238E27FC236}">
                <a16:creationId xmlns:a16="http://schemas.microsoft.com/office/drawing/2014/main" id="{9A5FB33F-0450-68D2-1D29-766524E802D5}"/>
              </a:ext>
            </a:extLst>
          </p:cNvPr>
          <p:cNvSpPr>
            <a:spLocks noGrp="1"/>
          </p:cNvSpPr>
          <p:nvPr>
            <p:ph type="dt" sz="half" idx="10"/>
          </p:nvPr>
        </p:nvSpPr>
        <p:spPr>
          <a:xfrm>
            <a:off x="419100" y="6620399"/>
            <a:ext cx="1188000" cy="229655"/>
          </a:xfrm>
        </p:spPr>
        <p:txBody>
          <a:bodyPr/>
          <a:lstStyle/>
          <a:p>
            <a:fld id="{7911B64E-DEEC-4704-8BCA-65EFA521DAD0}" type="datetime1">
              <a:rPr lang="de-DE" smtClean="0"/>
              <a:t>02.07.2026</a:t>
            </a:fld>
            <a:endParaRPr lang="de-CH" dirty="0"/>
          </a:p>
        </p:txBody>
      </p:sp>
      <p:sp>
        <p:nvSpPr>
          <p:cNvPr id="5" name="Fußzeilenplatzhalter 4">
            <a:extLst>
              <a:ext uri="{FF2B5EF4-FFF2-40B4-BE49-F238E27FC236}">
                <a16:creationId xmlns:a16="http://schemas.microsoft.com/office/drawing/2014/main" id="{2CD1DC84-EFD1-D1C3-FE3C-4EF3089F73C4}"/>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51A23D01-12AF-4548-6870-182148824CE1}"/>
              </a:ext>
            </a:extLst>
          </p:cNvPr>
          <p:cNvSpPr>
            <a:spLocks noGrp="1"/>
          </p:cNvSpPr>
          <p:nvPr>
            <p:ph type="sldNum" sz="quarter" idx="12"/>
          </p:nvPr>
        </p:nvSpPr>
        <p:spPr/>
        <p:txBody>
          <a:bodyPr/>
          <a:lstStyle/>
          <a:p>
            <a:fld id="{442AD375-037F-43D0-B059-5172DA06796A}" type="slidenum">
              <a:rPr lang="de-CH" smtClean="0"/>
              <a:pPr/>
              <a:t>10</a:t>
            </a:fld>
            <a:endParaRPr lang="de-CH" dirty="0"/>
          </a:p>
        </p:txBody>
      </p:sp>
      <p:sp>
        <p:nvSpPr>
          <p:cNvPr id="3" name="Textfeld 2">
            <a:extLst>
              <a:ext uri="{FF2B5EF4-FFF2-40B4-BE49-F238E27FC236}">
                <a16:creationId xmlns:a16="http://schemas.microsoft.com/office/drawing/2014/main" id="{B4F4F6FB-A2FC-CA7F-5CE7-62DCF3EB8A51}"/>
              </a:ext>
            </a:extLst>
          </p:cNvPr>
          <p:cNvSpPr txBox="1"/>
          <p:nvPr/>
        </p:nvSpPr>
        <p:spPr>
          <a:xfrm>
            <a:off x="1571704" y="2493688"/>
            <a:ext cx="8784976" cy="847718"/>
          </a:xfrm>
          <a:prstGeom prst="rect">
            <a:avLst/>
          </a:prstGeom>
          <a:solidFill>
            <a:schemeClr val="bg1">
              <a:lumMod val="95000"/>
            </a:schemeClr>
          </a:solidFill>
        </p:spPr>
        <p:txBody>
          <a:bodyPr wrap="square" lIns="0" tIns="0" rIns="0" bIns="108000">
            <a:spAutoFit/>
          </a:bodyPr>
          <a:lstStyle/>
          <a:p>
            <a:pPr lvl="1"/>
            <a:r>
              <a:rPr lang="de-CH" sz="4800" u="sng" dirty="0">
                <a:solidFill>
                  <a:schemeClr val="accent1">
                    <a:lumMod val="75000"/>
                  </a:schemeClr>
                </a:solidFill>
                <a:effectLst/>
                <a:latin typeface="Aptos" panose="020B0004020202020204" pitchFamily="34" charset="0"/>
                <a:ea typeface="Times New Roman" panose="02020603050405020304" pitchFamily="18" charset="0"/>
                <a:cs typeface="Aptos" panose="020B0004020202020204" pitchFamily="34" charset="0"/>
                <a:hlinkClick r:id="rId3">
                  <a:extLst>
                    <a:ext uri="{A12FA001-AC4F-418D-AE19-62706E023703}">
                      <ahyp:hlinkClr xmlns:ahyp="http://schemas.microsoft.com/office/drawing/2018/hyperlinkcolor" val="tx"/>
                    </a:ext>
                  </a:extLst>
                </a:hlinkClick>
              </a:rPr>
              <a:t>www.kompetence.ch/de/triago</a:t>
            </a:r>
            <a:endParaRPr lang="de-CH" sz="4800" dirty="0">
              <a:solidFill>
                <a:schemeClr val="accent1">
                  <a:lumMod val="75000"/>
                </a:schemeClr>
              </a:solidFill>
              <a:effectLst/>
              <a:latin typeface="Aptos" panose="020B0004020202020204" pitchFamily="34" charset="0"/>
              <a:ea typeface="Aptos" panose="020B0004020202020204" pitchFamily="34" charset="0"/>
              <a:cs typeface="Aptos" panose="020B0004020202020204" pitchFamily="34" charset="0"/>
            </a:endParaRPr>
          </a:p>
        </p:txBody>
      </p:sp>
      <p:sp>
        <p:nvSpPr>
          <p:cNvPr id="2" name="Titel 1">
            <a:extLst>
              <a:ext uri="{FF2B5EF4-FFF2-40B4-BE49-F238E27FC236}">
                <a16:creationId xmlns:a16="http://schemas.microsoft.com/office/drawing/2014/main" id="{93BBE484-01C4-3A21-2D53-034C8D55ADA4}"/>
              </a:ext>
            </a:extLst>
          </p:cNvPr>
          <p:cNvSpPr>
            <a:spLocks noGrp="1"/>
          </p:cNvSpPr>
          <p:nvPr>
            <p:ph type="title"/>
          </p:nvPr>
        </p:nvSpPr>
        <p:spPr>
          <a:xfrm>
            <a:off x="406800" y="678952"/>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Die TRIAGO-Instrumente</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pic>
        <p:nvPicPr>
          <p:cNvPr id="9" name="Grafik 8" descr="Ein Bild, das Grafiken, Screenshot, Farbigkeit, Grafikdesign enthält.&#10;&#10;Automatisch generierte Beschreibung">
            <a:extLst>
              <a:ext uri="{FF2B5EF4-FFF2-40B4-BE49-F238E27FC236}">
                <a16:creationId xmlns:a16="http://schemas.microsoft.com/office/drawing/2014/main" id="{4C2FD5A6-227F-DBA7-6FB8-6B6D5143C5E6}"/>
              </a:ext>
            </a:extLst>
          </p:cNvPr>
          <p:cNvPicPr>
            <a:picLocks noChangeAspect="1"/>
          </p:cNvPicPr>
          <p:nvPr/>
        </p:nvPicPr>
        <p:blipFill>
          <a:blip r:embed="rId4"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sp>
        <p:nvSpPr>
          <p:cNvPr id="10" name="Titel 1">
            <a:extLst>
              <a:ext uri="{FF2B5EF4-FFF2-40B4-BE49-F238E27FC236}">
                <a16:creationId xmlns:a16="http://schemas.microsoft.com/office/drawing/2014/main" id="{9BD242A7-A698-C2C1-77E5-AB52B6F24A56}"/>
              </a:ext>
            </a:extLst>
          </p:cNvPr>
          <p:cNvSpPr txBox="1">
            <a:spLocks/>
          </p:cNvSpPr>
          <p:nvPr/>
        </p:nvSpPr>
        <p:spPr>
          <a:xfrm>
            <a:off x="406800" y="1175595"/>
            <a:ext cx="11012400" cy="30777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r>
              <a:rPr lang="de-DE" sz="2000"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TRIAGO Online-Abklärung</a:t>
            </a:r>
          </a:p>
        </p:txBody>
      </p:sp>
      <p:grpSp>
        <p:nvGrpSpPr>
          <p:cNvPr id="19" name="Gruppieren 18">
            <a:extLst>
              <a:ext uri="{FF2B5EF4-FFF2-40B4-BE49-F238E27FC236}">
                <a16:creationId xmlns:a16="http://schemas.microsoft.com/office/drawing/2014/main" id="{8ACC4C2F-5E83-E9FF-36EF-90F1B54864F2}"/>
              </a:ext>
            </a:extLst>
          </p:cNvPr>
          <p:cNvGrpSpPr/>
          <p:nvPr/>
        </p:nvGrpSpPr>
        <p:grpSpPr>
          <a:xfrm>
            <a:off x="3914837" y="1175595"/>
            <a:ext cx="4968552" cy="5277742"/>
            <a:chOff x="3914837" y="1175595"/>
            <a:chExt cx="4968552" cy="5277742"/>
          </a:xfrm>
        </p:grpSpPr>
        <p:pic>
          <p:nvPicPr>
            <p:cNvPr id="16" name="Grafik 15">
              <a:extLst>
                <a:ext uri="{FF2B5EF4-FFF2-40B4-BE49-F238E27FC236}">
                  <a16:creationId xmlns:a16="http://schemas.microsoft.com/office/drawing/2014/main" id="{008A7AAF-7C78-AECC-BC85-059726959F80}"/>
                </a:ext>
              </a:extLst>
            </p:cNvPr>
            <p:cNvPicPr>
              <a:picLocks noChangeAspect="1"/>
            </p:cNvPicPr>
            <p:nvPr/>
          </p:nvPicPr>
          <p:blipFill>
            <a:blip r:embed="rId5"/>
            <a:srcRect b="1753"/>
            <a:stretch>
              <a:fillRect/>
            </a:stretch>
          </p:blipFill>
          <p:spPr>
            <a:xfrm>
              <a:off x="4007768" y="1196752"/>
              <a:ext cx="4782690" cy="5256585"/>
            </a:xfrm>
            <a:prstGeom prst="rect">
              <a:avLst/>
            </a:prstGeom>
            <a:ln>
              <a:noFill/>
            </a:ln>
          </p:spPr>
        </p:pic>
        <p:sp>
          <p:nvSpPr>
            <p:cNvPr id="18" name="Rechteck: abgerundete Ecken 17">
              <a:extLst>
                <a:ext uri="{FF2B5EF4-FFF2-40B4-BE49-F238E27FC236}">
                  <a16:creationId xmlns:a16="http://schemas.microsoft.com/office/drawing/2014/main" id="{94798142-C058-55E3-31F9-9AAD58EC40FC}"/>
                </a:ext>
              </a:extLst>
            </p:cNvPr>
            <p:cNvSpPr/>
            <p:nvPr/>
          </p:nvSpPr>
          <p:spPr>
            <a:xfrm>
              <a:off x="3914837" y="1175595"/>
              <a:ext cx="4968552" cy="5277742"/>
            </a:xfrm>
            <a:prstGeom prst="roundRect">
              <a:avLst>
                <a:gd name="adj" fmla="val 2774"/>
              </a:avLst>
            </a:prstGeom>
            <a:gradFill flip="none" rotWithShape="1">
              <a:gsLst>
                <a:gs pos="100000">
                  <a:schemeClr val="tx1">
                    <a:lumMod val="50000"/>
                    <a:lumOff val="50000"/>
                  </a:schemeClr>
                </a:gs>
                <a:gs pos="91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pic>
        <p:nvPicPr>
          <p:cNvPr id="21" name="Grafik 20" descr="Nach rechts zeigender Finger, Handrücken Silhouette">
            <a:extLst>
              <a:ext uri="{FF2B5EF4-FFF2-40B4-BE49-F238E27FC236}">
                <a16:creationId xmlns:a16="http://schemas.microsoft.com/office/drawing/2014/main" id="{30D21AD6-46B6-8D63-40D1-5AF8E61E388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6204" y="2323860"/>
            <a:ext cx="1187374" cy="1187374"/>
          </a:xfrm>
          <a:prstGeom prst="rect">
            <a:avLst/>
          </a:prstGeom>
        </p:spPr>
      </p:pic>
    </p:spTree>
    <p:extLst>
      <p:ext uri="{BB962C8B-B14F-4D97-AF65-F5344CB8AC3E}">
        <p14:creationId xmlns:p14="http://schemas.microsoft.com/office/powerpoint/2010/main" val="3756252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0-#ppt_w/2"/>
                                          </p:val>
                                        </p:tav>
                                        <p:tav tm="100000">
                                          <p:val>
                                            <p:strVal val="#ppt_x"/>
                                          </p:val>
                                        </p:tav>
                                      </p:tavLst>
                                    </p:anim>
                                    <p:anim calcmode="lin" valueType="num">
                                      <p:cBhvr additive="base">
                                        <p:cTn id="8" dur="500" fill="hold"/>
                                        <p:tgtEl>
                                          <p:spTgt spid="2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3" presetClass="emph" presetSubtype="2" fill="hold" grpId="0" nodeType="afterEffect">
                                  <p:stCondLst>
                                    <p:cond delay="0"/>
                                  </p:stCondLst>
                                  <p:iterate type="lt">
                                    <p:tmPct val="0"/>
                                  </p:iterate>
                                  <p:childTnLst>
                                    <p:animClr clrSpc="rgb" dir="cw">
                                      <p:cBhvr override="childStyle">
                                        <p:cTn id="11" dur="500" fill="hold"/>
                                        <p:tgtEl>
                                          <p:spTgt spid="3"/>
                                        </p:tgtEl>
                                        <p:attrNameLst>
                                          <p:attrName>style.color</p:attrName>
                                        </p:attrNameLst>
                                      </p:cBhvr>
                                      <p:to>
                                        <a:srgbClr val="CC0099"/>
                                      </p:to>
                                    </p:animClr>
                                  </p:childTnLst>
                                </p:cTn>
                              </p:par>
                            </p:childTnLst>
                          </p:cTn>
                        </p:par>
                        <p:par>
                          <p:cTn id="12" fill="hold">
                            <p:stCondLst>
                              <p:cond delay="1000"/>
                            </p:stCondLst>
                            <p:childTnLst>
                              <p:par>
                                <p:cTn id="13" presetID="10" presetClass="entr" presetSubtype="0" fill="hold" nodeType="afterEffect">
                                  <p:stCondLst>
                                    <p:cond delay="50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xit" presetSubtype="0" fill="hold" nodeType="withEffect">
                                  <p:stCondLst>
                                    <p:cond delay="0"/>
                                  </p:stCondLst>
                                  <p:childTnLst>
                                    <p:animEffect transition="out" filter="fade">
                                      <p:cBhvr>
                                        <p:cTn id="17" dur="250"/>
                                        <p:tgtEl>
                                          <p:spTgt spid="21"/>
                                        </p:tgtEl>
                                      </p:cBhvr>
                                    </p:animEffect>
                                    <p:set>
                                      <p:cBhvr>
                                        <p:cTn id="18" dur="1" fill="hold">
                                          <p:stCondLst>
                                            <p:cond delay="249"/>
                                          </p:stCondLst>
                                        </p:cTn>
                                        <p:tgtEl>
                                          <p:spTgt spid="21"/>
                                        </p:tgtEl>
                                        <p:attrNameLst>
                                          <p:attrName>style.visibility</p:attrName>
                                        </p:attrNameLst>
                                      </p:cBhvr>
                                      <p:to>
                                        <p:strVal val="hidden"/>
                                      </p:to>
                                    </p:set>
                                  </p:childTnLst>
                                </p:cTn>
                              </p:par>
                              <p:par>
                                <p:cTn id="19" presetID="1" presetClass="exit" presetSubtype="0" fill="hold" grpId="1" nodeType="withEffect">
                                  <p:stCondLst>
                                    <p:cond delay="250"/>
                                  </p:stCondLst>
                                  <p:iterate type="lt">
                                    <p:tmAbs val="0"/>
                                  </p:iterate>
                                  <p:childTnLst>
                                    <p:set>
                                      <p:cBhvr>
                                        <p:cTn id="20"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3FFF9-3331-B0A1-4CCA-7487C5CCA448}"/>
            </a:ext>
          </a:extLst>
        </p:cNvPr>
        <p:cNvGrpSpPr/>
        <p:nvPr/>
      </p:nvGrpSpPr>
      <p:grpSpPr>
        <a:xfrm>
          <a:off x="0" y="0"/>
          <a:ext cx="0" cy="0"/>
          <a:chOff x="0" y="0"/>
          <a:chExt cx="0" cy="0"/>
        </a:xfrm>
      </p:grpSpPr>
      <p:sp>
        <p:nvSpPr>
          <p:cNvPr id="3" name="Rechteck: abgerundete Ecken 2">
            <a:extLst>
              <a:ext uri="{FF2B5EF4-FFF2-40B4-BE49-F238E27FC236}">
                <a16:creationId xmlns:a16="http://schemas.microsoft.com/office/drawing/2014/main" id="{2EA8ABE3-FADF-AABC-C7C2-22CFD620DC2B}"/>
              </a:ext>
            </a:extLst>
          </p:cNvPr>
          <p:cNvSpPr/>
          <p:nvPr/>
        </p:nvSpPr>
        <p:spPr>
          <a:xfrm>
            <a:off x="1343472" y="1549128"/>
            <a:ext cx="9433048" cy="4904208"/>
          </a:xfrm>
          <a:prstGeom prst="roundRect">
            <a:avLst>
              <a:gd name="adj" fmla="val 6392"/>
            </a:avLst>
          </a:prstGeom>
          <a:gradFill flip="none" rotWithShape="1">
            <a:gsLst>
              <a:gs pos="100000">
                <a:schemeClr val="tx1">
                  <a:lumMod val="50000"/>
                  <a:lumOff val="50000"/>
                </a:schemeClr>
              </a:gs>
              <a:gs pos="91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 name="Datumsplatzhalter 3">
            <a:extLst>
              <a:ext uri="{FF2B5EF4-FFF2-40B4-BE49-F238E27FC236}">
                <a16:creationId xmlns:a16="http://schemas.microsoft.com/office/drawing/2014/main" id="{1C76DB2E-303F-1B7F-EEA7-7637D709523C}"/>
              </a:ext>
            </a:extLst>
          </p:cNvPr>
          <p:cNvSpPr>
            <a:spLocks noGrp="1"/>
          </p:cNvSpPr>
          <p:nvPr>
            <p:ph type="dt" sz="half" idx="10"/>
          </p:nvPr>
        </p:nvSpPr>
        <p:spPr>
          <a:xfrm>
            <a:off x="419100" y="6620399"/>
            <a:ext cx="1188000" cy="229655"/>
          </a:xfrm>
        </p:spPr>
        <p:txBody>
          <a:bodyPr/>
          <a:lstStyle/>
          <a:p>
            <a:fld id="{306A4DE3-D66C-449F-92AC-C94570CE36A5}" type="datetime1">
              <a:rPr lang="de-DE" smtClean="0"/>
              <a:t>02.07.2026</a:t>
            </a:fld>
            <a:endParaRPr lang="de-CH" dirty="0"/>
          </a:p>
        </p:txBody>
      </p:sp>
      <p:sp>
        <p:nvSpPr>
          <p:cNvPr id="5" name="Fußzeilenplatzhalter 4">
            <a:extLst>
              <a:ext uri="{FF2B5EF4-FFF2-40B4-BE49-F238E27FC236}">
                <a16:creationId xmlns:a16="http://schemas.microsoft.com/office/drawing/2014/main" id="{6A3D6460-DB69-FA0F-D0DB-A279150090EF}"/>
              </a:ext>
            </a:extLst>
          </p:cNvPr>
          <p:cNvSpPr>
            <a:spLocks noGrp="1"/>
          </p:cNvSpPr>
          <p:nvPr>
            <p:ph type="ftr" sz="quarter" idx="11"/>
          </p:nvPr>
        </p:nvSpPr>
        <p:spPr>
          <a:xfrm>
            <a:off x="1955540" y="6620400"/>
            <a:ext cx="8100000" cy="144016"/>
          </a:xfrm>
        </p:spPr>
        <p:txBody>
          <a:body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816020AF-9EE6-F4C9-69F2-51898E9BE093}"/>
              </a:ext>
            </a:extLst>
          </p:cNvPr>
          <p:cNvSpPr>
            <a:spLocks noGrp="1"/>
          </p:cNvSpPr>
          <p:nvPr>
            <p:ph type="sldNum" sz="quarter" idx="12"/>
          </p:nvPr>
        </p:nvSpPr>
        <p:spPr/>
        <p:txBody>
          <a:bodyPr/>
          <a:lstStyle/>
          <a:p>
            <a:fld id="{442AD375-037F-43D0-B059-5172DA06796A}" type="slidenum">
              <a:rPr lang="de-CH" smtClean="0"/>
              <a:pPr/>
              <a:t>11</a:t>
            </a:fld>
            <a:endParaRPr lang="de-CH" dirty="0"/>
          </a:p>
        </p:txBody>
      </p:sp>
      <p:sp>
        <p:nvSpPr>
          <p:cNvPr id="9" name="Titel 1">
            <a:extLst>
              <a:ext uri="{FF2B5EF4-FFF2-40B4-BE49-F238E27FC236}">
                <a16:creationId xmlns:a16="http://schemas.microsoft.com/office/drawing/2014/main" id="{0D25AA14-6E4D-0D71-AC31-36A1ED1D12AE}"/>
              </a:ext>
            </a:extLst>
          </p:cNvPr>
          <p:cNvSpPr>
            <a:spLocks noGrp="1"/>
          </p:cNvSpPr>
          <p:nvPr>
            <p:ph type="title"/>
          </p:nvPr>
        </p:nvSpPr>
        <p:spPr>
          <a:xfrm>
            <a:off x="406800" y="678952"/>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Die TRIAGO-Instrumente</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pic>
        <p:nvPicPr>
          <p:cNvPr id="10" name="Grafik 9" descr="Ein Bild, das Grafiken, Screenshot, Farbigkeit, Grafikdesign enthält.&#10;&#10;Automatisch generierte Beschreibung">
            <a:extLst>
              <a:ext uri="{FF2B5EF4-FFF2-40B4-BE49-F238E27FC236}">
                <a16:creationId xmlns:a16="http://schemas.microsoft.com/office/drawing/2014/main" id="{2D2CEC31-BDFE-5AAA-4B3C-7B2D8ADB1B78}"/>
              </a:ext>
            </a:extLst>
          </p:cNvPr>
          <p:cNvPicPr>
            <a:picLocks noChangeAspect="1"/>
          </p:cNvPicPr>
          <p:nvPr/>
        </p:nvPicPr>
        <p:blipFill>
          <a:blip r:embed="rId5"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sp>
        <p:nvSpPr>
          <p:cNvPr id="11" name="Titel 1">
            <a:extLst>
              <a:ext uri="{FF2B5EF4-FFF2-40B4-BE49-F238E27FC236}">
                <a16:creationId xmlns:a16="http://schemas.microsoft.com/office/drawing/2014/main" id="{CA72DC50-2A34-7A4F-A546-213458E8059F}"/>
              </a:ext>
            </a:extLst>
          </p:cNvPr>
          <p:cNvSpPr txBox="1">
            <a:spLocks/>
          </p:cNvSpPr>
          <p:nvPr/>
        </p:nvSpPr>
        <p:spPr>
          <a:xfrm>
            <a:off x="406800" y="1175595"/>
            <a:ext cx="11012400" cy="30777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r>
              <a:rPr lang="de-DE" sz="2000"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TRIAGO Online-Abklärung: Einstieg Grundkompetenzbereich Lesen</a:t>
            </a:r>
          </a:p>
        </p:txBody>
      </p:sp>
      <p:pic>
        <p:nvPicPr>
          <p:cNvPr id="7" name="Lesen triago neu">
            <a:hlinkClick r:id="" action="ppaction://media"/>
            <a:extLst>
              <a:ext uri="{FF2B5EF4-FFF2-40B4-BE49-F238E27FC236}">
                <a16:creationId xmlns:a16="http://schemas.microsoft.com/office/drawing/2014/main" id="{9259549F-0DC1-0720-A135-718EBD4E5618}"/>
              </a:ext>
            </a:extLst>
          </p:cNvPr>
          <p:cNvPicPr>
            <a:picLocks noChangeAspect="1"/>
          </p:cNvPicPr>
          <p:nvPr>
            <a:videoFile r:link="rId1"/>
            <p:extLst>
              <p:ext uri="{DAA4B4D4-6D71-4841-9C94-3DE7FCFB9230}">
                <p14:media xmlns:p14="http://schemas.microsoft.com/office/powerpoint/2010/main" r:embed="rId2">
                  <p14:trim st="990"/>
                </p14:media>
              </p:ext>
            </p:extLst>
          </p:nvPr>
        </p:nvPicPr>
        <p:blipFill>
          <a:blip r:embed="rId6"/>
          <a:stretch>
            <a:fillRect/>
          </a:stretch>
        </p:blipFill>
        <p:spPr>
          <a:xfrm>
            <a:off x="2925396" y="2330205"/>
            <a:ext cx="6399579" cy="3594345"/>
          </a:xfrm>
          <a:prstGeom prst="rect">
            <a:avLst/>
          </a:prstGeom>
        </p:spPr>
      </p:pic>
    </p:spTree>
    <p:extLst>
      <p:ext uri="{BB962C8B-B14F-4D97-AF65-F5344CB8AC3E}">
        <p14:creationId xmlns:p14="http://schemas.microsoft.com/office/powerpoint/2010/main" val="348604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68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3FFF9-3331-B0A1-4CCA-7487C5CCA448}"/>
            </a:ext>
          </a:extLst>
        </p:cNvPr>
        <p:cNvGrpSpPr/>
        <p:nvPr/>
      </p:nvGrpSpPr>
      <p:grpSpPr>
        <a:xfrm>
          <a:off x="0" y="0"/>
          <a:ext cx="0" cy="0"/>
          <a:chOff x="0" y="0"/>
          <a:chExt cx="0" cy="0"/>
        </a:xfrm>
      </p:grpSpPr>
      <p:sp>
        <p:nvSpPr>
          <p:cNvPr id="12" name="Rechteck: abgerundete Ecken 11">
            <a:extLst>
              <a:ext uri="{FF2B5EF4-FFF2-40B4-BE49-F238E27FC236}">
                <a16:creationId xmlns:a16="http://schemas.microsoft.com/office/drawing/2014/main" id="{2C7E818F-198F-1FE9-F129-B48E27859DF8}"/>
              </a:ext>
            </a:extLst>
          </p:cNvPr>
          <p:cNvSpPr/>
          <p:nvPr/>
        </p:nvSpPr>
        <p:spPr>
          <a:xfrm>
            <a:off x="1343472" y="1549128"/>
            <a:ext cx="9433048" cy="4904208"/>
          </a:xfrm>
          <a:prstGeom prst="roundRect">
            <a:avLst>
              <a:gd name="adj" fmla="val 6392"/>
            </a:avLst>
          </a:prstGeom>
          <a:gradFill flip="none" rotWithShape="1">
            <a:gsLst>
              <a:gs pos="100000">
                <a:schemeClr val="tx1">
                  <a:lumMod val="50000"/>
                  <a:lumOff val="50000"/>
                </a:schemeClr>
              </a:gs>
              <a:gs pos="91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 name="Datumsplatzhalter 3">
            <a:extLst>
              <a:ext uri="{FF2B5EF4-FFF2-40B4-BE49-F238E27FC236}">
                <a16:creationId xmlns:a16="http://schemas.microsoft.com/office/drawing/2014/main" id="{1C76DB2E-303F-1B7F-EEA7-7637D709523C}"/>
              </a:ext>
            </a:extLst>
          </p:cNvPr>
          <p:cNvSpPr>
            <a:spLocks noGrp="1"/>
          </p:cNvSpPr>
          <p:nvPr>
            <p:ph type="dt" sz="half" idx="10"/>
          </p:nvPr>
        </p:nvSpPr>
        <p:spPr>
          <a:xfrm>
            <a:off x="419100" y="6620399"/>
            <a:ext cx="1188000" cy="229655"/>
          </a:xfrm>
        </p:spPr>
        <p:txBody>
          <a:bodyPr/>
          <a:lstStyle/>
          <a:p>
            <a:fld id="{7A8DBACE-5B3C-4BD6-9BD8-98F7F5E46040}" type="datetime1">
              <a:rPr lang="de-DE" smtClean="0"/>
              <a:t>02.07.2026</a:t>
            </a:fld>
            <a:endParaRPr lang="de-CH" dirty="0"/>
          </a:p>
        </p:txBody>
      </p:sp>
      <p:sp>
        <p:nvSpPr>
          <p:cNvPr id="5" name="Fußzeilenplatzhalter 4">
            <a:extLst>
              <a:ext uri="{FF2B5EF4-FFF2-40B4-BE49-F238E27FC236}">
                <a16:creationId xmlns:a16="http://schemas.microsoft.com/office/drawing/2014/main" id="{6A3D6460-DB69-FA0F-D0DB-A279150090EF}"/>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816020AF-9EE6-F4C9-69F2-51898E9BE093}"/>
              </a:ext>
            </a:extLst>
          </p:cNvPr>
          <p:cNvSpPr>
            <a:spLocks noGrp="1"/>
          </p:cNvSpPr>
          <p:nvPr>
            <p:ph type="sldNum" sz="quarter" idx="12"/>
          </p:nvPr>
        </p:nvSpPr>
        <p:spPr/>
        <p:txBody>
          <a:bodyPr/>
          <a:lstStyle/>
          <a:p>
            <a:fld id="{442AD375-037F-43D0-B059-5172DA06796A}" type="slidenum">
              <a:rPr lang="de-CH" smtClean="0"/>
              <a:pPr/>
              <a:t>12</a:t>
            </a:fld>
            <a:endParaRPr lang="de-CH" dirty="0"/>
          </a:p>
        </p:txBody>
      </p:sp>
      <p:pic>
        <p:nvPicPr>
          <p:cNvPr id="10" name="IKT Articulate">
            <a:hlinkClick r:id="" action="ppaction://media"/>
            <a:extLst>
              <a:ext uri="{FF2B5EF4-FFF2-40B4-BE49-F238E27FC236}">
                <a16:creationId xmlns:a16="http://schemas.microsoft.com/office/drawing/2014/main" id="{1C5AC3B4-F9B3-501A-E45C-4F32E6AAFB3B}"/>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14326" t="1982" r="13475" b="2466"/>
          <a:stretch>
            <a:fillRect/>
          </a:stretch>
        </p:blipFill>
        <p:spPr>
          <a:xfrm>
            <a:off x="2855640" y="1717610"/>
            <a:ext cx="6120680" cy="4556506"/>
          </a:xfrm>
          <a:prstGeom prst="rect">
            <a:avLst/>
          </a:prstGeom>
        </p:spPr>
      </p:pic>
      <p:sp>
        <p:nvSpPr>
          <p:cNvPr id="2" name="Titel 1">
            <a:extLst>
              <a:ext uri="{FF2B5EF4-FFF2-40B4-BE49-F238E27FC236}">
                <a16:creationId xmlns:a16="http://schemas.microsoft.com/office/drawing/2014/main" id="{E649FA5A-76D7-B127-46A7-44EC9A0F87B8}"/>
              </a:ext>
            </a:extLst>
          </p:cNvPr>
          <p:cNvSpPr>
            <a:spLocks noGrp="1"/>
          </p:cNvSpPr>
          <p:nvPr>
            <p:ph type="title"/>
          </p:nvPr>
        </p:nvSpPr>
        <p:spPr>
          <a:xfrm>
            <a:off x="406800" y="678952"/>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Die TRIAGO-Instrumente</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3" name="Titel 1">
            <a:extLst>
              <a:ext uri="{FF2B5EF4-FFF2-40B4-BE49-F238E27FC236}">
                <a16:creationId xmlns:a16="http://schemas.microsoft.com/office/drawing/2014/main" id="{3DCF315D-35FF-D231-1073-AAE17929C24B}"/>
              </a:ext>
            </a:extLst>
          </p:cNvPr>
          <p:cNvSpPr txBox="1">
            <a:spLocks/>
          </p:cNvSpPr>
          <p:nvPr/>
        </p:nvSpPr>
        <p:spPr>
          <a:xfrm>
            <a:off x="406800" y="1175595"/>
            <a:ext cx="11012400" cy="30777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r>
              <a:rPr lang="de-DE" sz="2000"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TRIAGO Online-Abklärung: Einstieg Grundkompetenzbereich IKT</a:t>
            </a:r>
          </a:p>
        </p:txBody>
      </p:sp>
      <p:pic>
        <p:nvPicPr>
          <p:cNvPr id="9" name="Grafik 8" descr="Ein Bild, das Grafiken, Screenshot, Farbigkeit, Grafikdesign enthält.&#10;&#10;Automatisch generierte Beschreibung">
            <a:extLst>
              <a:ext uri="{FF2B5EF4-FFF2-40B4-BE49-F238E27FC236}">
                <a16:creationId xmlns:a16="http://schemas.microsoft.com/office/drawing/2014/main" id="{814053D2-44E5-8863-1F2B-53DE9A1A6A48}"/>
              </a:ext>
            </a:extLst>
          </p:cNvPr>
          <p:cNvPicPr>
            <a:picLocks noChangeAspect="1"/>
          </p:cNvPicPr>
          <p:nvPr/>
        </p:nvPicPr>
        <p:blipFill>
          <a:blip r:embed="rId6"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spTree>
    <p:extLst>
      <p:ext uri="{BB962C8B-B14F-4D97-AF65-F5344CB8AC3E}">
        <p14:creationId xmlns:p14="http://schemas.microsoft.com/office/powerpoint/2010/main" val="3561657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3676"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3FFF9-3331-B0A1-4CCA-7487C5CCA448}"/>
            </a:ext>
          </a:extLst>
        </p:cNvPr>
        <p:cNvGrpSpPr/>
        <p:nvPr/>
      </p:nvGrpSpPr>
      <p:grpSpPr>
        <a:xfrm>
          <a:off x="0" y="0"/>
          <a:ext cx="0" cy="0"/>
          <a:chOff x="0" y="0"/>
          <a:chExt cx="0" cy="0"/>
        </a:xfrm>
      </p:grpSpPr>
      <p:sp>
        <p:nvSpPr>
          <p:cNvPr id="13" name="Rechteck: abgerundete Ecken 12">
            <a:extLst>
              <a:ext uri="{FF2B5EF4-FFF2-40B4-BE49-F238E27FC236}">
                <a16:creationId xmlns:a16="http://schemas.microsoft.com/office/drawing/2014/main" id="{58464DED-0D55-3D2D-2282-C5B5AA46B6D1}"/>
              </a:ext>
            </a:extLst>
          </p:cNvPr>
          <p:cNvSpPr/>
          <p:nvPr/>
        </p:nvSpPr>
        <p:spPr>
          <a:xfrm>
            <a:off x="1343472" y="1549128"/>
            <a:ext cx="9433048" cy="4904208"/>
          </a:xfrm>
          <a:prstGeom prst="roundRect">
            <a:avLst>
              <a:gd name="adj" fmla="val 6392"/>
            </a:avLst>
          </a:prstGeom>
          <a:gradFill flip="none" rotWithShape="1">
            <a:gsLst>
              <a:gs pos="100000">
                <a:schemeClr val="tx1">
                  <a:lumMod val="50000"/>
                  <a:lumOff val="50000"/>
                </a:schemeClr>
              </a:gs>
              <a:gs pos="91000">
                <a:schemeClr val="bg1">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 name="Datumsplatzhalter 3">
            <a:extLst>
              <a:ext uri="{FF2B5EF4-FFF2-40B4-BE49-F238E27FC236}">
                <a16:creationId xmlns:a16="http://schemas.microsoft.com/office/drawing/2014/main" id="{1C76DB2E-303F-1B7F-EEA7-7637D709523C}"/>
              </a:ext>
            </a:extLst>
          </p:cNvPr>
          <p:cNvSpPr>
            <a:spLocks noGrp="1"/>
          </p:cNvSpPr>
          <p:nvPr>
            <p:ph type="dt" sz="half" idx="10"/>
          </p:nvPr>
        </p:nvSpPr>
        <p:spPr>
          <a:xfrm>
            <a:off x="419100" y="6620399"/>
            <a:ext cx="1188000" cy="229655"/>
          </a:xfrm>
        </p:spPr>
        <p:txBody>
          <a:bodyPr/>
          <a:lstStyle/>
          <a:p>
            <a:fld id="{7FD8D423-A731-4BBE-99B3-54FCA206415D}" type="datetime1">
              <a:rPr lang="de-DE" smtClean="0"/>
              <a:t>02.07.2026</a:t>
            </a:fld>
            <a:endParaRPr lang="de-CH" dirty="0"/>
          </a:p>
        </p:txBody>
      </p:sp>
      <p:sp>
        <p:nvSpPr>
          <p:cNvPr id="5" name="Fußzeilenplatzhalter 4">
            <a:extLst>
              <a:ext uri="{FF2B5EF4-FFF2-40B4-BE49-F238E27FC236}">
                <a16:creationId xmlns:a16="http://schemas.microsoft.com/office/drawing/2014/main" id="{6A3D6460-DB69-FA0F-D0DB-A279150090EF}"/>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816020AF-9EE6-F4C9-69F2-51898E9BE093}"/>
              </a:ext>
            </a:extLst>
          </p:cNvPr>
          <p:cNvSpPr>
            <a:spLocks noGrp="1"/>
          </p:cNvSpPr>
          <p:nvPr>
            <p:ph type="sldNum" sz="quarter" idx="12"/>
          </p:nvPr>
        </p:nvSpPr>
        <p:spPr/>
        <p:txBody>
          <a:bodyPr/>
          <a:lstStyle/>
          <a:p>
            <a:fld id="{442AD375-037F-43D0-B059-5172DA06796A}" type="slidenum">
              <a:rPr lang="de-CH" smtClean="0"/>
              <a:pPr/>
              <a:t>13</a:t>
            </a:fld>
            <a:endParaRPr lang="de-CH" dirty="0"/>
          </a:p>
        </p:txBody>
      </p:sp>
      <p:pic>
        <p:nvPicPr>
          <p:cNvPr id="2" name="Aufzeichnung Ergebnisse">
            <a:hlinkClick r:id="" action="ppaction://media"/>
            <a:extLst>
              <a:ext uri="{FF2B5EF4-FFF2-40B4-BE49-F238E27FC236}">
                <a16:creationId xmlns:a16="http://schemas.microsoft.com/office/drawing/2014/main" id="{23EA2AC5-3408-6945-1CA6-AD5F88618B00}"/>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b="1805"/>
          <a:stretch>
            <a:fillRect/>
          </a:stretch>
        </p:blipFill>
        <p:spPr>
          <a:xfrm>
            <a:off x="3082579" y="1710195"/>
            <a:ext cx="6061421" cy="4527118"/>
          </a:xfrm>
          <a:prstGeom prst="rect">
            <a:avLst/>
          </a:prstGeom>
        </p:spPr>
      </p:pic>
      <p:sp>
        <p:nvSpPr>
          <p:cNvPr id="10" name="Titel 1">
            <a:extLst>
              <a:ext uri="{FF2B5EF4-FFF2-40B4-BE49-F238E27FC236}">
                <a16:creationId xmlns:a16="http://schemas.microsoft.com/office/drawing/2014/main" id="{B40B532B-7879-2A97-A7B0-BA38BFA2E768}"/>
              </a:ext>
            </a:extLst>
          </p:cNvPr>
          <p:cNvSpPr>
            <a:spLocks noGrp="1"/>
          </p:cNvSpPr>
          <p:nvPr>
            <p:ph type="title"/>
          </p:nvPr>
        </p:nvSpPr>
        <p:spPr>
          <a:xfrm>
            <a:off x="406800" y="678952"/>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Die TRIAGO-Instrumente</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11" name="Titel 1">
            <a:extLst>
              <a:ext uri="{FF2B5EF4-FFF2-40B4-BE49-F238E27FC236}">
                <a16:creationId xmlns:a16="http://schemas.microsoft.com/office/drawing/2014/main" id="{1432241D-7EE0-A061-1D34-14099E8CA715}"/>
              </a:ext>
            </a:extLst>
          </p:cNvPr>
          <p:cNvSpPr txBox="1">
            <a:spLocks/>
          </p:cNvSpPr>
          <p:nvPr/>
        </p:nvSpPr>
        <p:spPr>
          <a:xfrm>
            <a:off x="406800" y="1175595"/>
            <a:ext cx="11012400" cy="30777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r>
              <a:rPr lang="de-DE" sz="2000"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Online-Abklärung: Ergebnisse</a:t>
            </a:r>
          </a:p>
        </p:txBody>
      </p:sp>
      <p:pic>
        <p:nvPicPr>
          <p:cNvPr id="12" name="Grafik 11" descr="Ein Bild, das Grafiken, Screenshot, Farbigkeit, Grafikdesign enthält.&#10;&#10;Automatisch generierte Beschreibung">
            <a:extLst>
              <a:ext uri="{FF2B5EF4-FFF2-40B4-BE49-F238E27FC236}">
                <a16:creationId xmlns:a16="http://schemas.microsoft.com/office/drawing/2014/main" id="{03A8A77C-4C4C-FFB5-969B-4D080F6AB89B}"/>
              </a:ext>
            </a:extLst>
          </p:cNvPr>
          <p:cNvPicPr>
            <a:picLocks noChangeAspect="1"/>
          </p:cNvPicPr>
          <p:nvPr/>
        </p:nvPicPr>
        <p:blipFill>
          <a:blip r:embed="rId6"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spTree>
    <p:extLst>
      <p:ext uri="{BB962C8B-B14F-4D97-AF65-F5344CB8AC3E}">
        <p14:creationId xmlns:p14="http://schemas.microsoft.com/office/powerpoint/2010/main" val="4045117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30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CAA257-938E-3C85-D034-42AA0F4D8ED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8191A2D-598F-5676-F33C-3C8033D68C6D}"/>
              </a:ext>
            </a:extLst>
          </p:cNvPr>
          <p:cNvSpPr>
            <a:spLocks noGrp="1"/>
          </p:cNvSpPr>
          <p:nvPr>
            <p:ph type="title"/>
          </p:nvPr>
        </p:nvSpPr>
        <p:spPr>
          <a:xfrm>
            <a:off x="406800" y="678952"/>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Die TRIAGO-Instrumente</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4" name="Datumsplatzhalter 3">
            <a:extLst>
              <a:ext uri="{FF2B5EF4-FFF2-40B4-BE49-F238E27FC236}">
                <a16:creationId xmlns:a16="http://schemas.microsoft.com/office/drawing/2014/main" id="{F1A2AF0A-BB62-6A8A-F1B2-89B2C681A32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304386-B8F7-4728-A05B-83B294575A2C}" type="datetime1">
              <a:rPr kumimoji="0" lang="de-DE" sz="950" b="0" i="0" u="none" strike="noStrike" kern="1200" cap="none" spc="0" normalizeH="0" baseline="0" noProof="0" smtClean="0">
                <a:ln>
                  <a:noFill/>
                </a:ln>
                <a:solidFill>
                  <a:prstClr val="black"/>
                </a:solidFill>
                <a:effectLst/>
                <a:uLnTx/>
                <a:uFillTx/>
                <a:latin typeface="Arial" panose="020B0604020202020204"/>
                <a:ea typeface="+mn-ea"/>
                <a:cs typeface="+mn-cs"/>
              </a:rPr>
              <a:t>02.07.2026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Foliennummernplatzhalter 5">
            <a:extLst>
              <a:ext uri="{FF2B5EF4-FFF2-40B4-BE49-F238E27FC236}">
                <a16:creationId xmlns:a16="http://schemas.microsoft.com/office/drawing/2014/main" id="{15D719DA-CD99-B7D7-DFC3-B9555F23103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Grafik 6" descr="Ein Bild, das Grafiken, Screenshot, Farbigkeit, Grafikdesign enthält.&#10;&#10;Automatisch generierte Beschreibung">
            <a:extLst>
              <a:ext uri="{FF2B5EF4-FFF2-40B4-BE49-F238E27FC236}">
                <a16:creationId xmlns:a16="http://schemas.microsoft.com/office/drawing/2014/main" id="{9B30C0CE-6481-D7E9-A558-B70607744B56}"/>
              </a:ext>
            </a:extLst>
          </p:cNvPr>
          <p:cNvPicPr>
            <a:picLocks noChangeAspect="1"/>
          </p:cNvPicPr>
          <p:nvPr/>
        </p:nvPicPr>
        <p:blipFill>
          <a:blip r:embed="rId3"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sp>
        <p:nvSpPr>
          <p:cNvPr id="8" name="Fußzeilenplatzhalter 4">
            <a:extLst>
              <a:ext uri="{FF2B5EF4-FFF2-40B4-BE49-F238E27FC236}">
                <a16:creationId xmlns:a16="http://schemas.microsoft.com/office/drawing/2014/main" id="{435C4C94-4AE7-739A-D96F-B06E97258C7C}"/>
              </a:ext>
            </a:extLst>
          </p:cNvPr>
          <p:cNvSpPr>
            <a:spLocks noGrp="1"/>
          </p:cNvSpPr>
          <p:nvPr>
            <p:ph type="ftr" sz="quarter" idx="11"/>
          </p:nvPr>
        </p:nvSpPr>
        <p:spPr>
          <a:xfrm>
            <a:off x="1703388" y="6608763"/>
            <a:ext cx="8099425" cy="1428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950" b="1" i="0" u="none" strike="noStrike" kern="1200" cap="none" spc="0" normalizeH="0" baseline="0" noProof="0" dirty="0">
                <a:ln>
                  <a:noFill/>
                </a:ln>
                <a:solidFill>
                  <a:prstClr val="black"/>
                </a:solidFill>
                <a:effectLst/>
                <a:uLnTx/>
                <a:uFillTx/>
                <a:latin typeface="Arial" panose="020B0604020202020204"/>
                <a:ea typeface="+mn-ea"/>
                <a:cs typeface="+mn-cs"/>
              </a:rPr>
              <a:t>Professur für Erwachsenenbildung und Weiterbildung - Instrument TRIAGO</a:t>
            </a:r>
          </a:p>
        </p:txBody>
      </p:sp>
      <p:sp>
        <p:nvSpPr>
          <p:cNvPr id="9" name="Titel 1">
            <a:extLst>
              <a:ext uri="{FF2B5EF4-FFF2-40B4-BE49-F238E27FC236}">
                <a16:creationId xmlns:a16="http://schemas.microsoft.com/office/drawing/2014/main" id="{E634B68C-DD6C-18BE-7FEC-B3191455075D}"/>
              </a:ext>
            </a:extLst>
          </p:cNvPr>
          <p:cNvSpPr txBox="1">
            <a:spLocks/>
          </p:cNvSpPr>
          <p:nvPr/>
        </p:nvSpPr>
        <p:spPr>
          <a:xfrm>
            <a:off x="406800" y="1175595"/>
            <a:ext cx="11012400" cy="30777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r>
              <a:rPr lang="de-DE" sz="2000"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Grundsätze der Online-Abklärung</a:t>
            </a:r>
          </a:p>
        </p:txBody>
      </p:sp>
      <p:sp>
        <p:nvSpPr>
          <p:cNvPr id="3" name="Textfeld 2">
            <a:extLst>
              <a:ext uri="{FF2B5EF4-FFF2-40B4-BE49-F238E27FC236}">
                <a16:creationId xmlns:a16="http://schemas.microsoft.com/office/drawing/2014/main" id="{5913FC3F-B4D2-B486-2E12-53864C91E15D}"/>
              </a:ext>
            </a:extLst>
          </p:cNvPr>
          <p:cNvSpPr txBox="1"/>
          <p:nvPr/>
        </p:nvSpPr>
        <p:spPr>
          <a:xfrm>
            <a:off x="1534340" y="2156686"/>
            <a:ext cx="10030418" cy="4358804"/>
          </a:xfrm>
          <a:prstGeom prst="rect">
            <a:avLst/>
          </a:prstGeom>
          <a:noFill/>
          <a:ln>
            <a:noFill/>
          </a:ln>
        </p:spPr>
        <p:txBody>
          <a:bodyPr wrap="square" lIns="72000" tIns="36000" rIns="36000" bIns="108000" rtlCol="0" anchor="ctr" anchorCtr="0">
            <a:spAutoFit/>
          </a:bodyPr>
          <a:lstStyle/>
          <a:p>
            <a:pPr marL="285750" indent="-285750">
              <a:lnSpc>
                <a:spcPct val="200000"/>
              </a:lnSpc>
              <a:buSzPct val="150000"/>
              <a:buFont typeface="Arial" panose="020B0604020202020204" pitchFamily="34" charset="0"/>
              <a:buChar char="•"/>
            </a:pPr>
            <a:r>
              <a:rPr lang="de-DE" sz="2000" dirty="0"/>
              <a:t>Die Online-Abklärung wirkt durch das Testverfahren prüfungsähnlich -&gt; Einsatz mit Bedacht.</a:t>
            </a:r>
            <a:endParaRPr lang="de-DE" sz="2000" dirty="0">
              <a:cs typeface="Arial"/>
            </a:endParaRPr>
          </a:p>
          <a:p>
            <a:pPr marL="285750" indent="-285750">
              <a:lnSpc>
                <a:spcPct val="200000"/>
              </a:lnSpc>
              <a:buSzPct val="150000"/>
              <a:buFont typeface="Arial" panose="020B0604020202020204" pitchFamily="34" charset="0"/>
              <a:buChar char="•"/>
            </a:pPr>
            <a:r>
              <a:rPr lang="de-DE" sz="2000" dirty="0"/>
              <a:t>Durchführung im Beratungssetting oder zu Hause, je nach Situation.</a:t>
            </a:r>
            <a:endParaRPr lang="de-DE" sz="2000" dirty="0">
              <a:cs typeface="Arial" panose="020B0604020202020204"/>
            </a:endParaRPr>
          </a:p>
          <a:p>
            <a:pPr marL="285750" indent="-285750">
              <a:lnSpc>
                <a:spcPct val="200000"/>
              </a:lnSpc>
              <a:buSzPct val="150000"/>
              <a:buFont typeface="Arial" panose="020B0604020202020204" pitchFamily="34" charset="0"/>
              <a:buChar char="•"/>
            </a:pPr>
            <a:r>
              <a:rPr lang="de-DE" sz="2000" dirty="0">
                <a:cs typeface="Arial" panose="020B0604020202020204"/>
              </a:rPr>
              <a:t>Einstieg über dialogische Abklärung (Kartenset) oder Niveaustufe mit Beispielaufgabe.</a:t>
            </a:r>
          </a:p>
          <a:p>
            <a:pPr marL="285750" indent="-285750">
              <a:lnSpc>
                <a:spcPct val="200000"/>
              </a:lnSpc>
              <a:buSzPct val="150000"/>
              <a:buFont typeface="Arial" panose="020B0604020202020204" pitchFamily="34" charset="0"/>
              <a:buChar char="•"/>
            </a:pPr>
            <a:r>
              <a:rPr lang="de-DE" sz="2000" dirty="0">
                <a:cs typeface="Arial" panose="020B0604020202020204"/>
              </a:rPr>
              <a:t>Ergebnisübersetzung in </a:t>
            </a:r>
            <a:r>
              <a:rPr lang="de-DE" sz="2000" dirty="0" err="1">
                <a:cs typeface="Arial"/>
              </a:rPr>
              <a:t>Massnahmen</a:t>
            </a:r>
            <a:r>
              <a:rPr lang="de-DE" sz="2000" dirty="0">
                <a:cs typeface="Arial"/>
              </a:rPr>
              <a:t> meist beratungsbedürftig, lebensnah &amp; zielorientiert.</a:t>
            </a:r>
          </a:p>
        </p:txBody>
      </p:sp>
      <p:grpSp>
        <p:nvGrpSpPr>
          <p:cNvPr id="11" name="Gruppieren 10">
            <a:extLst>
              <a:ext uri="{FF2B5EF4-FFF2-40B4-BE49-F238E27FC236}">
                <a16:creationId xmlns:a16="http://schemas.microsoft.com/office/drawing/2014/main" id="{53A498C3-5F90-ED4D-FD41-158CE8C1B18C}"/>
              </a:ext>
            </a:extLst>
          </p:cNvPr>
          <p:cNvGrpSpPr/>
          <p:nvPr/>
        </p:nvGrpSpPr>
        <p:grpSpPr>
          <a:xfrm>
            <a:off x="406800" y="1483372"/>
            <a:ext cx="11089800" cy="1187374"/>
            <a:chOff x="406800" y="1483372"/>
            <a:chExt cx="11089800" cy="1187374"/>
          </a:xfrm>
        </p:grpSpPr>
        <p:pic>
          <p:nvPicPr>
            <p:cNvPr id="5" name="Grafik 4" descr="Nach rechts zeigender Finger, Handrücken Silhouette">
              <a:extLst>
                <a:ext uri="{FF2B5EF4-FFF2-40B4-BE49-F238E27FC236}">
                  <a16:creationId xmlns:a16="http://schemas.microsoft.com/office/drawing/2014/main" id="{C04A2FAD-F9BD-59CD-9E2D-055C2134BED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6800" y="1483372"/>
              <a:ext cx="1187374" cy="1187374"/>
            </a:xfrm>
            <a:prstGeom prst="rect">
              <a:avLst/>
            </a:prstGeom>
          </p:spPr>
        </p:pic>
        <p:sp>
          <p:nvSpPr>
            <p:cNvPr id="10" name="Textfeld 9">
              <a:extLst>
                <a:ext uri="{FF2B5EF4-FFF2-40B4-BE49-F238E27FC236}">
                  <a16:creationId xmlns:a16="http://schemas.microsoft.com/office/drawing/2014/main" id="{E6C4E837-AA07-43CA-74E7-D47E41756E7B}"/>
                </a:ext>
              </a:extLst>
            </p:cNvPr>
            <p:cNvSpPr txBox="1"/>
            <p:nvPr/>
          </p:nvSpPr>
          <p:spPr>
            <a:xfrm>
              <a:off x="1602498" y="1739135"/>
              <a:ext cx="9894102" cy="525886"/>
            </a:xfrm>
            <a:prstGeom prst="rect">
              <a:avLst/>
            </a:prstGeom>
            <a:noFill/>
            <a:ln>
              <a:solidFill>
                <a:schemeClr val="tx1"/>
              </a:solidFill>
            </a:ln>
          </p:spPr>
          <p:txBody>
            <a:bodyPr wrap="square" lIns="108000" tIns="108000" rIns="108000" bIns="108000" rtlCol="0">
              <a:spAutoFit/>
            </a:bodyPr>
            <a:lstStyle/>
            <a:p>
              <a:r>
                <a:rPr lang="de-DE" sz="2000" dirty="0"/>
                <a:t>Für die Online-Abklärung wird in der Regel eine </a:t>
              </a:r>
              <a:r>
                <a:rPr lang="de-DE" sz="2000" b="1" dirty="0"/>
                <a:t>beratende Begleitung </a:t>
              </a:r>
              <a:r>
                <a:rPr lang="de-DE" sz="2000" dirty="0"/>
                <a:t>empfohlen </a:t>
              </a:r>
            </a:p>
          </p:txBody>
        </p:sp>
      </p:grpSp>
    </p:spTree>
    <p:extLst>
      <p:ext uri="{BB962C8B-B14F-4D97-AF65-F5344CB8AC3E}">
        <p14:creationId xmlns:p14="http://schemas.microsoft.com/office/powerpoint/2010/main" val="1629983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left)">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BCCD2-199C-DF91-2E40-26736314D0D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129EF31-C0AE-E592-EB33-14CEE6464CCF}"/>
              </a:ext>
            </a:extLst>
          </p:cNvPr>
          <p:cNvSpPr>
            <a:spLocks noGrp="1"/>
          </p:cNvSpPr>
          <p:nvPr>
            <p:ph type="title"/>
          </p:nvPr>
        </p:nvSpPr>
        <p:spPr>
          <a:xfrm>
            <a:off x="406800" y="678952"/>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Die TRIAGO-Instrumente</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4" name="Datumsplatzhalter 3">
            <a:extLst>
              <a:ext uri="{FF2B5EF4-FFF2-40B4-BE49-F238E27FC236}">
                <a16:creationId xmlns:a16="http://schemas.microsoft.com/office/drawing/2014/main" id="{89D23F11-3B26-E007-7234-F4F80EBDB96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304386-B8F7-4728-A05B-83B294575A2C}" type="datetime1">
              <a:rPr kumimoji="0" lang="de-DE" sz="950" b="0" i="0" u="none" strike="noStrike" kern="1200" cap="none" spc="0" normalizeH="0" baseline="0" noProof="0" smtClean="0">
                <a:ln>
                  <a:noFill/>
                </a:ln>
                <a:solidFill>
                  <a:prstClr val="black"/>
                </a:solidFill>
                <a:effectLst/>
                <a:uLnTx/>
                <a:uFillTx/>
                <a:latin typeface="Arial" panose="020B0604020202020204"/>
                <a:ea typeface="+mn-ea"/>
                <a:cs typeface="+mn-cs"/>
              </a:rPr>
              <a:t>02.07.2026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Foliennummernplatzhalter 5">
            <a:extLst>
              <a:ext uri="{FF2B5EF4-FFF2-40B4-BE49-F238E27FC236}">
                <a16:creationId xmlns:a16="http://schemas.microsoft.com/office/drawing/2014/main" id="{0832A5A1-C024-A68E-2940-71AAA30FA23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Grafik 6" descr="Ein Bild, das Grafiken, Screenshot, Farbigkeit, Grafikdesign enthält.&#10;&#10;Automatisch generierte Beschreibung">
            <a:extLst>
              <a:ext uri="{FF2B5EF4-FFF2-40B4-BE49-F238E27FC236}">
                <a16:creationId xmlns:a16="http://schemas.microsoft.com/office/drawing/2014/main" id="{09B9B8C5-5CDF-CFA1-EBCF-09FFAFDCE90F}"/>
              </a:ext>
            </a:extLst>
          </p:cNvPr>
          <p:cNvPicPr>
            <a:picLocks noChangeAspect="1"/>
          </p:cNvPicPr>
          <p:nvPr/>
        </p:nvPicPr>
        <p:blipFill>
          <a:blip r:embed="rId3"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sp>
        <p:nvSpPr>
          <p:cNvPr id="8" name="Fußzeilenplatzhalter 4">
            <a:extLst>
              <a:ext uri="{FF2B5EF4-FFF2-40B4-BE49-F238E27FC236}">
                <a16:creationId xmlns:a16="http://schemas.microsoft.com/office/drawing/2014/main" id="{75A41786-59C7-8042-5097-05821900D57B}"/>
              </a:ext>
            </a:extLst>
          </p:cNvPr>
          <p:cNvSpPr>
            <a:spLocks noGrp="1"/>
          </p:cNvSpPr>
          <p:nvPr>
            <p:ph type="ftr" sz="quarter" idx="11"/>
          </p:nvPr>
        </p:nvSpPr>
        <p:spPr>
          <a:xfrm>
            <a:off x="1703388" y="6608763"/>
            <a:ext cx="8099425" cy="1428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950" b="1" i="0" u="none" strike="noStrike" kern="1200" cap="none" spc="0" normalizeH="0" baseline="0" noProof="0" dirty="0">
                <a:ln>
                  <a:noFill/>
                </a:ln>
                <a:solidFill>
                  <a:prstClr val="black"/>
                </a:solidFill>
                <a:effectLst/>
                <a:uLnTx/>
                <a:uFillTx/>
                <a:latin typeface="Arial" panose="020B0604020202020204"/>
                <a:ea typeface="+mn-ea"/>
                <a:cs typeface="+mn-cs"/>
              </a:rPr>
              <a:t>Professur für Erwachsenenbildung und Weiterbildung - Instrument TRIAGO</a:t>
            </a:r>
          </a:p>
        </p:txBody>
      </p:sp>
      <p:sp>
        <p:nvSpPr>
          <p:cNvPr id="9" name="Titel 1">
            <a:extLst>
              <a:ext uri="{FF2B5EF4-FFF2-40B4-BE49-F238E27FC236}">
                <a16:creationId xmlns:a16="http://schemas.microsoft.com/office/drawing/2014/main" id="{C84DCDDE-99EC-952C-E7D0-6C83617C0EC6}"/>
              </a:ext>
            </a:extLst>
          </p:cNvPr>
          <p:cNvSpPr txBox="1">
            <a:spLocks/>
          </p:cNvSpPr>
          <p:nvPr/>
        </p:nvSpPr>
        <p:spPr>
          <a:xfrm>
            <a:off x="406800" y="1175595"/>
            <a:ext cx="11012400" cy="30777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r>
              <a:rPr lang="de-DE" sz="2000"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Online-Abklärung: Stärken und Herausforderungen</a:t>
            </a:r>
          </a:p>
        </p:txBody>
      </p:sp>
      <p:sp>
        <p:nvSpPr>
          <p:cNvPr id="19" name="Inhaltsplatzhalter 2">
            <a:extLst>
              <a:ext uri="{FF2B5EF4-FFF2-40B4-BE49-F238E27FC236}">
                <a16:creationId xmlns:a16="http://schemas.microsoft.com/office/drawing/2014/main" id="{615C6EC5-2F30-CB08-878A-5A57DF0C87C4}"/>
              </a:ext>
            </a:extLst>
          </p:cNvPr>
          <p:cNvSpPr txBox="1">
            <a:spLocks/>
          </p:cNvSpPr>
          <p:nvPr/>
        </p:nvSpPr>
        <p:spPr>
          <a:xfrm>
            <a:off x="433432" y="1844824"/>
            <a:ext cx="5040000" cy="3524768"/>
          </a:xfrm>
          <a:prstGeom prst="rect">
            <a:avLst/>
          </a:prstGeom>
        </p:spPr>
        <p:txBody>
          <a:bodyPr vert="horz" lIns="0" tIns="0" rIns="0" bIns="0" rtlCol="0" anchor="t">
            <a:noAutofit/>
          </a:bodyPr>
          <a:lstStyle>
            <a:lvl1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1pPr>
            <a:lvl2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2pPr>
            <a:lvl3pPr marL="536575" indent="-268288"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3pPr>
            <a:lvl4pPr marL="810000" indent="-269875"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4pPr>
            <a:lvl5pPr marL="1080000" indent="-269875" algn="l" defTabSz="914400" rtl="0" eaLnBrk="1" latinLnBrk="0" hangingPunct="1">
              <a:lnSpc>
                <a:spcPct val="125000"/>
              </a:lnSpc>
              <a:spcBef>
                <a:spcPts val="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CH" b="1" dirty="0"/>
              <a:t>Stärken</a:t>
            </a:r>
          </a:p>
          <a:p>
            <a:pPr marL="269875" indent="-269875">
              <a:lnSpc>
                <a:spcPct val="150000"/>
              </a:lnSpc>
              <a:buFont typeface="Courier New" panose="02070309020205020404" pitchFamily="49" charset="0"/>
              <a:buChar char="o"/>
            </a:pPr>
            <a:r>
              <a:rPr lang="de-CH" dirty="0"/>
              <a:t>Anschlussfähig ans Kartenset</a:t>
            </a:r>
            <a:endParaRPr lang="de-CH" dirty="0">
              <a:cs typeface="Arial" panose="020B0604020202020204"/>
            </a:endParaRPr>
          </a:p>
          <a:p>
            <a:pPr marL="269875" indent="-269875">
              <a:lnSpc>
                <a:spcPct val="150000"/>
              </a:lnSpc>
              <a:buFont typeface="Courier New" panose="02070309020205020404" pitchFamily="49" charset="0"/>
              <a:buChar char="o"/>
            </a:pPr>
            <a:r>
              <a:rPr lang="de-CH" dirty="0"/>
              <a:t>Verschiedene Schwierigkeitsstufen</a:t>
            </a:r>
            <a:endParaRPr lang="de-CH" dirty="0">
              <a:cs typeface="Arial" panose="020B0604020202020204"/>
            </a:endParaRPr>
          </a:p>
          <a:p>
            <a:pPr marL="269875" indent="-269875">
              <a:lnSpc>
                <a:spcPct val="150000"/>
              </a:lnSpc>
              <a:buFont typeface="Courier New" panose="02070309020205020404" pitchFamily="49" charset="0"/>
              <a:buChar char="o"/>
            </a:pPr>
            <a:r>
              <a:rPr lang="de-CH" dirty="0"/>
              <a:t>Einfache Handhabung</a:t>
            </a:r>
            <a:endParaRPr lang="de-CH" dirty="0">
              <a:cs typeface="Arial" panose="020B0604020202020204"/>
            </a:endParaRPr>
          </a:p>
          <a:p>
            <a:pPr marL="269875" indent="-269875">
              <a:lnSpc>
                <a:spcPct val="150000"/>
              </a:lnSpc>
              <a:buFont typeface="Courier New" panose="02070309020205020404" pitchFamily="49" charset="0"/>
              <a:buChar char="o"/>
            </a:pPr>
            <a:r>
              <a:rPr lang="de-CH" dirty="0"/>
              <a:t>Für Beratung und individuelle Abklärung</a:t>
            </a:r>
            <a:endParaRPr lang="de-CH" dirty="0">
              <a:cs typeface="Arial" panose="020B0604020202020204"/>
            </a:endParaRPr>
          </a:p>
          <a:p>
            <a:pPr marL="269875" indent="-269875">
              <a:lnSpc>
                <a:spcPct val="150000"/>
              </a:lnSpc>
              <a:buFont typeface="Courier New" panose="02070309020205020404" pitchFamily="49" charset="0"/>
              <a:buChar char="o"/>
            </a:pPr>
            <a:r>
              <a:rPr lang="de-CH" dirty="0"/>
              <a:t>Exakte Auswertung und Einstufung</a:t>
            </a:r>
            <a:endParaRPr lang="de-CH" dirty="0">
              <a:cs typeface="Arial" panose="020B0604020202020204"/>
            </a:endParaRPr>
          </a:p>
          <a:p>
            <a:pPr marL="269875" indent="-269875">
              <a:lnSpc>
                <a:spcPct val="150000"/>
              </a:lnSpc>
              <a:buFont typeface="Courier New" panose="02070309020205020404" pitchFamily="49" charset="0"/>
              <a:buChar char="o"/>
            </a:pPr>
            <a:r>
              <a:rPr lang="de-CH" dirty="0"/>
              <a:t>Reflexionsmöglichkeiten (Prozess, Ergebnisse, Förderanspruch) in Beratungssetting</a:t>
            </a:r>
            <a:endParaRPr lang="de-CH" dirty="0">
              <a:cs typeface="Arial" panose="020B0604020202020204"/>
            </a:endParaRPr>
          </a:p>
          <a:p>
            <a:pPr marL="269875" indent="-269875">
              <a:buFont typeface="Courier New" panose="02070309020205020404" pitchFamily="49" charset="0"/>
              <a:buChar char="o"/>
            </a:pPr>
            <a:endParaRPr lang="de-CH" dirty="0">
              <a:cs typeface="Arial" panose="020B0604020202020204"/>
            </a:endParaRPr>
          </a:p>
        </p:txBody>
      </p:sp>
      <p:sp>
        <p:nvSpPr>
          <p:cNvPr id="20" name="Inhaltsplatzhalter 3">
            <a:extLst>
              <a:ext uri="{FF2B5EF4-FFF2-40B4-BE49-F238E27FC236}">
                <a16:creationId xmlns:a16="http://schemas.microsoft.com/office/drawing/2014/main" id="{6A7B298A-A261-E0FB-8C8E-F451318CC40D}"/>
              </a:ext>
            </a:extLst>
          </p:cNvPr>
          <p:cNvSpPr txBox="1">
            <a:spLocks/>
          </p:cNvSpPr>
          <p:nvPr/>
        </p:nvSpPr>
        <p:spPr>
          <a:xfrm>
            <a:off x="6240016" y="1844824"/>
            <a:ext cx="5037671" cy="2721996"/>
          </a:xfrm>
          <a:prstGeom prst="rect">
            <a:avLst/>
          </a:prstGeom>
        </p:spPr>
        <p:txBody>
          <a:bodyPr vert="horz" lIns="0" tIns="0" rIns="0" bIns="0" rtlCol="0" anchor="t">
            <a:noAutofit/>
          </a:bodyPr>
          <a:lstStyle>
            <a:lvl1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1pPr>
            <a:lvl2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2pPr>
            <a:lvl3pPr marL="540000" indent="-268288"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3pPr>
            <a:lvl4pPr marL="810000" indent="-269875"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4pPr>
            <a:lvl5pPr marL="1080000" indent="-269875" algn="l" defTabSz="914400" rtl="0" eaLnBrk="1" latinLnBrk="0" hangingPunct="1">
              <a:lnSpc>
                <a:spcPct val="125000"/>
              </a:lnSpc>
              <a:spcBef>
                <a:spcPts val="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CH" b="1" dirty="0">
                <a:cs typeface="Arial" panose="020B0604020202020204"/>
              </a:rPr>
              <a:t>Herausforderungen</a:t>
            </a:r>
            <a:endParaRPr lang="de-CH" dirty="0">
              <a:cs typeface="Arial" panose="020B0604020202020204"/>
            </a:endParaRPr>
          </a:p>
          <a:p>
            <a:pPr marL="269875" indent="-269875">
              <a:lnSpc>
                <a:spcPct val="150000"/>
              </a:lnSpc>
              <a:buFont typeface="Courier New" panose="02070309020205020404" pitchFamily="49" charset="0"/>
              <a:buChar char="o"/>
            </a:pPr>
            <a:r>
              <a:rPr lang="de-CH" dirty="0"/>
              <a:t>Klassisches Testverfahren</a:t>
            </a:r>
            <a:endParaRPr lang="de-CH" dirty="0">
              <a:cs typeface="Arial" panose="020B0604020202020204"/>
            </a:endParaRPr>
          </a:p>
          <a:p>
            <a:pPr marL="269875" indent="-269875">
              <a:lnSpc>
                <a:spcPct val="150000"/>
              </a:lnSpc>
              <a:buFont typeface="Courier New" panose="02070309020205020404" pitchFamily="49" charset="0"/>
              <a:buChar char="o"/>
            </a:pPr>
            <a:r>
              <a:rPr lang="de-CH" dirty="0"/>
              <a:t>Hardware und IKT-Kenntnisse notwendig</a:t>
            </a:r>
            <a:endParaRPr lang="de-CH" dirty="0">
              <a:cs typeface="Arial" panose="020B0604020202020204"/>
            </a:endParaRPr>
          </a:p>
          <a:p>
            <a:pPr marL="269875" indent="-269875">
              <a:lnSpc>
                <a:spcPct val="150000"/>
              </a:lnSpc>
              <a:buFont typeface="Courier New" panose="02070309020205020404" pitchFamily="49" charset="0"/>
              <a:buChar char="o"/>
            </a:pPr>
            <a:r>
              <a:rPr lang="de-CH" dirty="0">
                <a:cs typeface="Arial" panose="020B0604020202020204"/>
              </a:rPr>
              <a:t>Zugang nur über digitale Endgeräte</a:t>
            </a:r>
          </a:p>
          <a:p>
            <a:pPr marL="269875" indent="-269875">
              <a:lnSpc>
                <a:spcPct val="150000"/>
              </a:lnSpc>
              <a:buFont typeface="Courier New" panose="02070309020205020404" pitchFamily="49" charset="0"/>
              <a:buChar char="o"/>
            </a:pPr>
            <a:r>
              <a:rPr lang="de-CH" dirty="0"/>
              <a:t>Übersetzung in eine konkrete Massnahme u.a. Anschluss an Weiterbildung bedarf i.d.R. der Beratung</a:t>
            </a:r>
            <a:endParaRPr lang="de-CH" dirty="0">
              <a:cs typeface="Arial" panose="020B0604020202020204"/>
            </a:endParaRPr>
          </a:p>
          <a:p>
            <a:pPr marL="269875" indent="-269875">
              <a:buFont typeface="Courier New" panose="02070309020205020404" pitchFamily="49" charset="0"/>
              <a:buChar char="o"/>
            </a:pPr>
            <a:endParaRPr lang="de-CH" dirty="0">
              <a:cs typeface="Arial" panose="020B0604020202020204"/>
            </a:endParaRPr>
          </a:p>
          <a:p>
            <a:pPr marL="0" indent="0">
              <a:buNone/>
            </a:pPr>
            <a:endParaRPr lang="de-CH" dirty="0">
              <a:cs typeface="Arial" panose="020B0604020202020204"/>
            </a:endParaRPr>
          </a:p>
        </p:txBody>
      </p:sp>
    </p:spTree>
    <p:extLst>
      <p:ext uri="{BB962C8B-B14F-4D97-AF65-F5344CB8AC3E}">
        <p14:creationId xmlns:p14="http://schemas.microsoft.com/office/powerpoint/2010/main" val="2047619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xEl>
                                              <p:pRg st="1" end="1"/>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xEl>
                                              <p:pRg st="2" end="2"/>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xEl>
                                              <p:pRg st="3" end="3"/>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allAtOnce"/>
      <p:bldP spid="20"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15A606C-B5FD-AB49-51B2-6B1683D54106}"/>
              </a:ext>
            </a:extLst>
          </p:cNvPr>
          <p:cNvSpPr>
            <a:spLocks noGrp="1"/>
          </p:cNvSpPr>
          <p:nvPr>
            <p:ph type="title"/>
          </p:nvPr>
        </p:nvSpPr>
        <p:spPr>
          <a:xfrm>
            <a:off x="406800" y="1170372"/>
            <a:ext cx="11012400" cy="492443"/>
          </a:xfrm>
        </p:spPr>
        <p:txBody>
          <a:bodyPr wrap="square" anchor="t">
            <a:normAutofit/>
          </a:bodyPr>
          <a:lstStyle/>
          <a:p>
            <a:r>
              <a:rPr lang="de-DE"/>
              <a:t>Workshop</a:t>
            </a:r>
          </a:p>
        </p:txBody>
      </p:sp>
      <p:sp>
        <p:nvSpPr>
          <p:cNvPr id="3" name="Inhaltsplatzhalter 2">
            <a:extLst>
              <a:ext uri="{FF2B5EF4-FFF2-40B4-BE49-F238E27FC236}">
                <a16:creationId xmlns:a16="http://schemas.microsoft.com/office/drawing/2014/main" id="{99F28C67-717C-884B-2F28-39BED3F874E9}"/>
              </a:ext>
            </a:extLst>
          </p:cNvPr>
          <p:cNvSpPr>
            <a:spLocks noGrp="1"/>
          </p:cNvSpPr>
          <p:nvPr>
            <p:ph sz="half" idx="1"/>
          </p:nvPr>
        </p:nvSpPr>
        <p:spPr>
          <a:xfrm>
            <a:off x="406800" y="1989137"/>
            <a:ext cx="4703302" cy="4175125"/>
          </a:xfrm>
        </p:spPr>
        <p:txBody>
          <a:bodyPr vert="horz" lIns="0" tIns="0" rIns="0" bIns="0" rtlCol="0" anchor="t">
            <a:normAutofit/>
          </a:bodyPr>
          <a:lstStyle/>
          <a:p>
            <a:pPr marL="0" indent="0">
              <a:spcAft>
                <a:spcPts val="600"/>
              </a:spcAft>
              <a:buNone/>
            </a:pPr>
            <a:endParaRPr lang="de-CH" b="1"/>
          </a:p>
          <a:p>
            <a:pPr marL="0" indent="0">
              <a:spcAft>
                <a:spcPts val="600"/>
              </a:spcAft>
              <a:buNone/>
            </a:pPr>
            <a:r>
              <a:rPr lang="de-CH" sz="2400" b="1"/>
              <a:t>Einsatzmöglichkeiten und Erprobung der Instrumente</a:t>
            </a:r>
            <a:br>
              <a:rPr lang="de-CH" sz="2400" b="1" dirty="0"/>
            </a:br>
            <a:endParaRPr lang="de-DE"/>
          </a:p>
        </p:txBody>
      </p:sp>
      <p:pic>
        <p:nvPicPr>
          <p:cNvPr id="7" name="Grafik 6" descr="Ein Bild, das Design enthält.&#10;&#10;KI-generierte Inhalte können fehlerhaft sein.">
            <a:extLst>
              <a:ext uri="{FF2B5EF4-FFF2-40B4-BE49-F238E27FC236}">
                <a16:creationId xmlns:a16="http://schemas.microsoft.com/office/drawing/2014/main" id="{FBD63AAA-F544-5EF8-ABC3-5D5A04624A17}"/>
              </a:ext>
            </a:extLst>
          </p:cNvPr>
          <p:cNvPicPr>
            <a:picLocks noChangeAspect="1"/>
          </p:cNvPicPr>
          <p:nvPr/>
        </p:nvPicPr>
        <p:blipFill>
          <a:blip r:embed="rId3"/>
          <a:stretch>
            <a:fillRect/>
          </a:stretch>
        </p:blipFill>
        <p:spPr>
          <a:xfrm>
            <a:off x="6385979" y="2645734"/>
            <a:ext cx="5037671" cy="2861933"/>
          </a:xfrm>
          <a:prstGeom prst="rect">
            <a:avLst/>
          </a:prstGeom>
          <a:noFill/>
        </p:spPr>
      </p:pic>
      <p:sp>
        <p:nvSpPr>
          <p:cNvPr id="4" name="Datumsplatzhalter 3">
            <a:extLst>
              <a:ext uri="{FF2B5EF4-FFF2-40B4-BE49-F238E27FC236}">
                <a16:creationId xmlns:a16="http://schemas.microsoft.com/office/drawing/2014/main" id="{C2DE4A19-698A-9E45-D3DB-CB88F1907C58}"/>
              </a:ext>
            </a:extLst>
          </p:cNvPr>
          <p:cNvSpPr>
            <a:spLocks noGrp="1"/>
          </p:cNvSpPr>
          <p:nvPr>
            <p:ph type="dt" sz="half" idx="10"/>
          </p:nvPr>
        </p:nvSpPr>
        <p:spPr>
          <a:xfrm>
            <a:off x="419100" y="6620400"/>
            <a:ext cx="1188000" cy="144016"/>
          </a:xfrm>
        </p:spPr>
        <p:txBody>
          <a:bodyPr anchor="t">
            <a:normAutofit/>
          </a:bodyPr>
          <a:lstStyle/>
          <a:p>
            <a:pPr>
              <a:lnSpc>
                <a:spcPct val="90000"/>
              </a:lnSpc>
              <a:spcAft>
                <a:spcPts val="600"/>
              </a:spcAft>
            </a:pPr>
            <a:fld id="{22AD6ED5-495C-4E49-98B7-AADD09B3285A}" type="datetime1">
              <a:rPr lang="de-DE" smtClean="0"/>
              <a:pPr>
                <a:lnSpc>
                  <a:spcPct val="90000"/>
                </a:lnSpc>
                <a:spcAft>
                  <a:spcPts val="600"/>
                </a:spcAft>
              </a:pPr>
              <a:t>02.07.2026</a:t>
            </a:fld>
            <a:endParaRPr lang="de-CH"/>
          </a:p>
        </p:txBody>
      </p:sp>
      <p:sp>
        <p:nvSpPr>
          <p:cNvPr id="5" name="Fußzeilenplatzhalter 4">
            <a:extLst>
              <a:ext uri="{FF2B5EF4-FFF2-40B4-BE49-F238E27FC236}">
                <a16:creationId xmlns:a16="http://schemas.microsoft.com/office/drawing/2014/main" id="{527E777D-46C4-DB8C-7504-345FCC025BAD}"/>
              </a:ext>
            </a:extLst>
          </p:cNvPr>
          <p:cNvSpPr>
            <a:spLocks noGrp="1"/>
          </p:cNvSpPr>
          <p:nvPr>
            <p:ph type="ftr" sz="quarter" idx="11"/>
          </p:nvPr>
        </p:nvSpPr>
        <p:spPr>
          <a:xfrm>
            <a:off x="1667508" y="6620400"/>
            <a:ext cx="8100000" cy="144016"/>
          </a:xfrm>
        </p:spPr>
        <p:txBody>
          <a:bodyPr anchor="t">
            <a:normAutofit/>
          </a:bodyPr>
          <a:lstStyle/>
          <a:p>
            <a:pPr>
              <a:lnSpc>
                <a:spcPct val="90000"/>
              </a:lnSpc>
              <a:spcAft>
                <a:spcPts val="600"/>
              </a:spcAft>
            </a:pPr>
            <a:r>
              <a:rPr lang="de-DE"/>
              <a:t>Professur für Erwachsenenbildung und Weiterbildung - Instrument TRIAGO</a:t>
            </a:r>
            <a:endParaRPr lang="de-CH"/>
          </a:p>
        </p:txBody>
      </p:sp>
      <p:sp>
        <p:nvSpPr>
          <p:cNvPr id="6" name="Foliennummernplatzhalter 5">
            <a:extLst>
              <a:ext uri="{FF2B5EF4-FFF2-40B4-BE49-F238E27FC236}">
                <a16:creationId xmlns:a16="http://schemas.microsoft.com/office/drawing/2014/main" id="{EB7A9EA9-1DF6-5727-697D-EDE7D517E6CF}"/>
              </a:ext>
            </a:extLst>
          </p:cNvPr>
          <p:cNvSpPr>
            <a:spLocks noGrp="1"/>
          </p:cNvSpPr>
          <p:nvPr>
            <p:ph type="sldNum" sz="quarter" idx="12"/>
          </p:nvPr>
        </p:nvSpPr>
        <p:spPr>
          <a:xfrm>
            <a:off x="11460596" y="6620400"/>
            <a:ext cx="376710" cy="144016"/>
          </a:xfrm>
        </p:spPr>
        <p:txBody>
          <a:bodyPr anchor="t">
            <a:normAutofit/>
          </a:bodyPr>
          <a:lstStyle/>
          <a:p>
            <a:pPr>
              <a:lnSpc>
                <a:spcPct val="90000"/>
              </a:lnSpc>
              <a:spcAft>
                <a:spcPts val="600"/>
              </a:spcAft>
            </a:pPr>
            <a:fld id="{442AD375-037F-43D0-B059-5172DA06796A}" type="slidenum">
              <a:rPr lang="de-CH" smtClean="0"/>
              <a:pPr>
                <a:lnSpc>
                  <a:spcPct val="90000"/>
                </a:lnSpc>
                <a:spcAft>
                  <a:spcPts val="600"/>
                </a:spcAft>
              </a:pPr>
              <a:t>16</a:t>
            </a:fld>
            <a:endParaRPr lang="de-CH"/>
          </a:p>
        </p:txBody>
      </p:sp>
    </p:spTree>
    <p:extLst>
      <p:ext uri="{BB962C8B-B14F-4D97-AF65-F5344CB8AC3E}">
        <p14:creationId xmlns:p14="http://schemas.microsoft.com/office/powerpoint/2010/main" val="3428070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AE2E725-EBFC-A88F-9028-45EE86E03D80}"/>
              </a:ext>
            </a:extLst>
          </p:cNvPr>
          <p:cNvSpPr>
            <a:spLocks noGrp="1"/>
          </p:cNvSpPr>
          <p:nvPr>
            <p:ph type="title"/>
          </p:nvPr>
        </p:nvSpPr>
        <p:spPr>
          <a:xfrm>
            <a:off x="858685" y="643467"/>
            <a:ext cx="10931231" cy="1800526"/>
          </a:xfrm>
        </p:spPr>
        <p:txBody>
          <a:bodyPr vert="horz" lIns="91440" tIns="45720" rIns="91440" bIns="45720" rtlCol="0" anchor="ctr">
            <a:normAutofit/>
          </a:bodyPr>
          <a:lstStyle/>
          <a:p>
            <a:r>
              <a:rPr lang="en-US" dirty="0"/>
              <a:t>Station 1: TRIAGO-</a:t>
            </a:r>
            <a:r>
              <a:rPr lang="en-US" dirty="0" err="1"/>
              <a:t>Kartenset</a:t>
            </a:r>
            <a:r>
              <a:rPr lang="en-US" dirty="0"/>
              <a:t> </a:t>
            </a:r>
            <a:r>
              <a:rPr lang="en-US" dirty="0" err="1"/>
              <a:t>sichten</a:t>
            </a:r>
            <a:r>
              <a:rPr lang="en-US" dirty="0"/>
              <a:t> und </a:t>
            </a:r>
            <a:r>
              <a:rPr lang="en-US" dirty="0" err="1"/>
              <a:t>ausprobieren</a:t>
            </a:r>
            <a:endParaRPr lang="en-US" dirty="0">
              <a:cs typeface="Arial"/>
            </a:endParaRPr>
          </a:p>
        </p:txBody>
      </p:sp>
      <p:sp>
        <p:nvSpPr>
          <p:cNvPr id="6" name="Textplatzhalter 5">
            <a:extLst>
              <a:ext uri="{FF2B5EF4-FFF2-40B4-BE49-F238E27FC236}">
                <a16:creationId xmlns:a16="http://schemas.microsoft.com/office/drawing/2014/main" id="{6D941679-1F89-8368-AD08-1DA48C83E342}"/>
              </a:ext>
            </a:extLst>
          </p:cNvPr>
          <p:cNvSpPr>
            <a:spLocks noGrp="1"/>
          </p:cNvSpPr>
          <p:nvPr>
            <p:ph type="body" sz="half" idx="2"/>
          </p:nvPr>
        </p:nvSpPr>
        <p:spPr>
          <a:xfrm>
            <a:off x="855527" y="2252384"/>
            <a:ext cx="6232018" cy="3942311"/>
          </a:xfrm>
        </p:spPr>
        <p:txBody>
          <a:bodyPr vert="horz" lIns="91440" tIns="45720" rIns="91440" bIns="45720" rtlCol="0" anchor="t">
            <a:normAutofit/>
          </a:bodyPr>
          <a:lstStyle/>
          <a:p>
            <a:pPr>
              <a:spcAft>
                <a:spcPts val="800"/>
              </a:spcAft>
              <a:tabLst>
                <a:tab pos="1243965" algn="l"/>
              </a:tabLst>
            </a:pPr>
            <a:r>
              <a:rPr lang="en-US" sz="2000" dirty="0">
                <a:cs typeface="Arial"/>
              </a:rPr>
              <a:t>Hier </a:t>
            </a:r>
            <a:r>
              <a:rPr lang="en-US" sz="2000" dirty="0" err="1">
                <a:cs typeface="Arial"/>
              </a:rPr>
              <a:t>finden</a:t>
            </a:r>
            <a:r>
              <a:rPr lang="en-US" sz="2000" dirty="0">
                <a:cs typeface="Arial"/>
              </a:rPr>
              <a:t> Sie alle </a:t>
            </a:r>
            <a:r>
              <a:rPr lang="en-US" sz="2000" dirty="0" err="1">
                <a:cs typeface="Arial"/>
              </a:rPr>
              <a:t>Kompetenzbereiche</a:t>
            </a:r>
            <a:r>
              <a:rPr lang="en-US" sz="2000" dirty="0">
                <a:cs typeface="Arial"/>
              </a:rPr>
              <a:t> des </a:t>
            </a:r>
            <a:r>
              <a:rPr lang="en-US" sz="2000" dirty="0" err="1">
                <a:cs typeface="Arial"/>
              </a:rPr>
              <a:t>Kartensets</a:t>
            </a:r>
            <a:r>
              <a:rPr lang="en-US" sz="2000" dirty="0">
                <a:cs typeface="Arial"/>
              </a:rPr>
              <a:t> (</a:t>
            </a:r>
            <a:r>
              <a:rPr lang="en-US" sz="2000" dirty="0" err="1">
                <a:cs typeface="Arial"/>
              </a:rPr>
              <a:t>Lesen</a:t>
            </a:r>
            <a:r>
              <a:rPr lang="en-US" sz="2000" dirty="0">
                <a:cs typeface="Arial"/>
              </a:rPr>
              <a:t>, Schreiben, </a:t>
            </a:r>
            <a:r>
              <a:rPr lang="en-US" sz="2000" dirty="0" err="1">
                <a:cs typeface="Arial"/>
              </a:rPr>
              <a:t>Mathematik</a:t>
            </a:r>
            <a:r>
              <a:rPr lang="en-US" sz="2000" dirty="0">
                <a:cs typeface="Arial"/>
              </a:rPr>
              <a:t> und IKT).</a:t>
            </a:r>
            <a:endParaRPr lang="en-US" sz="2000" dirty="0">
              <a:effectLst/>
              <a:cs typeface="Arial"/>
            </a:endParaRPr>
          </a:p>
          <a:p>
            <a:pPr>
              <a:spcAft>
                <a:spcPts val="800"/>
              </a:spcAft>
            </a:pPr>
            <a:r>
              <a:rPr lang="en-US" sz="2000" dirty="0">
                <a:cs typeface="Arial"/>
              </a:rPr>
              <a:t>Zusätzlich </a:t>
            </a:r>
            <a:r>
              <a:rPr lang="en-US" sz="2000" dirty="0" err="1">
                <a:cs typeface="Arial"/>
              </a:rPr>
              <a:t>stehen</a:t>
            </a:r>
            <a:r>
              <a:rPr lang="en-US" sz="2000" dirty="0">
                <a:cs typeface="Arial"/>
              </a:rPr>
              <a:t> Ihnen das </a:t>
            </a:r>
            <a:r>
              <a:rPr lang="en-US" sz="2000" dirty="0" err="1">
                <a:cs typeface="Arial"/>
              </a:rPr>
              <a:t>Legeraster</a:t>
            </a:r>
            <a:r>
              <a:rPr lang="en-US" sz="2000" dirty="0">
                <a:cs typeface="Arial"/>
              </a:rPr>
              <a:t>, die </a:t>
            </a:r>
            <a:r>
              <a:rPr lang="en-US" sz="2000" dirty="0" err="1">
                <a:cs typeface="Arial"/>
              </a:rPr>
              <a:t>Kurzanleitung</a:t>
            </a:r>
            <a:r>
              <a:rPr lang="en-US" sz="2000" dirty="0">
                <a:cs typeface="Arial"/>
              </a:rPr>
              <a:t> </a:t>
            </a:r>
            <a:r>
              <a:rPr lang="en-US" sz="2000" dirty="0" err="1">
                <a:cs typeface="Arial"/>
              </a:rPr>
              <a:t>sowie</a:t>
            </a:r>
            <a:r>
              <a:rPr lang="en-US" sz="2000" dirty="0">
                <a:cs typeface="Arial"/>
              </a:rPr>
              <a:t> der Leitfaden </a:t>
            </a:r>
            <a:r>
              <a:rPr lang="en-US" sz="2000" dirty="0" err="1">
                <a:cs typeface="Arial"/>
              </a:rPr>
              <a:t>zur</a:t>
            </a:r>
            <a:r>
              <a:rPr lang="en-US" sz="2000" dirty="0">
                <a:cs typeface="Arial"/>
              </a:rPr>
              <a:t> </a:t>
            </a:r>
            <a:r>
              <a:rPr lang="en-US" sz="2000" dirty="0" err="1">
                <a:cs typeface="Arial"/>
              </a:rPr>
              <a:t>Verfügung</a:t>
            </a:r>
            <a:r>
              <a:rPr lang="en-US" sz="2000" dirty="0">
                <a:cs typeface="Arial"/>
              </a:rPr>
              <a:t>. </a:t>
            </a:r>
            <a:r>
              <a:rPr lang="en-US" sz="2000" dirty="0" err="1">
                <a:cs typeface="Arial"/>
              </a:rPr>
              <a:t>Nehmen</a:t>
            </a:r>
            <a:r>
              <a:rPr lang="en-US" sz="2000" dirty="0">
                <a:cs typeface="Arial"/>
              </a:rPr>
              <a:t> Sie </a:t>
            </a:r>
            <a:r>
              <a:rPr lang="en-US" sz="2000" dirty="0" err="1">
                <a:cs typeface="Arial"/>
              </a:rPr>
              <a:t>sich</a:t>
            </a:r>
            <a:r>
              <a:rPr lang="en-US" sz="2000" dirty="0">
                <a:cs typeface="Arial"/>
              </a:rPr>
              <a:t> Zeit, die </a:t>
            </a:r>
            <a:r>
              <a:rPr lang="en-US" sz="2000" dirty="0" err="1">
                <a:cs typeface="Arial"/>
              </a:rPr>
              <a:t>Materialien</a:t>
            </a:r>
            <a:r>
              <a:rPr lang="en-US" sz="2000" dirty="0">
                <a:cs typeface="Arial"/>
              </a:rPr>
              <a:t> </a:t>
            </a:r>
            <a:r>
              <a:rPr lang="en-US" sz="2000" dirty="0" err="1">
                <a:cs typeface="Arial"/>
              </a:rPr>
              <a:t>anzuschauen</a:t>
            </a:r>
            <a:r>
              <a:rPr lang="en-US" sz="2000" dirty="0">
                <a:cs typeface="Arial"/>
              </a:rPr>
              <a:t> und </a:t>
            </a:r>
            <a:r>
              <a:rPr lang="en-US" sz="2000" dirty="0" err="1">
                <a:cs typeface="Arial"/>
              </a:rPr>
              <a:t>auszuprobieren</a:t>
            </a:r>
            <a:r>
              <a:rPr lang="en-US" sz="2000" dirty="0">
                <a:cs typeface="Arial"/>
              </a:rPr>
              <a:t>.</a:t>
            </a:r>
          </a:p>
          <a:p>
            <a:pPr>
              <a:spcAft>
                <a:spcPts val="800"/>
              </a:spcAft>
            </a:pPr>
            <a:endParaRPr lang="en-US" sz="2000" dirty="0">
              <a:cs typeface="Arial"/>
            </a:endParaRPr>
          </a:p>
          <a:p>
            <a:pPr>
              <a:spcAft>
                <a:spcPts val="800"/>
              </a:spcAft>
            </a:pPr>
            <a:r>
              <a:rPr lang="en-US" sz="2000" dirty="0">
                <a:cs typeface="Arial"/>
              </a:rPr>
              <a:t>Viel Freude </a:t>
            </a:r>
            <a:r>
              <a:rPr lang="en-US" sz="2000" dirty="0" err="1">
                <a:cs typeface="Arial"/>
              </a:rPr>
              <a:t>dabei</a:t>
            </a:r>
            <a:r>
              <a:rPr lang="en-US" sz="2000" dirty="0">
                <a:cs typeface="Arial"/>
              </a:rPr>
              <a:t>!</a:t>
            </a:r>
          </a:p>
          <a:p>
            <a:pPr indent="-228600">
              <a:buFont typeface="Arial" panose="020B0604020202020204" pitchFamily="34" charset="0"/>
              <a:buChar char="•"/>
            </a:pPr>
            <a:endParaRPr lang="en-US" sz="2000" dirty="0">
              <a:cs typeface="Arial"/>
            </a:endParaRPr>
          </a:p>
        </p:txBody>
      </p:sp>
      <p:pic>
        <p:nvPicPr>
          <p:cNvPr id="8" name="Grafik 7" descr="Ein Bild, das Text, Screenshot, Diagramm, Rechteck enthält.&#10;&#10;KI-generierte Inhalte können fehlerhaft sein.">
            <a:extLst>
              <a:ext uri="{FF2B5EF4-FFF2-40B4-BE49-F238E27FC236}">
                <a16:creationId xmlns:a16="http://schemas.microsoft.com/office/drawing/2014/main" id="{6B37F2E5-CAB5-5B6E-4E6C-C86A6967E64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 t="6605" r="22843" b="-2"/>
          <a:stretch/>
        </p:blipFill>
        <p:spPr bwMode="auto">
          <a:xfrm>
            <a:off x="7212215" y="2945814"/>
            <a:ext cx="4113063" cy="2564138"/>
          </a:xfrm>
          <a:prstGeom prst="rect">
            <a:avLst/>
          </a:prstGeom>
          <a:extLst>
            <a:ext uri="{53640926-AAD7-44D8-BBD7-CCE9431645EC}">
              <a14:shadowObscured xmlns:a14="http://schemas.microsoft.com/office/drawing/2010/main"/>
            </a:ext>
          </a:extLst>
        </p:spPr>
      </p:pic>
      <p:pic>
        <p:nvPicPr>
          <p:cNvPr id="11" name="Grafik 10" descr="Ein Bild, das Schrift, Grafiken, Logo, Grafikdesign enthält.&#10;&#10;Automatisch generierte Beschreibung">
            <a:extLst>
              <a:ext uri="{FF2B5EF4-FFF2-40B4-BE49-F238E27FC236}">
                <a16:creationId xmlns:a16="http://schemas.microsoft.com/office/drawing/2014/main" id="{A0DB2DD2-7EF0-613B-C11E-3ABDE9844355}"/>
              </a:ext>
            </a:extLst>
          </p:cNvPr>
          <p:cNvPicPr>
            <a:picLocks noChangeAspect="1"/>
          </p:cNvPicPr>
          <p:nvPr/>
        </p:nvPicPr>
        <p:blipFill>
          <a:blip r:embed="rId4" cstate="print">
            <a:extLst>
              <a:ext uri="{28A0092B-C50C-407E-A947-70E740481C1C}">
                <a14:useLocalDpi xmlns:a14="http://schemas.microsoft.com/office/drawing/2010/main" val="0"/>
              </a:ext>
            </a:extLst>
          </a:blip>
          <a:srcRect l="9950" t="41296" r="10776" b="41609"/>
          <a:stretch/>
        </p:blipFill>
        <p:spPr>
          <a:xfrm>
            <a:off x="9073060" y="213150"/>
            <a:ext cx="2628900" cy="318770"/>
          </a:xfrm>
          <a:prstGeom prst="rect">
            <a:avLst/>
          </a:prstGeom>
        </p:spPr>
      </p:pic>
    </p:spTree>
    <p:extLst>
      <p:ext uri="{BB962C8B-B14F-4D97-AF65-F5344CB8AC3E}">
        <p14:creationId xmlns:p14="http://schemas.microsoft.com/office/powerpoint/2010/main" val="28657407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B369B4F-6B5F-D19B-B763-A7DDD76CEC57}"/>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C81CA5FC-29D6-9E6E-7967-4A49433EF5F6}"/>
              </a:ext>
            </a:extLst>
          </p:cNvPr>
          <p:cNvSpPr>
            <a:spLocks noGrp="1"/>
          </p:cNvSpPr>
          <p:nvPr>
            <p:ph type="title"/>
          </p:nvPr>
        </p:nvSpPr>
        <p:spPr>
          <a:xfrm>
            <a:off x="865825" y="643467"/>
            <a:ext cx="10454825" cy="1800526"/>
          </a:xfrm>
        </p:spPr>
        <p:txBody>
          <a:bodyPr vert="horz" lIns="91440" tIns="45720" rIns="91440" bIns="45720" rtlCol="0" anchor="ctr">
            <a:normAutofit/>
          </a:bodyPr>
          <a:lstStyle/>
          <a:p>
            <a:r>
              <a:rPr lang="en-US" dirty="0"/>
              <a:t>Station 2: TRIAGO-Online-Tool </a:t>
            </a:r>
            <a:r>
              <a:rPr lang="en-US" dirty="0" err="1"/>
              <a:t>ausprobieren</a:t>
            </a:r>
            <a:endParaRPr lang="en-US" dirty="0"/>
          </a:p>
        </p:txBody>
      </p:sp>
      <p:sp>
        <p:nvSpPr>
          <p:cNvPr id="6" name="Textplatzhalter 5">
            <a:extLst>
              <a:ext uri="{FF2B5EF4-FFF2-40B4-BE49-F238E27FC236}">
                <a16:creationId xmlns:a16="http://schemas.microsoft.com/office/drawing/2014/main" id="{4DB4DE1D-A14A-0E3B-20F9-76BADAED8127}"/>
              </a:ext>
            </a:extLst>
          </p:cNvPr>
          <p:cNvSpPr>
            <a:spLocks noGrp="1"/>
          </p:cNvSpPr>
          <p:nvPr>
            <p:ph type="body" sz="half" idx="2"/>
          </p:nvPr>
        </p:nvSpPr>
        <p:spPr>
          <a:xfrm>
            <a:off x="865825" y="2153891"/>
            <a:ext cx="6227328" cy="4151710"/>
          </a:xfrm>
        </p:spPr>
        <p:txBody>
          <a:bodyPr vert="horz" lIns="91440" tIns="45720" rIns="91440" bIns="45720" rtlCol="0" anchor="t">
            <a:normAutofit/>
          </a:bodyPr>
          <a:lstStyle/>
          <a:p>
            <a:pPr>
              <a:spcAft>
                <a:spcPts val="800"/>
              </a:spcAft>
              <a:tabLst>
                <a:tab pos="1243965" algn="l"/>
              </a:tabLst>
            </a:pPr>
            <a:r>
              <a:rPr lang="en-US" sz="2000" dirty="0">
                <a:effectLst/>
              </a:rPr>
              <a:t>Öffnen Sie die Kamera </a:t>
            </a:r>
            <a:r>
              <a:rPr lang="en-US" sz="2000" dirty="0" err="1">
                <a:effectLst/>
              </a:rPr>
              <a:t>Ihres</a:t>
            </a:r>
            <a:r>
              <a:rPr lang="en-US" sz="2000" dirty="0">
                <a:effectLst/>
              </a:rPr>
              <a:t> Laptops </a:t>
            </a:r>
            <a:r>
              <a:rPr lang="en-US" sz="2000" dirty="0" err="1">
                <a:effectLst/>
              </a:rPr>
              <a:t>oder</a:t>
            </a:r>
            <a:r>
              <a:rPr lang="en-US" sz="2000" dirty="0">
                <a:effectLst/>
              </a:rPr>
              <a:t> </a:t>
            </a:r>
            <a:r>
              <a:rPr lang="en-US" sz="2000" dirty="0" err="1"/>
              <a:t>I</a:t>
            </a:r>
            <a:r>
              <a:rPr lang="en-US" sz="2000" dirty="0" err="1">
                <a:effectLst/>
              </a:rPr>
              <a:t>hres</a:t>
            </a:r>
            <a:r>
              <a:rPr lang="en-US" sz="2000" dirty="0">
                <a:effectLst/>
              </a:rPr>
              <a:t> </a:t>
            </a:r>
            <a:r>
              <a:rPr lang="en-US" sz="2000" dirty="0" err="1">
                <a:effectLst/>
              </a:rPr>
              <a:t>Handys</a:t>
            </a:r>
            <a:r>
              <a:rPr lang="en-US" sz="2000" dirty="0"/>
              <a:t> und </a:t>
            </a:r>
            <a:r>
              <a:rPr lang="en-US" sz="2000" dirty="0" err="1"/>
              <a:t>scannen</a:t>
            </a:r>
            <a:r>
              <a:rPr lang="en-US" sz="2000" dirty="0">
                <a:effectLst/>
              </a:rPr>
              <a:t> Sie den QR-Code. </a:t>
            </a:r>
            <a:endParaRPr lang="en-US" sz="2000" dirty="0">
              <a:effectLst/>
              <a:cs typeface="Arial"/>
            </a:endParaRPr>
          </a:p>
          <a:p>
            <a:pPr>
              <a:spcAft>
                <a:spcPts val="800"/>
              </a:spcAft>
              <a:tabLst>
                <a:tab pos="1243965" algn="l"/>
              </a:tabLst>
            </a:pPr>
            <a:r>
              <a:rPr lang="en-US" sz="2000" dirty="0"/>
              <a:t>Die </a:t>
            </a:r>
            <a:r>
              <a:rPr lang="en-US" sz="2000" dirty="0" err="1"/>
              <a:t>Seite</a:t>
            </a:r>
            <a:r>
              <a:rPr lang="en-US" sz="2000" dirty="0"/>
              <a:t> </a:t>
            </a:r>
            <a:r>
              <a:rPr lang="en-US" sz="2000" b="1" dirty="0"/>
              <a:t>kompetence.ch </a:t>
            </a:r>
            <a:r>
              <a:rPr lang="en-US" sz="2000" dirty="0" err="1"/>
              <a:t>öffnet</a:t>
            </a:r>
            <a:r>
              <a:rPr lang="en-US" sz="2000" dirty="0"/>
              <a:t> </a:t>
            </a:r>
            <a:r>
              <a:rPr lang="en-US" sz="2000" dirty="0" err="1"/>
              <a:t>sich</a:t>
            </a:r>
            <a:r>
              <a:rPr lang="en-US" sz="2000" dirty="0"/>
              <a:t>. Wählen Sie den </a:t>
            </a:r>
            <a:r>
              <a:rPr lang="en-US" sz="2000" dirty="0" err="1"/>
              <a:t>Bereich</a:t>
            </a:r>
            <a:r>
              <a:rPr lang="en-US" sz="2000" dirty="0"/>
              <a:t> </a:t>
            </a:r>
            <a:r>
              <a:rPr lang="en-US" sz="2000" b="1" dirty="0"/>
              <a:t>TRIAGO-Online-</a:t>
            </a:r>
            <a:r>
              <a:rPr lang="en-US" sz="2000" b="1" dirty="0" err="1"/>
              <a:t>Abklärung</a:t>
            </a:r>
            <a:r>
              <a:rPr lang="en-US" sz="2000" b="1" dirty="0"/>
              <a:t>.</a:t>
            </a:r>
            <a:endParaRPr lang="en-US" sz="2000" b="1" dirty="0">
              <a:effectLst/>
              <a:cs typeface="Arial"/>
            </a:endParaRPr>
          </a:p>
          <a:p>
            <a:pPr>
              <a:spcAft>
                <a:spcPts val="800"/>
              </a:spcAft>
              <a:tabLst>
                <a:tab pos="1243965" algn="l"/>
              </a:tabLst>
            </a:pPr>
            <a:r>
              <a:rPr lang="en-US" sz="2000" dirty="0">
                <a:effectLst/>
              </a:rPr>
              <a:t>Wählen Sie den </a:t>
            </a:r>
            <a:r>
              <a:rPr lang="en-US" sz="2000" dirty="0" err="1">
                <a:effectLst/>
              </a:rPr>
              <a:t>gewünschten</a:t>
            </a:r>
            <a:r>
              <a:rPr lang="en-US" sz="2000" dirty="0">
                <a:effectLst/>
              </a:rPr>
              <a:t> </a:t>
            </a:r>
            <a:r>
              <a:rPr lang="en-US" sz="2000" dirty="0" err="1">
                <a:effectLst/>
              </a:rPr>
              <a:t>Kompetenzbereich</a:t>
            </a:r>
            <a:r>
              <a:rPr lang="en-US" sz="2000" dirty="0">
                <a:effectLst/>
              </a:rPr>
              <a:t>.</a:t>
            </a:r>
            <a:endParaRPr lang="en-US" sz="2000" dirty="0">
              <a:effectLst/>
              <a:cs typeface="Arial"/>
            </a:endParaRPr>
          </a:p>
          <a:p>
            <a:pPr>
              <a:spcAft>
                <a:spcPts val="800"/>
              </a:spcAft>
              <a:tabLst>
                <a:tab pos="1243965" algn="l"/>
              </a:tabLst>
            </a:pPr>
            <a:r>
              <a:rPr lang="en-US" sz="2000" dirty="0"/>
              <a:t>Testen Sie die </a:t>
            </a:r>
            <a:r>
              <a:rPr lang="en-US" sz="2000" dirty="0" err="1"/>
              <a:t>Abklärung</a:t>
            </a:r>
            <a:r>
              <a:rPr lang="en-US" sz="2000" dirty="0"/>
              <a:t> gerne </a:t>
            </a:r>
            <a:r>
              <a:rPr lang="en-US" sz="2000" dirty="0" err="1"/>
              <a:t>auch</a:t>
            </a:r>
            <a:r>
              <a:rPr lang="en-US" sz="2000" dirty="0"/>
              <a:t> in den </a:t>
            </a:r>
            <a:r>
              <a:rPr lang="en-US" sz="2000" dirty="0" err="1"/>
              <a:t>anderen</a:t>
            </a:r>
            <a:r>
              <a:rPr lang="en-US" sz="2000" dirty="0"/>
              <a:t> Sprachen (F/I). </a:t>
            </a:r>
            <a:r>
              <a:rPr lang="en-US" sz="2000" dirty="0" err="1"/>
              <a:t>Dafür</a:t>
            </a:r>
            <a:r>
              <a:rPr lang="en-US" sz="2000" dirty="0"/>
              <a:t> </a:t>
            </a:r>
            <a:r>
              <a:rPr lang="en-US" sz="2000" dirty="0" err="1"/>
              <a:t>können</a:t>
            </a:r>
            <a:r>
              <a:rPr lang="en-US" sz="2000" dirty="0"/>
              <a:t> Sie </a:t>
            </a:r>
            <a:r>
              <a:rPr lang="en-US" sz="2000" dirty="0" err="1"/>
              <a:t>oben</a:t>
            </a:r>
            <a:r>
              <a:rPr lang="en-US" sz="2000" dirty="0"/>
              <a:t> auf der Homepage die </a:t>
            </a:r>
            <a:r>
              <a:rPr lang="en-US" sz="2000" dirty="0" err="1"/>
              <a:t>Sprache</a:t>
            </a:r>
            <a:r>
              <a:rPr lang="en-US" sz="2000" dirty="0"/>
              <a:t> </a:t>
            </a:r>
            <a:r>
              <a:rPr lang="en-US" sz="2000" dirty="0" err="1"/>
              <a:t>umstellen</a:t>
            </a:r>
            <a:r>
              <a:rPr lang="en-US" sz="2000" dirty="0"/>
              <a:t>.</a:t>
            </a:r>
            <a:endParaRPr lang="en-US" sz="2000" dirty="0">
              <a:effectLst/>
              <a:cs typeface="Arial"/>
            </a:endParaRPr>
          </a:p>
          <a:p>
            <a:pPr indent="-228600">
              <a:buFont typeface="Arial" panose="020B0604020202020204" pitchFamily="34" charset="0"/>
              <a:buChar char="•"/>
            </a:pPr>
            <a:endParaRPr lang="en-US" sz="1900" dirty="0"/>
          </a:p>
        </p:txBody>
      </p:sp>
      <p:pic>
        <p:nvPicPr>
          <p:cNvPr id="9" name="Grafik 8" descr="Ein Bild, das Muster, Quadrat, Pixel, Kreuzworträtsel enthält.&#10;&#10;KI-generierte Inhalte können fehlerhaft sein.">
            <a:extLst>
              <a:ext uri="{FF2B5EF4-FFF2-40B4-BE49-F238E27FC236}">
                <a16:creationId xmlns:a16="http://schemas.microsoft.com/office/drawing/2014/main" id="{05051CC9-D4BC-9E53-9270-C703612FF7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3757" y="3018370"/>
            <a:ext cx="3284662" cy="3284662"/>
          </a:xfrm>
          <a:prstGeom prst="rect">
            <a:avLst/>
          </a:prstGeom>
        </p:spPr>
      </p:pic>
      <p:pic>
        <p:nvPicPr>
          <p:cNvPr id="10" name="Grafik 9" descr="Ein Bild, das Schrift, Grafiken, Logo, Grafikdesign enthält.&#10;&#10;Automatisch generierte Beschreibung">
            <a:extLst>
              <a:ext uri="{FF2B5EF4-FFF2-40B4-BE49-F238E27FC236}">
                <a16:creationId xmlns:a16="http://schemas.microsoft.com/office/drawing/2014/main" id="{4B0700BE-56CE-A502-D87C-379A3E24D5BF}"/>
              </a:ext>
            </a:extLst>
          </p:cNvPr>
          <p:cNvPicPr>
            <a:picLocks noChangeAspect="1"/>
          </p:cNvPicPr>
          <p:nvPr/>
        </p:nvPicPr>
        <p:blipFill>
          <a:blip r:embed="rId4" cstate="print">
            <a:extLst>
              <a:ext uri="{28A0092B-C50C-407E-A947-70E740481C1C}">
                <a14:useLocalDpi xmlns:a14="http://schemas.microsoft.com/office/drawing/2010/main" val="0"/>
              </a:ext>
            </a:extLst>
          </a:blip>
          <a:srcRect l="9950" t="41296" r="10776" b="41609"/>
          <a:stretch/>
        </p:blipFill>
        <p:spPr>
          <a:xfrm>
            <a:off x="9073060" y="213150"/>
            <a:ext cx="2628900" cy="318770"/>
          </a:xfrm>
          <a:prstGeom prst="rect">
            <a:avLst/>
          </a:prstGeom>
        </p:spPr>
      </p:pic>
    </p:spTree>
    <p:extLst>
      <p:ext uri="{BB962C8B-B14F-4D97-AF65-F5344CB8AC3E}">
        <p14:creationId xmlns:p14="http://schemas.microsoft.com/office/powerpoint/2010/main" val="2543113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C7B177-F39F-972C-F68D-24384F07AA47}"/>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E4AF3CD2-6D20-1F9D-AAF8-82CF67DDF1F4}"/>
              </a:ext>
            </a:extLst>
          </p:cNvPr>
          <p:cNvSpPr>
            <a:spLocks noGrp="1"/>
          </p:cNvSpPr>
          <p:nvPr>
            <p:ph type="title"/>
          </p:nvPr>
        </p:nvSpPr>
        <p:spPr>
          <a:xfrm>
            <a:off x="844053" y="610810"/>
            <a:ext cx="9864514" cy="1800526"/>
          </a:xfrm>
        </p:spPr>
        <p:txBody>
          <a:bodyPr vert="horz" lIns="91440" tIns="45720" rIns="91440" bIns="45720" rtlCol="0" anchor="ctr">
            <a:normAutofit/>
          </a:bodyPr>
          <a:lstStyle/>
          <a:p>
            <a:r>
              <a:rPr lang="en-US" dirty="0"/>
              <a:t>Station 3: TRIAGO-</a:t>
            </a:r>
            <a:r>
              <a:rPr lang="en-US" dirty="0" err="1"/>
              <a:t>Einzelkarte</a:t>
            </a:r>
            <a:r>
              <a:rPr lang="en-US" dirty="0"/>
              <a:t> </a:t>
            </a:r>
            <a:r>
              <a:rPr lang="en-US" dirty="0" err="1"/>
              <a:t>ausprobieren</a:t>
            </a:r>
            <a:endParaRPr lang="en-US" dirty="0"/>
          </a:p>
        </p:txBody>
      </p:sp>
      <p:sp>
        <p:nvSpPr>
          <p:cNvPr id="6" name="Textplatzhalter 5">
            <a:extLst>
              <a:ext uri="{FF2B5EF4-FFF2-40B4-BE49-F238E27FC236}">
                <a16:creationId xmlns:a16="http://schemas.microsoft.com/office/drawing/2014/main" id="{C58A5700-E89B-41A3-51E4-C4E11A970895}"/>
              </a:ext>
            </a:extLst>
          </p:cNvPr>
          <p:cNvSpPr>
            <a:spLocks noGrp="1"/>
          </p:cNvSpPr>
          <p:nvPr>
            <p:ph type="body" sz="half" idx="2"/>
          </p:nvPr>
        </p:nvSpPr>
        <p:spPr>
          <a:xfrm>
            <a:off x="840756" y="2222360"/>
            <a:ext cx="6820011" cy="3762429"/>
          </a:xfrm>
        </p:spPr>
        <p:txBody>
          <a:bodyPr vert="horz" lIns="91440" tIns="45720" rIns="91440" bIns="45720" rtlCol="0" anchor="t">
            <a:normAutofit/>
          </a:bodyPr>
          <a:lstStyle/>
          <a:p>
            <a:pPr>
              <a:spcAft>
                <a:spcPts val="800"/>
              </a:spcAft>
              <a:tabLst>
                <a:tab pos="1243965" algn="l"/>
              </a:tabLst>
            </a:pPr>
            <a:r>
              <a:rPr lang="en-US" sz="2000" dirty="0">
                <a:effectLst/>
              </a:rPr>
              <a:t>Bilden Sie </a:t>
            </a:r>
            <a:r>
              <a:rPr lang="en-US" sz="2000" dirty="0" err="1">
                <a:effectLst/>
              </a:rPr>
              <a:t>Zweiergruppen</a:t>
            </a:r>
            <a:r>
              <a:rPr lang="en-US" sz="2000" dirty="0">
                <a:effectLst/>
              </a:rPr>
              <a:t>. Eine Person </a:t>
            </a:r>
            <a:r>
              <a:rPr lang="en-US" sz="2000" dirty="0" err="1"/>
              <a:t>übernimmt</a:t>
            </a:r>
            <a:r>
              <a:rPr lang="en-US" sz="2000" dirty="0"/>
              <a:t> die Rolle der </a:t>
            </a:r>
            <a:r>
              <a:rPr lang="en-US" sz="2000" dirty="0" err="1"/>
              <a:t>beratenden</a:t>
            </a:r>
            <a:r>
              <a:rPr lang="en-US" sz="2000" dirty="0"/>
              <a:t> Person, die </a:t>
            </a:r>
            <a:r>
              <a:rPr lang="en-US" sz="2000" dirty="0" err="1"/>
              <a:t>andere</a:t>
            </a:r>
            <a:r>
              <a:rPr lang="en-US" sz="2000" dirty="0"/>
              <a:t> die Rolle der </a:t>
            </a:r>
            <a:r>
              <a:rPr lang="en-US" sz="2000" dirty="0" err="1"/>
              <a:t>ratsuchenden</a:t>
            </a:r>
            <a:r>
              <a:rPr lang="en-US" sz="2000" dirty="0"/>
              <a:t> Person.</a:t>
            </a:r>
            <a:endParaRPr lang="en-US" sz="2000" dirty="0">
              <a:cs typeface="Arial"/>
            </a:endParaRPr>
          </a:p>
          <a:p>
            <a:pPr>
              <a:spcAft>
                <a:spcPts val="800"/>
              </a:spcAft>
              <a:tabLst>
                <a:tab pos="1243965" algn="l"/>
              </a:tabLst>
            </a:pPr>
            <a:r>
              <a:rPr lang="en-US" sz="2000" dirty="0">
                <a:cs typeface="Arial"/>
              </a:rPr>
              <a:t>Wählen Sie </a:t>
            </a:r>
            <a:r>
              <a:rPr lang="en-US" sz="2000" dirty="0" err="1">
                <a:cs typeface="Arial" panose="020B0604020202020204"/>
              </a:rPr>
              <a:t>gemeinsam</a:t>
            </a:r>
            <a:r>
              <a:rPr lang="en-US" sz="2000" dirty="0">
                <a:cs typeface="Arial" panose="020B0604020202020204"/>
              </a:rPr>
              <a:t> </a:t>
            </a:r>
            <a:r>
              <a:rPr lang="en-US" sz="2000" dirty="0" err="1">
                <a:cs typeface="Arial" panose="020B0604020202020204"/>
              </a:rPr>
              <a:t>eine</a:t>
            </a:r>
            <a:r>
              <a:rPr lang="en-US" sz="2000" dirty="0">
                <a:cs typeface="Arial" panose="020B0604020202020204"/>
              </a:rPr>
              <a:t> Karte, die Sie </a:t>
            </a:r>
            <a:r>
              <a:rPr lang="en-US" sz="2000" dirty="0" err="1">
                <a:cs typeface="Arial" panose="020B0604020202020204"/>
              </a:rPr>
              <a:t>besprechen</a:t>
            </a:r>
            <a:r>
              <a:rPr lang="en-US" sz="2000" dirty="0">
                <a:cs typeface="Arial" panose="020B0604020202020204"/>
              </a:rPr>
              <a:t> </a:t>
            </a:r>
            <a:r>
              <a:rPr lang="en-US" sz="2000" dirty="0" err="1">
                <a:cs typeface="Arial" panose="020B0604020202020204"/>
              </a:rPr>
              <a:t>möchten</a:t>
            </a:r>
            <a:r>
              <a:rPr lang="en-US" sz="2000" dirty="0">
                <a:cs typeface="Arial" panose="020B0604020202020204"/>
              </a:rPr>
              <a:t>.</a:t>
            </a:r>
            <a:endParaRPr lang="en-US" sz="2000" dirty="0">
              <a:effectLst/>
              <a:cs typeface="Arial" panose="020B0604020202020204"/>
            </a:endParaRPr>
          </a:p>
          <a:p>
            <a:pPr>
              <a:spcAft>
                <a:spcPts val="800"/>
              </a:spcAft>
              <a:tabLst>
                <a:tab pos="1243965" algn="l"/>
              </a:tabLst>
            </a:pPr>
            <a:r>
              <a:rPr lang="en-US" sz="2000" dirty="0" err="1">
                <a:cs typeface="Arial" panose="020B0604020202020204"/>
              </a:rPr>
              <a:t>Diskutieren</a:t>
            </a:r>
            <a:r>
              <a:rPr lang="en-US" sz="2000" dirty="0">
                <a:cs typeface="Arial" panose="020B0604020202020204"/>
              </a:rPr>
              <a:t> </a:t>
            </a:r>
            <a:r>
              <a:rPr lang="en-US" sz="2000" dirty="0" err="1">
                <a:cs typeface="Arial" panose="020B0604020202020204"/>
              </a:rPr>
              <a:t>sie</a:t>
            </a:r>
            <a:r>
              <a:rPr lang="en-US" sz="2000" dirty="0">
                <a:cs typeface="Arial" panose="020B0604020202020204"/>
              </a:rPr>
              <a:t> die Karte </a:t>
            </a:r>
            <a:r>
              <a:rPr lang="en-US" sz="2000" dirty="0" err="1">
                <a:cs typeface="Arial" panose="020B0604020202020204"/>
              </a:rPr>
              <a:t>sowie</a:t>
            </a:r>
            <a:r>
              <a:rPr lang="en-US" sz="2000" dirty="0">
                <a:cs typeface="Arial" panose="020B0604020202020204"/>
              </a:rPr>
              <a:t> die </a:t>
            </a:r>
            <a:r>
              <a:rPr lang="en-US" sz="2000" dirty="0" err="1">
                <a:cs typeface="Arial" panose="020B0604020202020204"/>
              </a:rPr>
              <a:t>dazugehörigen</a:t>
            </a:r>
            <a:r>
              <a:rPr lang="en-US" sz="2000" dirty="0">
                <a:cs typeface="Arial" panose="020B0604020202020204"/>
              </a:rPr>
              <a:t> </a:t>
            </a:r>
            <a:r>
              <a:rPr lang="en-US" sz="2000" dirty="0" err="1">
                <a:cs typeface="Arial" panose="020B0604020202020204"/>
              </a:rPr>
              <a:t>Fragen</a:t>
            </a:r>
            <a:r>
              <a:rPr lang="en-US" sz="2000" dirty="0">
                <a:cs typeface="Arial" panose="020B0604020202020204"/>
              </a:rPr>
              <a:t>.</a:t>
            </a:r>
          </a:p>
          <a:p>
            <a:pPr>
              <a:spcAft>
                <a:spcPts val="800"/>
              </a:spcAft>
              <a:tabLst>
                <a:tab pos="1243965" algn="l"/>
              </a:tabLst>
            </a:pPr>
            <a:r>
              <a:rPr lang="en-US" sz="2000" dirty="0" err="1">
                <a:effectLst/>
              </a:rPr>
              <a:t>Wechseln</a:t>
            </a:r>
            <a:r>
              <a:rPr lang="en-US" sz="2000" dirty="0">
                <a:effectLst/>
              </a:rPr>
              <a:t> Sie </a:t>
            </a:r>
            <a:r>
              <a:rPr lang="en-US" sz="2000" dirty="0" err="1">
                <a:effectLst/>
              </a:rPr>
              <a:t>anschliessend</a:t>
            </a:r>
            <a:r>
              <a:rPr lang="en-US" sz="2000" dirty="0">
                <a:effectLst/>
              </a:rPr>
              <a:t> die Rollen</a:t>
            </a:r>
            <a:r>
              <a:rPr lang="en-US" sz="2000" dirty="0"/>
              <a:t>.</a:t>
            </a:r>
            <a:endParaRPr lang="en-US" sz="2000" dirty="0">
              <a:cs typeface="Arial" panose="020B0604020202020204"/>
            </a:endParaRPr>
          </a:p>
        </p:txBody>
      </p:sp>
      <p:pic>
        <p:nvPicPr>
          <p:cNvPr id="10" name="Grafik 9" descr="Ein Bild, das Schrift, Grafiken, Logo, Grafikdesign enthält.&#10;&#10;Automatisch generierte Beschreibung">
            <a:extLst>
              <a:ext uri="{FF2B5EF4-FFF2-40B4-BE49-F238E27FC236}">
                <a16:creationId xmlns:a16="http://schemas.microsoft.com/office/drawing/2014/main" id="{B4B1A0A9-ECA7-CA10-6C50-17576658DD5E}"/>
              </a:ext>
            </a:extLst>
          </p:cNvPr>
          <p:cNvPicPr>
            <a:picLocks noChangeAspect="1"/>
          </p:cNvPicPr>
          <p:nvPr/>
        </p:nvPicPr>
        <p:blipFill>
          <a:blip r:embed="rId3" cstate="print">
            <a:extLst>
              <a:ext uri="{28A0092B-C50C-407E-A947-70E740481C1C}">
                <a14:useLocalDpi xmlns:a14="http://schemas.microsoft.com/office/drawing/2010/main" val="0"/>
              </a:ext>
            </a:extLst>
          </a:blip>
          <a:srcRect l="9950" t="41296" r="10776" b="41609"/>
          <a:stretch/>
        </p:blipFill>
        <p:spPr>
          <a:xfrm>
            <a:off x="9073060" y="213150"/>
            <a:ext cx="2628900" cy="318770"/>
          </a:xfrm>
          <a:prstGeom prst="rect">
            <a:avLst/>
          </a:prstGeom>
        </p:spPr>
      </p:pic>
      <p:pic>
        <p:nvPicPr>
          <p:cNvPr id="2" name="Grafik 1">
            <a:extLst>
              <a:ext uri="{FF2B5EF4-FFF2-40B4-BE49-F238E27FC236}">
                <a16:creationId xmlns:a16="http://schemas.microsoft.com/office/drawing/2014/main" id="{D46676EB-D6D6-D6D8-4B82-A5DE6CE472DD}"/>
              </a:ext>
            </a:extLst>
          </p:cNvPr>
          <p:cNvPicPr>
            <a:picLocks noChangeAspect="1"/>
          </p:cNvPicPr>
          <p:nvPr/>
        </p:nvPicPr>
        <p:blipFill>
          <a:blip r:embed="rId4"/>
          <a:stretch>
            <a:fillRect/>
          </a:stretch>
        </p:blipFill>
        <p:spPr>
          <a:xfrm rot="960000">
            <a:off x="9036677" y="2140500"/>
            <a:ext cx="2160446" cy="3925103"/>
          </a:xfrm>
          <a:prstGeom prst="rect">
            <a:avLst/>
          </a:prstGeom>
        </p:spPr>
      </p:pic>
    </p:spTree>
    <p:extLst>
      <p:ext uri="{BB962C8B-B14F-4D97-AF65-F5344CB8AC3E}">
        <p14:creationId xmlns:p14="http://schemas.microsoft.com/office/powerpoint/2010/main" val="2959172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platzhalter 5">
            <a:extLst>
              <a:ext uri="{FF2B5EF4-FFF2-40B4-BE49-F238E27FC236}">
                <a16:creationId xmlns:a16="http://schemas.microsoft.com/office/drawing/2014/main" id="{2BA24A01-052B-BC93-F5F0-CB31617393E8}"/>
              </a:ext>
            </a:extLst>
          </p:cNvPr>
          <p:cNvPicPr>
            <a:picLocks noGrp="1" noChangeAspect="1"/>
          </p:cNvPicPr>
          <p:nvPr>
            <p:ph type="pic" sz="quarter" idx="17"/>
          </p:nvPr>
        </p:nvPicPr>
        <p:blipFill>
          <a:blip r:embed="rId3" cstate="print">
            <a:extLst>
              <a:ext uri="{28A0092B-C50C-407E-A947-70E740481C1C}">
                <a14:useLocalDpi xmlns:a14="http://schemas.microsoft.com/office/drawing/2010/main" val="0"/>
              </a:ext>
            </a:extLst>
          </a:blip>
          <a:srcRect l="25069" r="25069"/>
          <a:stretch/>
        </p:blipFill>
        <p:spPr/>
      </p:pic>
      <p:sp>
        <p:nvSpPr>
          <p:cNvPr id="4" name="Titel 3">
            <a:extLst>
              <a:ext uri="{FF2B5EF4-FFF2-40B4-BE49-F238E27FC236}">
                <a16:creationId xmlns:a16="http://schemas.microsoft.com/office/drawing/2014/main" id="{92AD47BD-81C3-A848-ECB9-322F13E5C832}"/>
              </a:ext>
            </a:extLst>
          </p:cNvPr>
          <p:cNvSpPr>
            <a:spLocks noGrp="1"/>
          </p:cNvSpPr>
          <p:nvPr>
            <p:ph type="ctrTitle"/>
          </p:nvPr>
        </p:nvSpPr>
        <p:spPr>
          <a:xfrm>
            <a:off x="407988" y="1399459"/>
            <a:ext cx="5553795" cy="5458541"/>
          </a:xfrm>
        </p:spPr>
        <p:txBody>
          <a:bodyPr/>
          <a:lstStyle/>
          <a:p>
            <a:br>
              <a:rPr lang="de-CH" sz="3200" dirty="0">
                <a:effectLst/>
                <a:latin typeface="Aptos" panose="020B0004020202020204" pitchFamily="34" charset="0"/>
                <a:ea typeface="Aptos" panose="020B0004020202020204" pitchFamily="34" charset="0"/>
                <a:cs typeface="Times New Roman" panose="02020603050405020304" pitchFamily="18" charset="0"/>
              </a:rPr>
            </a:br>
            <a:br>
              <a:rPr lang="de-CH" sz="3200" dirty="0">
                <a:effectLst/>
                <a:latin typeface="+mn-lt"/>
                <a:ea typeface="Aptos" panose="020B0004020202020204" pitchFamily="34" charset="0"/>
                <a:cs typeface="Times New Roman" panose="02020603050405020304" pitchFamily="18" charset="0"/>
              </a:rPr>
            </a:br>
            <a:r>
              <a:rPr lang="de-CH" sz="3200">
                <a:latin typeface="+mn-lt"/>
                <a:ea typeface="Aptos" panose="020B0004020202020204" pitchFamily="34" charset="0"/>
                <a:cs typeface="Times New Roman"/>
              </a:rPr>
              <a:t>TRIAGO</a:t>
            </a:r>
            <a:br>
              <a:rPr lang="de-CH" sz="3200" dirty="0">
                <a:effectLst/>
                <a:latin typeface="+mn-lt"/>
                <a:ea typeface="Aptos" panose="020B0004020202020204" pitchFamily="34" charset="0"/>
                <a:cs typeface="Times New Roman" panose="02020603050405020304" pitchFamily="18" charset="0"/>
              </a:rPr>
            </a:br>
            <a:br>
              <a:rPr lang="de-CH" sz="3200" dirty="0">
                <a:effectLst/>
                <a:latin typeface="+mn-lt"/>
                <a:ea typeface="Aptos" panose="020B0004020202020204" pitchFamily="34" charset="0"/>
                <a:cs typeface="Times New Roman" panose="02020603050405020304" pitchFamily="18" charset="0"/>
              </a:rPr>
            </a:br>
            <a:r>
              <a:rPr lang="de-CH" sz="2400">
                <a:effectLst/>
                <a:latin typeface="+mn-lt"/>
                <a:ea typeface="Aptos" panose="020B0004020202020204" pitchFamily="34" charset="0"/>
                <a:cs typeface="Times New Roman"/>
              </a:rPr>
              <a:t>Instrumente zur </a:t>
            </a:r>
            <a:r>
              <a:rPr lang="de-CH" sz="2400" dirty="0">
                <a:latin typeface="+mn-lt"/>
                <a:ea typeface="Aptos" panose="020B0004020202020204" pitchFamily="34" charset="0"/>
                <a:cs typeface="Times New Roman"/>
              </a:rPr>
              <a:t>Abklärung und Beratung im Bereich der </a:t>
            </a:r>
            <a:r>
              <a:rPr lang="de-CH" sz="2400">
                <a:latin typeface="+mn-lt"/>
                <a:ea typeface="Aptos" panose="020B0004020202020204" pitchFamily="34" charset="0"/>
                <a:cs typeface="Times New Roman"/>
              </a:rPr>
              <a:t>Grundkompetenzförderung. </a:t>
            </a:r>
            <a:br>
              <a:rPr lang="de-CH" sz="3200" dirty="0">
                <a:effectLst/>
                <a:latin typeface="+mn-lt"/>
                <a:ea typeface="Aptos" panose="020B0004020202020204" pitchFamily="34" charset="0"/>
                <a:cs typeface="Times New Roman" panose="02020603050405020304" pitchFamily="18" charset="0"/>
              </a:rPr>
            </a:br>
            <a:br>
              <a:rPr lang="de-CH" sz="3200" dirty="0">
                <a:effectLst/>
                <a:latin typeface="+mn-lt"/>
                <a:ea typeface="Aptos" panose="020B0004020202020204" pitchFamily="34" charset="0"/>
                <a:cs typeface="Times New Roman" panose="02020603050405020304" pitchFamily="18" charset="0"/>
              </a:rPr>
            </a:br>
            <a:br>
              <a:rPr lang="de-CH" sz="3200" dirty="0">
                <a:effectLst/>
                <a:latin typeface="+mn-lt"/>
                <a:ea typeface="Aptos" panose="020B0004020202020204" pitchFamily="34" charset="0"/>
                <a:cs typeface="Times New Roman" panose="02020603050405020304" pitchFamily="18" charset="0"/>
              </a:rPr>
            </a:br>
            <a:br>
              <a:rPr lang="de-CH" sz="3200" dirty="0">
                <a:effectLst/>
                <a:latin typeface="Aptos" panose="020B0004020202020204" pitchFamily="34" charset="0"/>
                <a:ea typeface="Aptos" panose="020B0004020202020204" pitchFamily="34" charset="0"/>
                <a:cs typeface="Times New Roman" panose="02020603050405020304" pitchFamily="18" charset="0"/>
              </a:rPr>
            </a:br>
            <a:endParaRPr lang="de-CH" sz="3200" b="0" dirty="0"/>
          </a:p>
        </p:txBody>
      </p:sp>
    </p:spTree>
    <p:extLst>
      <p:ext uri="{BB962C8B-B14F-4D97-AF65-F5344CB8AC3E}">
        <p14:creationId xmlns:p14="http://schemas.microsoft.com/office/powerpoint/2010/main" val="328589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11E8D1-3161-0391-51FD-0E4AB8D30AE0}"/>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3195184F-2549-AE5E-6B17-21A8B71FFD29}"/>
              </a:ext>
            </a:extLst>
          </p:cNvPr>
          <p:cNvSpPr>
            <a:spLocks noGrp="1"/>
          </p:cNvSpPr>
          <p:nvPr>
            <p:ph type="title"/>
          </p:nvPr>
        </p:nvSpPr>
        <p:spPr>
          <a:xfrm>
            <a:off x="963795" y="632581"/>
            <a:ext cx="7974794" cy="1800526"/>
          </a:xfrm>
        </p:spPr>
        <p:txBody>
          <a:bodyPr vert="horz" lIns="91440" tIns="45720" rIns="91440" bIns="45720" rtlCol="0" anchor="ctr">
            <a:normAutofit/>
          </a:bodyPr>
          <a:lstStyle/>
          <a:p>
            <a:r>
              <a:rPr lang="en-US" dirty="0"/>
              <a:t>Station 4: </a:t>
            </a:r>
            <a:r>
              <a:rPr lang="en-US" dirty="0" err="1"/>
              <a:t>Diskussion</a:t>
            </a:r>
            <a:r>
              <a:rPr lang="en-US" dirty="0"/>
              <a:t> </a:t>
            </a:r>
            <a:r>
              <a:rPr lang="en-US" dirty="0" err="1"/>
              <a:t>zu</a:t>
            </a:r>
            <a:r>
              <a:rPr lang="en-US" dirty="0"/>
              <a:t> den Instrumenten</a:t>
            </a:r>
          </a:p>
        </p:txBody>
      </p:sp>
      <p:sp>
        <p:nvSpPr>
          <p:cNvPr id="6" name="Textplatzhalter 5">
            <a:extLst>
              <a:ext uri="{FF2B5EF4-FFF2-40B4-BE49-F238E27FC236}">
                <a16:creationId xmlns:a16="http://schemas.microsoft.com/office/drawing/2014/main" id="{8B3092A9-6D66-683D-38E3-CD0AFD0DA01D}"/>
              </a:ext>
            </a:extLst>
          </p:cNvPr>
          <p:cNvSpPr>
            <a:spLocks noGrp="1"/>
          </p:cNvSpPr>
          <p:nvPr>
            <p:ph type="body" sz="half" idx="2"/>
          </p:nvPr>
        </p:nvSpPr>
        <p:spPr>
          <a:xfrm>
            <a:off x="963794" y="2220610"/>
            <a:ext cx="6258041" cy="3828174"/>
          </a:xfrm>
        </p:spPr>
        <p:txBody>
          <a:bodyPr vert="horz" lIns="91440" tIns="45720" rIns="91440" bIns="45720" rtlCol="0" anchor="t">
            <a:normAutofit lnSpcReduction="10000"/>
          </a:bodyPr>
          <a:lstStyle/>
          <a:p>
            <a:pPr>
              <a:spcAft>
                <a:spcPts val="800"/>
              </a:spcAft>
              <a:tabLst>
                <a:tab pos="1243965" algn="l"/>
              </a:tabLst>
            </a:pPr>
            <a:r>
              <a:rPr lang="en-US" sz="2000" dirty="0" err="1"/>
              <a:t>Besprechen</a:t>
            </a:r>
            <a:r>
              <a:rPr lang="en-US" sz="2000" dirty="0"/>
              <a:t> Sie </a:t>
            </a:r>
            <a:r>
              <a:rPr lang="en-US" sz="2000" dirty="0" err="1"/>
              <a:t>gemeinsam</a:t>
            </a:r>
            <a:r>
              <a:rPr lang="en-US" sz="2000" dirty="0"/>
              <a:t> </a:t>
            </a:r>
            <a:r>
              <a:rPr lang="en-US" sz="2000" dirty="0" err="1"/>
              <a:t>folgende</a:t>
            </a:r>
            <a:r>
              <a:rPr lang="en-US" sz="2000" dirty="0"/>
              <a:t> </a:t>
            </a:r>
            <a:r>
              <a:rPr lang="en-US" sz="2000" dirty="0" err="1"/>
              <a:t>Fragen</a:t>
            </a:r>
            <a:r>
              <a:rPr lang="en-US" sz="2000" dirty="0"/>
              <a:t>:</a:t>
            </a:r>
            <a:endParaRPr lang="de-DE" dirty="0">
              <a:cs typeface="Arial" panose="020B0604020202020204"/>
            </a:endParaRPr>
          </a:p>
          <a:p>
            <a:pPr>
              <a:spcAft>
                <a:spcPts val="800"/>
              </a:spcAft>
              <a:tabLst>
                <a:tab pos="1243965" algn="l"/>
              </a:tabLst>
            </a:pPr>
            <a:endParaRPr lang="en-US" sz="2000" dirty="0"/>
          </a:p>
          <a:p>
            <a:pPr indent="-228600">
              <a:spcAft>
                <a:spcPts val="800"/>
              </a:spcAft>
              <a:buFont typeface="Arial" panose="020B0604020202020204" pitchFamily="34" charset="0"/>
              <a:buChar char="•"/>
              <a:tabLst>
                <a:tab pos="1243965" algn="l"/>
              </a:tabLst>
            </a:pPr>
            <a:r>
              <a:rPr lang="en-US" sz="2000" dirty="0" err="1"/>
              <a:t>Welche</a:t>
            </a:r>
            <a:r>
              <a:rPr lang="en-US" sz="2000" dirty="0">
                <a:effectLst/>
              </a:rPr>
              <a:t> </a:t>
            </a:r>
            <a:r>
              <a:rPr lang="en-US" sz="2000" b="1" dirty="0" err="1">
                <a:effectLst/>
              </a:rPr>
              <a:t>Einsatzmöglichkeiten</a:t>
            </a:r>
            <a:r>
              <a:rPr lang="en-US" sz="2000" dirty="0">
                <a:effectLst/>
              </a:rPr>
              <a:t> </a:t>
            </a:r>
            <a:r>
              <a:rPr lang="en-US" sz="2000" dirty="0" err="1">
                <a:effectLst/>
              </a:rPr>
              <a:t>sehen</a:t>
            </a:r>
            <a:r>
              <a:rPr lang="en-US" sz="2000" dirty="0">
                <a:effectLst/>
              </a:rPr>
              <a:t> Sie in der </a:t>
            </a:r>
            <a:r>
              <a:rPr lang="en-US" sz="2000" dirty="0" err="1">
                <a:effectLst/>
              </a:rPr>
              <a:t>Anwendung</a:t>
            </a:r>
            <a:r>
              <a:rPr lang="en-US" sz="2000" dirty="0">
                <a:effectLst/>
              </a:rPr>
              <a:t> der TRIAGO – </a:t>
            </a:r>
            <a:r>
              <a:rPr lang="en-US" sz="2000" dirty="0" err="1">
                <a:effectLst/>
              </a:rPr>
              <a:t>Instrumente</a:t>
            </a:r>
            <a:r>
              <a:rPr lang="en-US" sz="2000" dirty="0">
                <a:effectLst/>
              </a:rPr>
              <a:t>?</a:t>
            </a:r>
            <a:endParaRPr lang="en-US"/>
          </a:p>
          <a:p>
            <a:pPr indent="-228600">
              <a:spcAft>
                <a:spcPts val="800"/>
              </a:spcAft>
              <a:buFont typeface="Arial" panose="020B0604020202020204" pitchFamily="34" charset="0"/>
              <a:buChar char="•"/>
              <a:tabLst>
                <a:tab pos="1243965" algn="l"/>
              </a:tabLst>
            </a:pPr>
            <a:r>
              <a:rPr lang="en-US" sz="2000" dirty="0">
                <a:effectLst/>
              </a:rPr>
              <a:t>Wo </a:t>
            </a:r>
            <a:r>
              <a:rPr lang="en-US" sz="2000" dirty="0" err="1">
                <a:effectLst/>
              </a:rPr>
              <a:t>sehen</a:t>
            </a:r>
            <a:r>
              <a:rPr lang="en-US" sz="2000" dirty="0">
                <a:effectLst/>
              </a:rPr>
              <a:t> Sie </a:t>
            </a:r>
            <a:r>
              <a:rPr lang="en-US" sz="2000" dirty="0" err="1">
                <a:effectLst/>
              </a:rPr>
              <a:t>mögliche</a:t>
            </a:r>
            <a:r>
              <a:rPr lang="en-US" sz="2000" dirty="0">
                <a:effectLst/>
              </a:rPr>
              <a:t> </a:t>
            </a:r>
            <a:r>
              <a:rPr lang="en-US" sz="2000" b="1" dirty="0" err="1">
                <a:effectLst/>
              </a:rPr>
              <a:t>Herausforderungen</a:t>
            </a:r>
            <a:r>
              <a:rPr lang="en-US" sz="2000" dirty="0">
                <a:effectLst/>
              </a:rPr>
              <a:t> </a:t>
            </a:r>
            <a:r>
              <a:rPr lang="en-US" sz="2000" dirty="0" err="1">
                <a:effectLst/>
              </a:rPr>
              <a:t>oder</a:t>
            </a:r>
            <a:r>
              <a:rPr lang="en-US" sz="2000" dirty="0">
                <a:effectLst/>
              </a:rPr>
              <a:t> </a:t>
            </a:r>
            <a:r>
              <a:rPr lang="en-US" sz="2000" dirty="0" err="1">
                <a:effectLst/>
              </a:rPr>
              <a:t>Grenzen</a:t>
            </a:r>
            <a:r>
              <a:rPr lang="en-US" sz="2000" dirty="0">
                <a:effectLst/>
              </a:rPr>
              <a:t> in der </a:t>
            </a:r>
            <a:r>
              <a:rPr lang="en-US" sz="2000" dirty="0" err="1">
                <a:effectLst/>
              </a:rPr>
              <a:t>Anwendung</a:t>
            </a:r>
            <a:r>
              <a:rPr lang="en-US" sz="2000" dirty="0">
                <a:effectLst/>
              </a:rPr>
              <a:t> der </a:t>
            </a:r>
            <a:r>
              <a:rPr lang="en-US" sz="2000" dirty="0" err="1">
                <a:effectLst/>
              </a:rPr>
              <a:t>Instrumente</a:t>
            </a:r>
            <a:r>
              <a:rPr lang="en-US" sz="2000" dirty="0">
                <a:effectLst/>
              </a:rPr>
              <a:t>?</a:t>
            </a:r>
          </a:p>
          <a:p>
            <a:pPr indent="-228600">
              <a:spcAft>
                <a:spcPts val="800"/>
              </a:spcAft>
              <a:buFont typeface="Arial" panose="020B0604020202020204" pitchFamily="34" charset="0"/>
              <a:buChar char="•"/>
              <a:tabLst>
                <a:tab pos="1243965" algn="l"/>
              </a:tabLst>
            </a:pPr>
            <a:r>
              <a:rPr lang="en-US" sz="2000" dirty="0" err="1">
                <a:effectLst/>
              </a:rPr>
              <a:t>Welche</a:t>
            </a:r>
            <a:r>
              <a:rPr lang="en-US" sz="2000" dirty="0">
                <a:effectLst/>
              </a:rPr>
              <a:t> </a:t>
            </a:r>
            <a:r>
              <a:rPr lang="en-US" sz="2000" b="1" dirty="0" err="1">
                <a:effectLst/>
              </a:rPr>
              <a:t>Kompetenzen</a:t>
            </a:r>
            <a:r>
              <a:rPr lang="en-US" sz="2000" dirty="0">
                <a:effectLst/>
              </a:rPr>
              <a:t> </a:t>
            </a:r>
            <a:r>
              <a:rPr lang="en-US" sz="2000" dirty="0" err="1">
                <a:effectLst/>
              </a:rPr>
              <a:t>oder</a:t>
            </a:r>
            <a:r>
              <a:rPr lang="en-US" sz="2000" dirty="0">
                <a:effectLst/>
              </a:rPr>
              <a:t> </a:t>
            </a:r>
            <a:r>
              <a:rPr lang="en-US" sz="2000" b="1" dirty="0" err="1">
                <a:effectLst/>
              </a:rPr>
              <a:t>Rahmenbedingungen</a:t>
            </a:r>
            <a:r>
              <a:rPr lang="en-US" sz="2000" dirty="0">
                <a:effectLst/>
              </a:rPr>
              <a:t> </a:t>
            </a:r>
            <a:r>
              <a:rPr lang="en-US" sz="2000" dirty="0" err="1">
                <a:effectLst/>
              </a:rPr>
              <a:t>braucht</a:t>
            </a:r>
            <a:r>
              <a:rPr lang="en-US" sz="2000" dirty="0">
                <a:effectLst/>
              </a:rPr>
              <a:t> es, </a:t>
            </a:r>
            <a:r>
              <a:rPr lang="en-US" sz="2000" dirty="0" err="1">
                <a:effectLst/>
              </a:rPr>
              <a:t>damit</a:t>
            </a:r>
            <a:r>
              <a:rPr lang="en-US" sz="2000" dirty="0">
                <a:effectLst/>
              </a:rPr>
              <a:t> die </a:t>
            </a:r>
            <a:r>
              <a:rPr lang="en-US" sz="2000" dirty="0" err="1">
                <a:effectLst/>
              </a:rPr>
              <a:t>Instrumente</a:t>
            </a:r>
            <a:r>
              <a:rPr lang="en-US" sz="2000" dirty="0">
                <a:effectLst/>
              </a:rPr>
              <a:t> </a:t>
            </a:r>
            <a:r>
              <a:rPr lang="en-US" sz="2000" dirty="0" err="1">
                <a:effectLst/>
              </a:rPr>
              <a:t>sinnvoll</a:t>
            </a:r>
            <a:r>
              <a:rPr lang="en-US" sz="2000" dirty="0">
                <a:effectLst/>
              </a:rPr>
              <a:t> </a:t>
            </a:r>
            <a:r>
              <a:rPr lang="en-US" sz="2000" dirty="0" err="1">
                <a:effectLst/>
              </a:rPr>
              <a:t>eingesetzt</a:t>
            </a:r>
            <a:r>
              <a:rPr lang="en-US" sz="2000" dirty="0">
                <a:effectLst/>
              </a:rPr>
              <a:t> </a:t>
            </a:r>
            <a:r>
              <a:rPr lang="en-US" sz="2000" dirty="0" err="1">
                <a:effectLst/>
              </a:rPr>
              <a:t>werden</a:t>
            </a:r>
            <a:r>
              <a:rPr lang="en-US" sz="2000" dirty="0">
                <a:effectLst/>
              </a:rPr>
              <a:t> </a:t>
            </a:r>
            <a:r>
              <a:rPr lang="en-US" sz="2000" dirty="0" err="1">
                <a:effectLst/>
              </a:rPr>
              <a:t>können</a:t>
            </a:r>
            <a:r>
              <a:rPr lang="en-US" sz="2000" dirty="0">
                <a:effectLst/>
              </a:rPr>
              <a:t>?</a:t>
            </a:r>
          </a:p>
          <a:p>
            <a:pPr indent="-228600">
              <a:spcAft>
                <a:spcPts val="800"/>
              </a:spcAft>
              <a:buFont typeface="Arial" panose="020B0604020202020204" pitchFamily="34" charset="0"/>
              <a:buChar char="•"/>
              <a:tabLst>
                <a:tab pos="1243965" algn="l"/>
              </a:tabLst>
            </a:pPr>
            <a:endParaRPr lang="en-US" sz="1800" dirty="0"/>
          </a:p>
          <a:p>
            <a:pPr indent="-228600">
              <a:spcAft>
                <a:spcPts val="800"/>
              </a:spcAft>
              <a:buFont typeface="Arial" panose="020B0604020202020204" pitchFamily="34" charset="0"/>
              <a:buChar char="•"/>
              <a:tabLst>
                <a:tab pos="1243965" algn="l"/>
              </a:tabLst>
            </a:pPr>
            <a:endParaRPr lang="en-US" sz="1900" dirty="0"/>
          </a:p>
        </p:txBody>
      </p:sp>
      <p:pic>
        <p:nvPicPr>
          <p:cNvPr id="10" name="Grafik 9" descr="Ein Bild, das Schrift, Grafiken, Logo, Grafikdesign enthält.&#10;&#10;Automatisch generierte Beschreibung">
            <a:extLst>
              <a:ext uri="{FF2B5EF4-FFF2-40B4-BE49-F238E27FC236}">
                <a16:creationId xmlns:a16="http://schemas.microsoft.com/office/drawing/2014/main" id="{823D1413-83F0-7D89-0B39-FF9D048353CE}"/>
              </a:ext>
            </a:extLst>
          </p:cNvPr>
          <p:cNvPicPr>
            <a:picLocks noChangeAspect="1"/>
          </p:cNvPicPr>
          <p:nvPr/>
        </p:nvPicPr>
        <p:blipFill>
          <a:blip r:embed="rId3" cstate="print">
            <a:extLst>
              <a:ext uri="{28A0092B-C50C-407E-A947-70E740481C1C}">
                <a14:useLocalDpi xmlns:a14="http://schemas.microsoft.com/office/drawing/2010/main" val="0"/>
              </a:ext>
            </a:extLst>
          </a:blip>
          <a:srcRect l="9950" t="41296" r="10776" b="41609"/>
          <a:stretch/>
        </p:blipFill>
        <p:spPr>
          <a:xfrm>
            <a:off x="9073060" y="213150"/>
            <a:ext cx="2628900" cy="318770"/>
          </a:xfrm>
          <a:prstGeom prst="rect">
            <a:avLst/>
          </a:prstGeom>
        </p:spPr>
      </p:pic>
      <p:pic>
        <p:nvPicPr>
          <p:cNvPr id="1026" name="Picture 2">
            <a:extLst>
              <a:ext uri="{FF2B5EF4-FFF2-40B4-BE49-F238E27FC236}">
                <a16:creationId xmlns:a16="http://schemas.microsoft.com/office/drawing/2014/main" id="{59FA28DF-C8F5-3ECF-D343-8B35AF8D0AC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57850" y="1816223"/>
            <a:ext cx="3839919" cy="3839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936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B0EC39-6E3B-432C-C9BC-1668309BED01}"/>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C816CC04-EB2D-0C1B-22E9-CE415E49E56D}"/>
              </a:ext>
            </a:extLst>
          </p:cNvPr>
          <p:cNvSpPr>
            <a:spLocks noGrp="1"/>
          </p:cNvSpPr>
          <p:nvPr>
            <p:ph type="title"/>
          </p:nvPr>
        </p:nvSpPr>
        <p:spPr>
          <a:xfrm>
            <a:off x="952910" y="665238"/>
            <a:ext cx="9667868" cy="1800526"/>
          </a:xfrm>
        </p:spPr>
        <p:txBody>
          <a:bodyPr vert="horz" lIns="91440" tIns="45720" rIns="91440" bIns="45720" rtlCol="0" anchor="ctr">
            <a:normAutofit/>
          </a:bodyPr>
          <a:lstStyle/>
          <a:p>
            <a:r>
              <a:rPr lang="en-US" dirty="0"/>
              <a:t>Station 5: </a:t>
            </a:r>
            <a:r>
              <a:rPr lang="en-US" dirty="0" err="1"/>
              <a:t>Beratungssituation</a:t>
            </a:r>
            <a:r>
              <a:rPr lang="en-US" dirty="0"/>
              <a:t> </a:t>
            </a:r>
            <a:r>
              <a:rPr lang="en-US" dirty="0" err="1"/>
              <a:t>durchspielen</a:t>
            </a:r>
            <a:endParaRPr lang="en-US" dirty="0">
              <a:cs typeface="Arial"/>
            </a:endParaRPr>
          </a:p>
        </p:txBody>
      </p:sp>
      <p:sp>
        <p:nvSpPr>
          <p:cNvPr id="6" name="Textplatzhalter 5">
            <a:extLst>
              <a:ext uri="{FF2B5EF4-FFF2-40B4-BE49-F238E27FC236}">
                <a16:creationId xmlns:a16="http://schemas.microsoft.com/office/drawing/2014/main" id="{4EB565B3-0F69-E5EF-AD65-FA261ED829CA}"/>
              </a:ext>
            </a:extLst>
          </p:cNvPr>
          <p:cNvSpPr>
            <a:spLocks noGrp="1"/>
          </p:cNvSpPr>
          <p:nvPr>
            <p:ph type="body" sz="half" idx="2"/>
          </p:nvPr>
        </p:nvSpPr>
        <p:spPr>
          <a:xfrm>
            <a:off x="1094423" y="2470981"/>
            <a:ext cx="6345127" cy="3654003"/>
          </a:xfrm>
        </p:spPr>
        <p:txBody>
          <a:bodyPr vert="horz" lIns="91440" tIns="45720" rIns="91440" bIns="45720" rtlCol="0" anchor="t">
            <a:normAutofit/>
          </a:bodyPr>
          <a:lstStyle/>
          <a:p>
            <a:pPr>
              <a:spcAft>
                <a:spcPts val="800"/>
              </a:spcAft>
              <a:tabLst>
                <a:tab pos="1243965" algn="l"/>
              </a:tabLst>
            </a:pPr>
            <a:r>
              <a:rPr lang="de-DE" sz="2000" dirty="0">
                <a:cs typeface="Arial"/>
              </a:rPr>
              <a:t>Wählen Sie entweder ein vorgefertigtes </a:t>
            </a:r>
            <a:r>
              <a:rPr lang="de-DE" sz="2000" dirty="0" err="1">
                <a:cs typeface="Arial" panose="020B0604020202020204"/>
              </a:rPr>
              <a:t>KlientInnenprofil</a:t>
            </a:r>
            <a:r>
              <a:rPr lang="de-DE" sz="2000" dirty="0">
                <a:cs typeface="Arial" panose="020B0604020202020204"/>
              </a:rPr>
              <a:t> aus oder erstellen Sie ein eigenes.</a:t>
            </a:r>
            <a:endParaRPr lang="de-DE" sz="2000">
              <a:cs typeface="Arial"/>
            </a:endParaRPr>
          </a:p>
          <a:p>
            <a:pPr>
              <a:spcAft>
                <a:spcPts val="800"/>
              </a:spcAft>
              <a:tabLst>
                <a:tab pos="1243965" algn="l"/>
              </a:tabLst>
            </a:pPr>
            <a:r>
              <a:rPr lang="de-DE" sz="2000" dirty="0">
                <a:cs typeface="Arial" panose="020B0604020202020204"/>
              </a:rPr>
              <a:t>Legen Sie gemeinsam fest, wer die Rolle der Beratungsperson übernimmt</a:t>
            </a:r>
            <a:r>
              <a:rPr lang="de-DE" sz="2000">
                <a:cs typeface="Arial" panose="020B0604020202020204"/>
              </a:rPr>
              <a:t> und wer sich beraten lässt.</a:t>
            </a:r>
            <a:endParaRPr lang="de-DE" sz="2000" dirty="0">
              <a:cs typeface="Arial" panose="020B0604020202020204"/>
            </a:endParaRPr>
          </a:p>
          <a:p>
            <a:pPr>
              <a:spcAft>
                <a:spcPts val="800"/>
              </a:spcAft>
              <a:tabLst>
                <a:tab pos="1243965" algn="l"/>
              </a:tabLst>
            </a:pPr>
            <a:r>
              <a:rPr lang="de-DE" sz="2000" dirty="0">
                <a:cs typeface="Arial" panose="020B0604020202020204"/>
              </a:rPr>
              <a:t>Führen Sie </a:t>
            </a:r>
            <a:r>
              <a:rPr lang="de-DE" sz="2000" dirty="0" err="1">
                <a:cs typeface="Arial" panose="020B0604020202020204"/>
              </a:rPr>
              <a:t>anschliessend</a:t>
            </a:r>
            <a:r>
              <a:rPr lang="de-DE" sz="2000" dirty="0">
                <a:cs typeface="Arial" panose="020B0604020202020204"/>
              </a:rPr>
              <a:t> die Beratungssituation durch.</a:t>
            </a:r>
          </a:p>
          <a:p>
            <a:pPr>
              <a:spcAft>
                <a:spcPts val="800"/>
              </a:spcAft>
              <a:tabLst>
                <a:tab pos="1243965" algn="l"/>
              </a:tabLst>
            </a:pPr>
            <a:r>
              <a:rPr lang="de-DE" sz="2000">
                <a:cs typeface="Arial" panose="020B0604020202020204"/>
              </a:rPr>
              <a:t>Wechseln Sie danach die Rollen.</a:t>
            </a:r>
            <a:endParaRPr lang="de-DE" sz="2000" dirty="0">
              <a:cs typeface="Arial" panose="020B0604020202020204"/>
            </a:endParaRPr>
          </a:p>
          <a:p>
            <a:pPr>
              <a:spcAft>
                <a:spcPts val="800"/>
              </a:spcAft>
              <a:tabLst>
                <a:tab pos="1243965" algn="l"/>
              </a:tabLst>
            </a:pPr>
            <a:endParaRPr lang="en-US" sz="2000" dirty="0">
              <a:cs typeface="Arial" panose="020B0604020202020204"/>
            </a:endParaRPr>
          </a:p>
          <a:p>
            <a:pPr indent="-228600">
              <a:spcAft>
                <a:spcPts val="800"/>
              </a:spcAft>
              <a:buFont typeface="Arial" panose="020B0604020202020204" pitchFamily="34" charset="0"/>
              <a:buChar char="•"/>
              <a:tabLst>
                <a:tab pos="1243965" algn="l"/>
              </a:tabLst>
            </a:pPr>
            <a:endParaRPr lang="en-US" sz="1800" dirty="0">
              <a:cs typeface="Arial" panose="020B0604020202020204"/>
            </a:endParaRPr>
          </a:p>
          <a:p>
            <a:pPr indent="-228600">
              <a:spcAft>
                <a:spcPts val="800"/>
              </a:spcAft>
              <a:buFont typeface="Arial" panose="020B0604020202020204" pitchFamily="34" charset="0"/>
              <a:buChar char="•"/>
              <a:tabLst>
                <a:tab pos="1243965" algn="l"/>
              </a:tabLst>
            </a:pPr>
            <a:endParaRPr lang="en-US" sz="1900" dirty="0">
              <a:cs typeface="Arial" panose="020B0604020202020204"/>
            </a:endParaRPr>
          </a:p>
        </p:txBody>
      </p:sp>
      <p:pic>
        <p:nvPicPr>
          <p:cNvPr id="10" name="Grafik 9" descr="Ein Bild, das Schrift, Grafiken, Logo, Grafikdesign enthält.&#10;&#10;Automatisch generierte Beschreibung">
            <a:extLst>
              <a:ext uri="{FF2B5EF4-FFF2-40B4-BE49-F238E27FC236}">
                <a16:creationId xmlns:a16="http://schemas.microsoft.com/office/drawing/2014/main" id="{6BB77046-44F6-7E59-F5F0-373B010D88A1}"/>
              </a:ext>
            </a:extLst>
          </p:cNvPr>
          <p:cNvPicPr>
            <a:picLocks noChangeAspect="1"/>
          </p:cNvPicPr>
          <p:nvPr/>
        </p:nvPicPr>
        <p:blipFill>
          <a:blip r:embed="rId3" cstate="print">
            <a:extLst>
              <a:ext uri="{28A0092B-C50C-407E-A947-70E740481C1C}">
                <a14:useLocalDpi xmlns:a14="http://schemas.microsoft.com/office/drawing/2010/main" val="0"/>
              </a:ext>
            </a:extLst>
          </a:blip>
          <a:srcRect l="9950" t="41296" r="10776" b="41609"/>
          <a:stretch/>
        </p:blipFill>
        <p:spPr>
          <a:xfrm>
            <a:off x="9073060" y="213150"/>
            <a:ext cx="2628900" cy="318770"/>
          </a:xfrm>
          <a:prstGeom prst="rect">
            <a:avLst/>
          </a:prstGeom>
        </p:spPr>
      </p:pic>
      <p:pic>
        <p:nvPicPr>
          <p:cNvPr id="2" name="Grafik 1" descr="Ein Bild, das Text, Screenshot, Schrift, Zahl enthält.&#10;&#10;KI-generierte Inhalte können fehlerhaft sein.">
            <a:extLst>
              <a:ext uri="{FF2B5EF4-FFF2-40B4-BE49-F238E27FC236}">
                <a16:creationId xmlns:a16="http://schemas.microsoft.com/office/drawing/2014/main" id="{DFA1B03B-064E-42B0-9207-75CB5801F814}"/>
              </a:ext>
            </a:extLst>
          </p:cNvPr>
          <p:cNvPicPr>
            <a:picLocks noChangeAspect="1"/>
          </p:cNvPicPr>
          <p:nvPr/>
        </p:nvPicPr>
        <p:blipFill>
          <a:blip r:embed="rId4"/>
          <a:stretch>
            <a:fillRect/>
          </a:stretch>
        </p:blipFill>
        <p:spPr>
          <a:xfrm>
            <a:off x="7555066" y="2352828"/>
            <a:ext cx="4423288" cy="3045440"/>
          </a:xfrm>
          <a:prstGeom prst="rect">
            <a:avLst/>
          </a:prstGeom>
        </p:spPr>
      </p:pic>
    </p:spTree>
    <p:extLst>
      <p:ext uri="{BB962C8B-B14F-4D97-AF65-F5344CB8AC3E}">
        <p14:creationId xmlns:p14="http://schemas.microsoft.com/office/powerpoint/2010/main" val="12736289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3CBF756D-3CD1-1D54-DE54-D1D3BD78B31B}"/>
              </a:ext>
            </a:extLst>
          </p:cNvPr>
          <p:cNvSpPr>
            <a:spLocks noGrp="1"/>
          </p:cNvSpPr>
          <p:nvPr>
            <p:ph type="title"/>
          </p:nvPr>
        </p:nvSpPr>
        <p:spPr>
          <a:xfrm>
            <a:off x="406800" y="1170372"/>
            <a:ext cx="11012400" cy="492443"/>
          </a:xfrm>
        </p:spPr>
        <p:txBody>
          <a:bodyPr/>
          <a:lstStyle/>
          <a:p>
            <a:r>
              <a:rPr lang="en-US" dirty="0" err="1">
                <a:cs typeface="Arial"/>
              </a:rPr>
              <a:t>Vorbereitete</a:t>
            </a:r>
            <a:r>
              <a:rPr lang="en-US" dirty="0">
                <a:cs typeface="Arial"/>
              </a:rPr>
              <a:t> Profile</a:t>
            </a:r>
            <a:endParaRPr lang="en-US" dirty="0"/>
          </a:p>
        </p:txBody>
      </p:sp>
      <p:pic>
        <p:nvPicPr>
          <p:cNvPr id="8" name="Inhaltsplatzhalter 7" descr="Ein Bild, das Text, Screenshot, Schrift, Zahl enthält.&#10;&#10;KI-generierte Inhalte können fehlerhaft sein.">
            <a:extLst>
              <a:ext uri="{FF2B5EF4-FFF2-40B4-BE49-F238E27FC236}">
                <a16:creationId xmlns:a16="http://schemas.microsoft.com/office/drawing/2014/main" id="{91E2F2E5-2948-3A57-D56A-E3FC8284D5C8}"/>
              </a:ext>
            </a:extLst>
          </p:cNvPr>
          <p:cNvPicPr>
            <a:picLocks noGrp="1" noChangeAspect="1"/>
          </p:cNvPicPr>
          <p:nvPr>
            <p:ph sz="half" idx="1"/>
          </p:nvPr>
        </p:nvPicPr>
        <p:blipFill>
          <a:blip r:embed="rId2"/>
          <a:srcRect t="18610" r="144" b="9417"/>
          <a:stretch>
            <a:fillRect/>
          </a:stretch>
        </p:blipFill>
        <p:spPr>
          <a:xfrm>
            <a:off x="592869" y="2391909"/>
            <a:ext cx="5321600" cy="3659275"/>
          </a:xfrm>
          <a:prstGeom prst="rect">
            <a:avLst/>
          </a:prstGeom>
          <a:ln w="38100" cap="sq">
            <a:solidFill>
              <a:schemeClr val="bg1">
                <a:lumMod val="50000"/>
              </a:schemeClr>
            </a:solidFill>
            <a:prstDash val="solid"/>
            <a:miter lim="800000"/>
          </a:ln>
          <a:effectLst>
            <a:outerShdw blurRad="50800" dist="38100" dir="2700000" algn="tl" rotWithShape="0">
              <a:srgbClr val="000000">
                <a:alpha val="43000"/>
              </a:srgbClr>
            </a:outerShdw>
          </a:effectLst>
        </p:spPr>
      </p:pic>
      <p:pic>
        <p:nvPicPr>
          <p:cNvPr id="9" name="Grafik 8" descr="Ein Bild, das Text, Screenshot, Schrift, Zahl enthält.&#10;&#10;KI-generierte Inhalte können fehlerhaft sein.">
            <a:extLst>
              <a:ext uri="{FF2B5EF4-FFF2-40B4-BE49-F238E27FC236}">
                <a16:creationId xmlns:a16="http://schemas.microsoft.com/office/drawing/2014/main" id="{4DF9EEE2-A0D9-6594-0D45-4AE157D58BAE}"/>
              </a:ext>
            </a:extLst>
          </p:cNvPr>
          <p:cNvPicPr>
            <a:picLocks noChangeAspect="1"/>
          </p:cNvPicPr>
          <p:nvPr/>
        </p:nvPicPr>
        <p:blipFill>
          <a:blip r:embed="rId3"/>
          <a:srcRect t="17574" r="-89" b="5418"/>
          <a:stretch>
            <a:fillRect/>
          </a:stretch>
        </p:blipFill>
        <p:spPr>
          <a:xfrm>
            <a:off x="6362183" y="2391909"/>
            <a:ext cx="5479051" cy="3655590"/>
          </a:xfrm>
          <a:prstGeom prst="rect">
            <a:avLst/>
          </a:prstGeom>
          <a:ln w="38100" cap="sq">
            <a:solidFill>
              <a:schemeClr val="bg1">
                <a:lumMod val="50000"/>
              </a:schemeClr>
            </a:solidFill>
            <a:prstDash val="solid"/>
            <a:miter lim="800000"/>
          </a:ln>
          <a:effectLst>
            <a:outerShdw blurRad="50800" dist="38100" dir="2700000" algn="tl" rotWithShape="0">
              <a:srgbClr val="000000">
                <a:alpha val="43000"/>
              </a:srgbClr>
            </a:outerShdw>
          </a:effectLst>
        </p:spPr>
      </p:pic>
      <p:sp>
        <p:nvSpPr>
          <p:cNvPr id="5" name="Datumsplatzhalter 4">
            <a:extLst>
              <a:ext uri="{FF2B5EF4-FFF2-40B4-BE49-F238E27FC236}">
                <a16:creationId xmlns:a16="http://schemas.microsoft.com/office/drawing/2014/main" id="{EF30A76A-4416-0C33-8576-F530754EFB7E}"/>
              </a:ext>
            </a:extLst>
          </p:cNvPr>
          <p:cNvSpPr>
            <a:spLocks noGrp="1"/>
          </p:cNvSpPr>
          <p:nvPr>
            <p:ph type="dt" sz="half" idx="10"/>
          </p:nvPr>
        </p:nvSpPr>
        <p:spPr>
          <a:xfrm>
            <a:off x="419100" y="6620400"/>
            <a:ext cx="1188000" cy="144016"/>
          </a:xfrm>
        </p:spPr>
        <p:txBody>
          <a:bodyPr anchor="t">
            <a:normAutofit/>
          </a:bodyPr>
          <a:lstStyle/>
          <a:p>
            <a:pPr>
              <a:lnSpc>
                <a:spcPct val="90000"/>
              </a:lnSpc>
              <a:spcAft>
                <a:spcPts val="600"/>
              </a:spcAft>
            </a:pPr>
            <a:fld id="{CF0770B2-7AB5-4F5D-B885-3C4AEE8836AB}" type="datetime1">
              <a:rPr lang="en-US"/>
              <a:pPr>
                <a:lnSpc>
                  <a:spcPct val="90000"/>
                </a:lnSpc>
                <a:spcAft>
                  <a:spcPts val="600"/>
                </a:spcAft>
              </a:pPr>
              <a:t>7/2/2026</a:t>
            </a:fld>
            <a:endParaRPr lang="de-CH"/>
          </a:p>
        </p:txBody>
      </p:sp>
      <p:sp>
        <p:nvSpPr>
          <p:cNvPr id="13" name="Footer Placeholder 2">
            <a:extLst>
              <a:ext uri="{FF2B5EF4-FFF2-40B4-BE49-F238E27FC236}">
                <a16:creationId xmlns:a16="http://schemas.microsoft.com/office/drawing/2014/main" id="{FB9938DE-63B0-8912-E346-541D56411AD4}"/>
              </a:ext>
            </a:extLst>
          </p:cNvPr>
          <p:cNvSpPr>
            <a:spLocks noGrp="1"/>
          </p:cNvSpPr>
          <p:nvPr>
            <p:ph type="ftr" sz="quarter" idx="11"/>
          </p:nvPr>
        </p:nvSpPr>
        <p:spPr>
          <a:xfrm>
            <a:off x="1667508" y="6620400"/>
            <a:ext cx="8100000" cy="144016"/>
          </a:xfrm>
        </p:spPr>
        <p:txBody>
          <a:bodyPr anchor="t">
            <a:normAutofit/>
          </a:bodyPr>
          <a:lstStyle/>
          <a:p>
            <a:pPr>
              <a:lnSpc>
                <a:spcPct val="90000"/>
              </a:lnSpc>
              <a:spcAft>
                <a:spcPts val="600"/>
              </a:spcAft>
            </a:pPr>
            <a:r>
              <a:rPr lang="de-DE"/>
              <a:t>Professur für Erwachsenenbildung und Weiterbildung - Instrument TRIAGO</a:t>
            </a:r>
            <a:endParaRPr lang="de-CH"/>
          </a:p>
        </p:txBody>
      </p:sp>
      <p:sp>
        <p:nvSpPr>
          <p:cNvPr id="7" name="Foliennummernplatzhalter 6">
            <a:extLst>
              <a:ext uri="{FF2B5EF4-FFF2-40B4-BE49-F238E27FC236}">
                <a16:creationId xmlns:a16="http://schemas.microsoft.com/office/drawing/2014/main" id="{BB165C37-2722-BE72-D5B3-655544416293}"/>
              </a:ext>
            </a:extLst>
          </p:cNvPr>
          <p:cNvSpPr>
            <a:spLocks noGrp="1"/>
          </p:cNvSpPr>
          <p:nvPr>
            <p:ph type="sldNum" sz="quarter" idx="12"/>
          </p:nvPr>
        </p:nvSpPr>
        <p:spPr>
          <a:xfrm>
            <a:off x="11460596" y="6620400"/>
            <a:ext cx="376710" cy="144016"/>
          </a:xfrm>
        </p:spPr>
        <p:txBody>
          <a:bodyPr anchor="t">
            <a:normAutofit/>
          </a:bodyPr>
          <a:lstStyle/>
          <a:p>
            <a:pPr>
              <a:lnSpc>
                <a:spcPct val="90000"/>
              </a:lnSpc>
              <a:spcAft>
                <a:spcPts val="600"/>
              </a:spcAft>
            </a:pPr>
            <a:fld id="{DEB7E9B5-D177-47E2-8402-E1DDCACADA16}" type="slidenum">
              <a:rPr lang="de-CH" smtClean="0"/>
              <a:pPr>
                <a:lnSpc>
                  <a:spcPct val="90000"/>
                </a:lnSpc>
                <a:spcAft>
                  <a:spcPts val="600"/>
                </a:spcAft>
              </a:pPr>
              <a:t>22</a:t>
            </a:fld>
            <a:endParaRPr lang="de-CH"/>
          </a:p>
        </p:txBody>
      </p:sp>
    </p:spTree>
    <p:extLst>
      <p:ext uri="{BB962C8B-B14F-4D97-AF65-F5344CB8AC3E}">
        <p14:creationId xmlns:p14="http://schemas.microsoft.com/office/powerpoint/2010/main" val="8171513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051A73-58E9-FDD1-0D65-9B1F8F2A6BFD}"/>
            </a:ext>
          </a:extLst>
        </p:cNvPr>
        <p:cNvGrpSpPr/>
        <p:nvPr/>
      </p:nvGrpSpPr>
      <p:grpSpPr>
        <a:xfrm>
          <a:off x="0" y="0"/>
          <a:ext cx="0" cy="0"/>
          <a:chOff x="0" y="0"/>
          <a:chExt cx="0" cy="0"/>
        </a:xfrm>
      </p:grpSpPr>
      <p:sp>
        <p:nvSpPr>
          <p:cNvPr id="18" name="Title 1">
            <a:extLst>
              <a:ext uri="{FF2B5EF4-FFF2-40B4-BE49-F238E27FC236}">
                <a16:creationId xmlns:a16="http://schemas.microsoft.com/office/drawing/2014/main" id="{C2294414-5660-EA0E-BF44-D693F52533E5}"/>
              </a:ext>
            </a:extLst>
          </p:cNvPr>
          <p:cNvSpPr>
            <a:spLocks noGrp="1"/>
          </p:cNvSpPr>
          <p:nvPr>
            <p:ph type="title"/>
          </p:nvPr>
        </p:nvSpPr>
        <p:spPr>
          <a:xfrm>
            <a:off x="406800" y="1170372"/>
            <a:ext cx="11012400" cy="492443"/>
          </a:xfrm>
        </p:spPr>
        <p:txBody>
          <a:bodyPr wrap="square" anchor="t">
            <a:normAutofit/>
          </a:bodyPr>
          <a:lstStyle/>
          <a:p>
            <a:r>
              <a:rPr lang="en-US" err="1"/>
              <a:t>Vorbereitete</a:t>
            </a:r>
            <a:r>
              <a:rPr lang="en-US"/>
              <a:t> Profile</a:t>
            </a:r>
            <a:endParaRPr lang="en-US" dirty="0"/>
          </a:p>
        </p:txBody>
      </p:sp>
      <p:pic>
        <p:nvPicPr>
          <p:cNvPr id="2" name="Grafik 1" descr="Ein Bild, das Text, Screenshot, Schrift, Zahl enthält.&#10;&#10;KI-generierte Inhalte können fehlerhaft sein.">
            <a:extLst>
              <a:ext uri="{FF2B5EF4-FFF2-40B4-BE49-F238E27FC236}">
                <a16:creationId xmlns:a16="http://schemas.microsoft.com/office/drawing/2014/main" id="{8D489AA5-D186-FA68-C227-EE82815D10DF}"/>
              </a:ext>
            </a:extLst>
          </p:cNvPr>
          <p:cNvPicPr>
            <a:picLocks noChangeAspect="1"/>
          </p:cNvPicPr>
          <p:nvPr/>
        </p:nvPicPr>
        <p:blipFill>
          <a:blip r:embed="rId2"/>
          <a:srcRect t="16667" r="-48" b="6127"/>
          <a:stretch>
            <a:fillRect/>
          </a:stretch>
        </p:blipFill>
        <p:spPr>
          <a:xfrm>
            <a:off x="513126" y="2384314"/>
            <a:ext cx="5402154" cy="3689555"/>
          </a:xfrm>
          <a:prstGeom prst="rect">
            <a:avLst/>
          </a:prstGeom>
          <a:ln w="38100" cap="sq">
            <a:solidFill>
              <a:schemeClr val="bg1">
                <a:lumMod val="50000"/>
              </a:schemeClr>
            </a:solidFill>
            <a:prstDash val="solid"/>
            <a:miter lim="800000"/>
          </a:ln>
          <a:effectLst>
            <a:outerShdw blurRad="50800" dist="38100" dir="2700000" algn="tl" rotWithShape="0">
              <a:srgbClr val="000000">
                <a:alpha val="43000"/>
              </a:srgbClr>
            </a:outerShdw>
          </a:effectLst>
        </p:spPr>
      </p:pic>
      <p:pic>
        <p:nvPicPr>
          <p:cNvPr id="6" name="Inhaltsplatzhalter 5" descr="Ein Bild, das Text, Screenshot, Schrift, Zahl enthält.&#10;&#10;KI-generierte Inhalte können fehlerhaft sein.">
            <a:extLst>
              <a:ext uri="{FF2B5EF4-FFF2-40B4-BE49-F238E27FC236}">
                <a16:creationId xmlns:a16="http://schemas.microsoft.com/office/drawing/2014/main" id="{5A1E2D0E-D6AD-4036-C246-1EFCA882F3F3}"/>
              </a:ext>
            </a:extLst>
          </p:cNvPr>
          <p:cNvPicPr>
            <a:picLocks noGrp="1" noChangeAspect="1"/>
          </p:cNvPicPr>
          <p:nvPr>
            <p:ph sz="half" idx="2"/>
          </p:nvPr>
        </p:nvPicPr>
        <p:blipFill>
          <a:blip r:embed="rId3"/>
          <a:srcRect t="15889" r="-200" b="10478"/>
          <a:stretch>
            <a:fillRect/>
          </a:stretch>
        </p:blipFill>
        <p:spPr>
          <a:xfrm>
            <a:off x="6298040" y="2381041"/>
            <a:ext cx="5256533" cy="3697988"/>
          </a:xfrm>
          <a:prstGeom prst="rect">
            <a:avLst/>
          </a:prstGeom>
          <a:ln w="38100" cap="sq">
            <a:solidFill>
              <a:schemeClr val="bg1">
                <a:lumMod val="50000"/>
              </a:schemeClr>
            </a:solidFill>
            <a:prstDash val="solid"/>
            <a:miter lim="800000"/>
          </a:ln>
          <a:effectLst>
            <a:outerShdw blurRad="50800" dist="38100" dir="2700000" algn="tl" rotWithShape="0">
              <a:srgbClr val="000000">
                <a:alpha val="43000"/>
              </a:srgbClr>
            </a:outerShdw>
          </a:effectLst>
        </p:spPr>
      </p:pic>
      <p:sp>
        <p:nvSpPr>
          <p:cNvPr id="5" name="Datumsplatzhalter 4">
            <a:extLst>
              <a:ext uri="{FF2B5EF4-FFF2-40B4-BE49-F238E27FC236}">
                <a16:creationId xmlns:a16="http://schemas.microsoft.com/office/drawing/2014/main" id="{EFFEE71F-290F-3901-B613-5513C182812E}"/>
              </a:ext>
            </a:extLst>
          </p:cNvPr>
          <p:cNvSpPr>
            <a:spLocks noGrp="1"/>
          </p:cNvSpPr>
          <p:nvPr>
            <p:ph type="dt" sz="half" idx="10"/>
          </p:nvPr>
        </p:nvSpPr>
        <p:spPr>
          <a:xfrm>
            <a:off x="419100" y="6620400"/>
            <a:ext cx="1188000" cy="144016"/>
          </a:xfrm>
        </p:spPr>
        <p:txBody>
          <a:bodyPr anchor="t">
            <a:normAutofit/>
          </a:bodyPr>
          <a:lstStyle/>
          <a:p>
            <a:pPr>
              <a:lnSpc>
                <a:spcPct val="90000"/>
              </a:lnSpc>
              <a:spcAft>
                <a:spcPts val="600"/>
              </a:spcAft>
            </a:pPr>
            <a:fld id="{CF0770B2-7AB5-4F5D-B885-3C4AEE8836AB}" type="datetime1">
              <a:rPr lang="en-US"/>
              <a:pPr>
                <a:lnSpc>
                  <a:spcPct val="90000"/>
                </a:lnSpc>
                <a:spcAft>
                  <a:spcPts val="600"/>
                </a:spcAft>
              </a:pPr>
              <a:t>7/2/2026</a:t>
            </a:fld>
            <a:endParaRPr lang="de-CH"/>
          </a:p>
        </p:txBody>
      </p:sp>
      <p:sp>
        <p:nvSpPr>
          <p:cNvPr id="13" name="Footer Placeholder 2">
            <a:extLst>
              <a:ext uri="{FF2B5EF4-FFF2-40B4-BE49-F238E27FC236}">
                <a16:creationId xmlns:a16="http://schemas.microsoft.com/office/drawing/2014/main" id="{730EC10C-6977-1B58-B124-9880DF7A097C}"/>
              </a:ext>
            </a:extLst>
          </p:cNvPr>
          <p:cNvSpPr>
            <a:spLocks noGrp="1"/>
          </p:cNvSpPr>
          <p:nvPr>
            <p:ph type="ftr" sz="quarter" idx="11"/>
          </p:nvPr>
        </p:nvSpPr>
        <p:spPr>
          <a:xfrm>
            <a:off x="1667508" y="6620400"/>
            <a:ext cx="8100000" cy="144016"/>
          </a:xfrm>
        </p:spPr>
        <p:txBody>
          <a:bodyPr anchor="t">
            <a:normAutofit/>
          </a:bodyPr>
          <a:lstStyle/>
          <a:p>
            <a:pPr>
              <a:lnSpc>
                <a:spcPct val="90000"/>
              </a:lnSpc>
              <a:spcAft>
                <a:spcPts val="600"/>
              </a:spcAft>
            </a:pPr>
            <a:r>
              <a:rPr lang="de-DE"/>
              <a:t>Professur für Erwachsenenbildung und Weiterbildung - Instrument TRIAGO</a:t>
            </a:r>
            <a:endParaRPr lang="de-CH"/>
          </a:p>
        </p:txBody>
      </p:sp>
      <p:sp>
        <p:nvSpPr>
          <p:cNvPr id="7" name="Foliennummernplatzhalter 6">
            <a:extLst>
              <a:ext uri="{FF2B5EF4-FFF2-40B4-BE49-F238E27FC236}">
                <a16:creationId xmlns:a16="http://schemas.microsoft.com/office/drawing/2014/main" id="{FAF3BFFD-EDB3-DFC6-9039-70EBEE6FFEB0}"/>
              </a:ext>
            </a:extLst>
          </p:cNvPr>
          <p:cNvSpPr>
            <a:spLocks noGrp="1"/>
          </p:cNvSpPr>
          <p:nvPr>
            <p:ph type="sldNum" sz="quarter" idx="12"/>
          </p:nvPr>
        </p:nvSpPr>
        <p:spPr>
          <a:xfrm>
            <a:off x="11460596" y="6620400"/>
            <a:ext cx="376710" cy="144016"/>
          </a:xfrm>
        </p:spPr>
        <p:txBody>
          <a:bodyPr anchor="t">
            <a:normAutofit/>
          </a:bodyPr>
          <a:lstStyle/>
          <a:p>
            <a:pPr>
              <a:lnSpc>
                <a:spcPct val="90000"/>
              </a:lnSpc>
              <a:spcAft>
                <a:spcPts val="600"/>
              </a:spcAft>
            </a:pPr>
            <a:fld id="{DEB7E9B5-D177-47E2-8402-E1DDCACADA16}" type="slidenum">
              <a:rPr lang="de-CH" smtClean="0"/>
              <a:pPr>
                <a:lnSpc>
                  <a:spcPct val="90000"/>
                </a:lnSpc>
                <a:spcAft>
                  <a:spcPts val="600"/>
                </a:spcAft>
              </a:pPr>
              <a:t>23</a:t>
            </a:fld>
            <a:endParaRPr lang="de-CH"/>
          </a:p>
        </p:txBody>
      </p:sp>
    </p:spTree>
    <p:extLst>
      <p:ext uri="{BB962C8B-B14F-4D97-AF65-F5344CB8AC3E}">
        <p14:creationId xmlns:p14="http://schemas.microsoft.com/office/powerpoint/2010/main" val="5628505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0CC07-2C9C-B1FD-7418-FEDE5CBB80F0}"/>
            </a:ext>
          </a:extLst>
        </p:cNvPr>
        <p:cNvGrpSpPr/>
        <p:nvPr/>
      </p:nvGrpSpPr>
      <p:grpSpPr>
        <a:xfrm>
          <a:off x="0" y="0"/>
          <a:ext cx="0" cy="0"/>
          <a:chOff x="0" y="0"/>
          <a:chExt cx="0" cy="0"/>
        </a:xfrm>
      </p:grpSpPr>
      <p:sp>
        <p:nvSpPr>
          <p:cNvPr id="18" name="Title 1">
            <a:extLst>
              <a:ext uri="{FF2B5EF4-FFF2-40B4-BE49-F238E27FC236}">
                <a16:creationId xmlns:a16="http://schemas.microsoft.com/office/drawing/2014/main" id="{9249A6B9-5044-3F81-3842-3048C2A5D28B}"/>
              </a:ext>
            </a:extLst>
          </p:cNvPr>
          <p:cNvSpPr>
            <a:spLocks noGrp="1"/>
          </p:cNvSpPr>
          <p:nvPr>
            <p:ph type="title"/>
          </p:nvPr>
        </p:nvSpPr>
        <p:spPr>
          <a:xfrm>
            <a:off x="406800" y="815953"/>
            <a:ext cx="11012400" cy="492443"/>
          </a:xfrm>
        </p:spPr>
        <p:txBody>
          <a:bodyPr wrap="square" anchor="t">
            <a:normAutofit/>
          </a:bodyPr>
          <a:lstStyle/>
          <a:p>
            <a:pPr algn="ctr"/>
            <a:r>
              <a:rPr lang="en-US" dirty="0" err="1"/>
              <a:t>Leeres</a:t>
            </a:r>
            <a:r>
              <a:rPr lang="en-US" dirty="0"/>
              <a:t> </a:t>
            </a:r>
            <a:r>
              <a:rPr lang="en-US" dirty="0" err="1"/>
              <a:t>Profil</a:t>
            </a:r>
            <a:endParaRPr lang="de-DE"/>
          </a:p>
        </p:txBody>
      </p:sp>
      <p:pic>
        <p:nvPicPr>
          <p:cNvPr id="8" name="Inhaltsplatzhalter 7" descr="Ein Bild, das Text, Screenshot, Reihe, Schrift enthält.&#10;&#10;KI-generierte Inhalte können fehlerhaft sein.">
            <a:extLst>
              <a:ext uri="{FF2B5EF4-FFF2-40B4-BE49-F238E27FC236}">
                <a16:creationId xmlns:a16="http://schemas.microsoft.com/office/drawing/2014/main" id="{81AD40CD-1FF1-17BC-E454-82100A540EC2}"/>
              </a:ext>
            </a:extLst>
          </p:cNvPr>
          <p:cNvPicPr>
            <a:picLocks noGrp="1" noChangeAspect="1"/>
          </p:cNvPicPr>
          <p:nvPr>
            <p:ph idx="1"/>
          </p:nvPr>
        </p:nvPicPr>
        <p:blipFill>
          <a:blip r:embed="rId2"/>
          <a:srcRect t="26330" r="1527" b="11702"/>
          <a:stretch>
            <a:fillRect/>
          </a:stretch>
        </p:blipFill>
        <p:spPr>
          <a:xfrm>
            <a:off x="1907837" y="1668067"/>
            <a:ext cx="8014613" cy="4581467"/>
          </a:xfrm>
          <a:prstGeom prst="rect">
            <a:avLst/>
          </a:prstGeom>
          <a:ln w="38100" cap="sq">
            <a:solidFill>
              <a:schemeClr val="bg1">
                <a:lumMod val="50000"/>
              </a:schemeClr>
            </a:solidFill>
            <a:prstDash val="solid"/>
            <a:miter lim="800000"/>
          </a:ln>
          <a:effectLst>
            <a:outerShdw blurRad="50800" dist="38100" dir="2700000" algn="tl" rotWithShape="0">
              <a:srgbClr val="000000">
                <a:alpha val="43000"/>
              </a:srgbClr>
            </a:outerShdw>
          </a:effectLst>
        </p:spPr>
      </p:pic>
      <p:sp>
        <p:nvSpPr>
          <p:cNvPr id="5" name="Datumsplatzhalter 4">
            <a:extLst>
              <a:ext uri="{FF2B5EF4-FFF2-40B4-BE49-F238E27FC236}">
                <a16:creationId xmlns:a16="http://schemas.microsoft.com/office/drawing/2014/main" id="{25B4C740-6AF4-F642-9AA3-849EEB9AC0C1}"/>
              </a:ext>
            </a:extLst>
          </p:cNvPr>
          <p:cNvSpPr>
            <a:spLocks noGrp="1"/>
          </p:cNvSpPr>
          <p:nvPr>
            <p:ph type="dt" sz="half" idx="10"/>
          </p:nvPr>
        </p:nvSpPr>
        <p:spPr/>
        <p:txBody>
          <a:bodyPr anchor="t">
            <a:normAutofit/>
          </a:bodyPr>
          <a:lstStyle/>
          <a:p>
            <a:pPr>
              <a:lnSpc>
                <a:spcPct val="90000"/>
              </a:lnSpc>
              <a:spcAft>
                <a:spcPts val="600"/>
              </a:spcAft>
            </a:pPr>
            <a:fld id="{CF0770B2-7AB5-4F5D-B885-3C4AEE8836AB}" type="datetime1">
              <a:rPr lang="en-US"/>
              <a:pPr>
                <a:lnSpc>
                  <a:spcPct val="90000"/>
                </a:lnSpc>
                <a:spcAft>
                  <a:spcPts val="600"/>
                </a:spcAft>
              </a:pPr>
              <a:t>7/2/2026</a:t>
            </a:fld>
            <a:endParaRPr lang="de-CH"/>
          </a:p>
        </p:txBody>
      </p:sp>
      <p:sp>
        <p:nvSpPr>
          <p:cNvPr id="13" name="Footer Placeholder 2">
            <a:extLst>
              <a:ext uri="{FF2B5EF4-FFF2-40B4-BE49-F238E27FC236}">
                <a16:creationId xmlns:a16="http://schemas.microsoft.com/office/drawing/2014/main" id="{44DDF58F-DB9A-C209-475D-7D12C6BDA421}"/>
              </a:ext>
            </a:extLst>
          </p:cNvPr>
          <p:cNvSpPr>
            <a:spLocks noGrp="1"/>
          </p:cNvSpPr>
          <p:nvPr>
            <p:ph type="ftr" sz="quarter" idx="11"/>
          </p:nvPr>
        </p:nvSpPr>
        <p:spPr/>
        <p:txBody>
          <a:bodyPr anchor="t">
            <a:normAutofit/>
          </a:bodyPr>
          <a:lstStyle/>
          <a:p>
            <a:pPr>
              <a:lnSpc>
                <a:spcPct val="90000"/>
              </a:lnSpc>
              <a:spcAft>
                <a:spcPts val="600"/>
              </a:spcAft>
            </a:pPr>
            <a:r>
              <a:rPr lang="de-DE"/>
              <a:t>Professur für Erwachsenenbildung und Weiterbildung - Instrument TRIAGO</a:t>
            </a:r>
            <a:endParaRPr lang="de-CH"/>
          </a:p>
        </p:txBody>
      </p:sp>
      <p:sp>
        <p:nvSpPr>
          <p:cNvPr id="7" name="Foliennummernplatzhalter 6">
            <a:extLst>
              <a:ext uri="{FF2B5EF4-FFF2-40B4-BE49-F238E27FC236}">
                <a16:creationId xmlns:a16="http://schemas.microsoft.com/office/drawing/2014/main" id="{1352BC0B-6AD3-BFF4-FE2F-4B43D9BDB32E}"/>
              </a:ext>
            </a:extLst>
          </p:cNvPr>
          <p:cNvSpPr>
            <a:spLocks noGrp="1"/>
          </p:cNvSpPr>
          <p:nvPr>
            <p:ph type="sldNum" sz="quarter" idx="12"/>
          </p:nvPr>
        </p:nvSpPr>
        <p:spPr/>
        <p:txBody>
          <a:bodyPr anchor="t">
            <a:normAutofit/>
          </a:bodyPr>
          <a:lstStyle/>
          <a:p>
            <a:pPr>
              <a:lnSpc>
                <a:spcPct val="90000"/>
              </a:lnSpc>
              <a:spcAft>
                <a:spcPts val="600"/>
              </a:spcAft>
            </a:pPr>
            <a:fld id="{DEB7E9B5-D177-47E2-8402-E1DDCACADA16}" type="slidenum">
              <a:rPr lang="de-CH" smtClean="0"/>
              <a:pPr>
                <a:lnSpc>
                  <a:spcPct val="90000"/>
                </a:lnSpc>
                <a:spcAft>
                  <a:spcPts val="600"/>
                </a:spcAft>
              </a:pPr>
              <a:t>24</a:t>
            </a:fld>
            <a:endParaRPr lang="de-CH"/>
          </a:p>
        </p:txBody>
      </p:sp>
    </p:spTree>
    <p:extLst>
      <p:ext uri="{BB962C8B-B14F-4D97-AF65-F5344CB8AC3E}">
        <p14:creationId xmlns:p14="http://schemas.microsoft.com/office/powerpoint/2010/main" val="18394767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CA45A-5C7B-67C8-5083-06E057E0E577}"/>
            </a:ext>
          </a:extLst>
        </p:cNvPr>
        <p:cNvGrpSpPr/>
        <p:nvPr/>
      </p:nvGrpSpPr>
      <p:grpSpPr>
        <a:xfrm>
          <a:off x="0" y="0"/>
          <a:ext cx="0" cy="0"/>
          <a:chOff x="0" y="0"/>
          <a:chExt cx="0" cy="0"/>
        </a:xfrm>
      </p:grpSpPr>
      <p:sp>
        <p:nvSpPr>
          <p:cNvPr id="4" name="Datumsplatzhalter 3">
            <a:extLst>
              <a:ext uri="{FF2B5EF4-FFF2-40B4-BE49-F238E27FC236}">
                <a16:creationId xmlns:a16="http://schemas.microsoft.com/office/drawing/2014/main" id="{774A8E68-C761-CCCD-FCAE-9535ECDD3DA6}"/>
              </a:ext>
            </a:extLst>
          </p:cNvPr>
          <p:cNvSpPr>
            <a:spLocks noGrp="1"/>
          </p:cNvSpPr>
          <p:nvPr>
            <p:ph type="dt" sz="half" idx="10"/>
          </p:nvPr>
        </p:nvSpPr>
        <p:spPr/>
        <p:txBody>
          <a:bodyPr/>
          <a:lstStyle/>
          <a:p>
            <a:fld id="{C1823D6D-29DD-4A97-BEA7-E495069800B9}" type="datetime1">
              <a:rPr lang="de-DE" smtClean="0"/>
              <a:t>02.07.2026</a:t>
            </a:fld>
            <a:endParaRPr lang="de-CH" dirty="0"/>
          </a:p>
        </p:txBody>
      </p:sp>
      <p:sp>
        <p:nvSpPr>
          <p:cNvPr id="5" name="Fußzeilenplatzhalter 4">
            <a:extLst>
              <a:ext uri="{FF2B5EF4-FFF2-40B4-BE49-F238E27FC236}">
                <a16:creationId xmlns:a16="http://schemas.microsoft.com/office/drawing/2014/main" id="{7EE6ECEC-6E78-9294-625B-BA9FD50CB3F9}"/>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0543D0A2-DE4C-8D94-2927-45ECED2ED72B}"/>
              </a:ext>
            </a:extLst>
          </p:cNvPr>
          <p:cNvSpPr>
            <a:spLocks noGrp="1"/>
          </p:cNvSpPr>
          <p:nvPr>
            <p:ph type="sldNum" sz="quarter" idx="12"/>
          </p:nvPr>
        </p:nvSpPr>
        <p:spPr/>
        <p:txBody>
          <a:bodyPr/>
          <a:lstStyle/>
          <a:p>
            <a:fld id="{442AD375-037F-43D0-B059-5172DA06796A}" type="slidenum">
              <a:rPr lang="de-CH" smtClean="0"/>
              <a:pPr/>
              <a:t>25</a:t>
            </a:fld>
            <a:endParaRPr lang="de-CH" dirty="0"/>
          </a:p>
        </p:txBody>
      </p:sp>
      <p:sp>
        <p:nvSpPr>
          <p:cNvPr id="7" name="Rechteck: abgerundete Ecken 6">
            <a:extLst>
              <a:ext uri="{FF2B5EF4-FFF2-40B4-BE49-F238E27FC236}">
                <a16:creationId xmlns:a16="http://schemas.microsoft.com/office/drawing/2014/main" id="{DFACAFA4-8385-3082-AD8F-3C235EF2B953}"/>
              </a:ext>
            </a:extLst>
          </p:cNvPr>
          <p:cNvSpPr/>
          <p:nvPr/>
        </p:nvSpPr>
        <p:spPr>
          <a:xfrm>
            <a:off x="0" y="1581259"/>
            <a:ext cx="12192000" cy="1509281"/>
          </a:xfrm>
          <a:prstGeom prst="roundRect">
            <a:avLst>
              <a:gd name="adj" fmla="val 0"/>
            </a:avLst>
          </a:prstGeom>
          <a:solidFill>
            <a:srgbClr val="FFF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3200" b="1" dirty="0">
              <a:solidFill>
                <a:srgbClr val="BC8200"/>
              </a:solidFill>
              <a:latin typeface="Arial Rounded MT Bold" panose="020F0704030504030204" pitchFamily="34" charset="0"/>
            </a:endParaRPr>
          </a:p>
        </p:txBody>
      </p:sp>
      <p:sp>
        <p:nvSpPr>
          <p:cNvPr id="11" name="Titel 1">
            <a:extLst>
              <a:ext uri="{FF2B5EF4-FFF2-40B4-BE49-F238E27FC236}">
                <a16:creationId xmlns:a16="http://schemas.microsoft.com/office/drawing/2014/main" id="{A144BAF8-B612-5BF9-9004-8B3145722C33}"/>
              </a:ext>
            </a:extLst>
          </p:cNvPr>
          <p:cNvSpPr>
            <a:spLocks noGrp="1"/>
          </p:cNvSpPr>
          <p:nvPr>
            <p:ph type="title"/>
          </p:nvPr>
        </p:nvSpPr>
        <p:spPr>
          <a:xfrm>
            <a:off x="2969686" y="1614668"/>
            <a:ext cx="6252629" cy="2954655"/>
          </a:xfrm>
        </p:spPr>
        <p:txBody>
          <a:bodyPr/>
          <a:lstStyle/>
          <a:p>
            <a:pPr algn="ctr"/>
            <a:r>
              <a:rPr lang="de-DE" sz="4800" b="1">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Fragerunde und Schlussdiskussion</a:t>
            </a:r>
            <a:endParaRPr lang="de-CH" sz="4800" b="1">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pic>
        <p:nvPicPr>
          <p:cNvPr id="12" name="Grafik 11" descr="Ein Bild, das Grafiken, Screenshot, Farbigkeit, Grafikdesign enthält.&#10;&#10;Automatisch generierte Beschreibung">
            <a:extLst>
              <a:ext uri="{FF2B5EF4-FFF2-40B4-BE49-F238E27FC236}">
                <a16:creationId xmlns:a16="http://schemas.microsoft.com/office/drawing/2014/main" id="{4ED93AD0-6366-F040-08FB-4CE3C54493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4761" y="-255179"/>
            <a:ext cx="1467160" cy="1654457"/>
          </a:xfrm>
          <a:prstGeom prst="rect">
            <a:avLst/>
          </a:prstGeom>
        </p:spPr>
      </p:pic>
      <p:pic>
        <p:nvPicPr>
          <p:cNvPr id="2" name="Grafik 1" descr="Kundenbewertung mit einfarbiger Füllung">
            <a:extLst>
              <a:ext uri="{FF2B5EF4-FFF2-40B4-BE49-F238E27FC236}">
                <a16:creationId xmlns:a16="http://schemas.microsoft.com/office/drawing/2014/main" id="{63C3C1C1-7B5F-31FA-5116-ADAD5025F5B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761614" y="3556591"/>
            <a:ext cx="2659911" cy="2704213"/>
          </a:xfrm>
          <a:prstGeom prst="rect">
            <a:avLst/>
          </a:prstGeom>
        </p:spPr>
      </p:pic>
    </p:spTree>
    <p:extLst>
      <p:ext uri="{BB962C8B-B14F-4D97-AF65-F5344CB8AC3E}">
        <p14:creationId xmlns:p14="http://schemas.microsoft.com/office/powerpoint/2010/main" val="6775995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18FCB-B189-AB0F-A11A-8362BFA7CC0D}"/>
            </a:ext>
          </a:extLst>
        </p:cNvPr>
        <p:cNvGrpSpPr/>
        <p:nvPr/>
      </p:nvGrpSpPr>
      <p:grpSpPr>
        <a:xfrm>
          <a:off x="0" y="0"/>
          <a:ext cx="0" cy="0"/>
          <a:chOff x="0" y="0"/>
          <a:chExt cx="0" cy="0"/>
        </a:xfrm>
      </p:grpSpPr>
      <p:sp>
        <p:nvSpPr>
          <p:cNvPr id="4" name="Datumsplatzhalter 3">
            <a:extLst>
              <a:ext uri="{FF2B5EF4-FFF2-40B4-BE49-F238E27FC236}">
                <a16:creationId xmlns:a16="http://schemas.microsoft.com/office/drawing/2014/main" id="{C1D6670E-7635-AE71-FE59-DD943000FC51}"/>
              </a:ext>
            </a:extLst>
          </p:cNvPr>
          <p:cNvSpPr>
            <a:spLocks noGrp="1"/>
          </p:cNvSpPr>
          <p:nvPr>
            <p:ph type="dt" sz="half" idx="10"/>
          </p:nvPr>
        </p:nvSpPr>
        <p:spPr/>
        <p:txBody>
          <a:bodyPr/>
          <a:lstStyle/>
          <a:p>
            <a:fld id="{C1823D6D-29DD-4A97-BEA7-E495069800B9}" type="datetime1">
              <a:rPr lang="de-DE" smtClean="0"/>
              <a:t>02.07.2026</a:t>
            </a:fld>
            <a:endParaRPr lang="de-CH" dirty="0"/>
          </a:p>
        </p:txBody>
      </p:sp>
      <p:sp>
        <p:nvSpPr>
          <p:cNvPr id="5" name="Fußzeilenplatzhalter 4">
            <a:extLst>
              <a:ext uri="{FF2B5EF4-FFF2-40B4-BE49-F238E27FC236}">
                <a16:creationId xmlns:a16="http://schemas.microsoft.com/office/drawing/2014/main" id="{81182F0E-45FB-1C1D-C14C-D03F1B3DB733}"/>
              </a:ext>
            </a:extLst>
          </p:cNvPr>
          <p:cNvSpPr>
            <a:spLocks noGrp="1"/>
          </p:cNvSpPr>
          <p:nvPr>
            <p:ph type="ftr" sz="quarter" idx="11"/>
          </p:nvPr>
        </p:nvSpPr>
        <p:spPr/>
        <p:txBody>
          <a:bodyPr/>
          <a:lstStyle/>
          <a:p>
            <a:r>
              <a:rPr lang="de-DE"/>
              <a:t>Professur für Erwachsenenbildung und Weiterbildung - Instrument TRIAGO</a:t>
            </a:r>
            <a:endParaRPr lang="de-CH" dirty="0"/>
          </a:p>
        </p:txBody>
      </p:sp>
      <p:sp>
        <p:nvSpPr>
          <p:cNvPr id="6" name="Foliennummernplatzhalter 5">
            <a:extLst>
              <a:ext uri="{FF2B5EF4-FFF2-40B4-BE49-F238E27FC236}">
                <a16:creationId xmlns:a16="http://schemas.microsoft.com/office/drawing/2014/main" id="{39991395-FEDE-41B2-A5F1-762838A247C7}"/>
              </a:ext>
            </a:extLst>
          </p:cNvPr>
          <p:cNvSpPr>
            <a:spLocks noGrp="1"/>
          </p:cNvSpPr>
          <p:nvPr>
            <p:ph type="sldNum" sz="quarter" idx="12"/>
          </p:nvPr>
        </p:nvSpPr>
        <p:spPr/>
        <p:txBody>
          <a:bodyPr/>
          <a:lstStyle/>
          <a:p>
            <a:fld id="{442AD375-037F-43D0-B059-5172DA06796A}" type="slidenum">
              <a:rPr lang="de-CH" smtClean="0"/>
              <a:pPr/>
              <a:t>26</a:t>
            </a:fld>
            <a:endParaRPr lang="de-CH" dirty="0"/>
          </a:p>
        </p:txBody>
      </p:sp>
      <p:sp>
        <p:nvSpPr>
          <p:cNvPr id="7" name="Rechteck: abgerundete Ecken 6">
            <a:extLst>
              <a:ext uri="{FF2B5EF4-FFF2-40B4-BE49-F238E27FC236}">
                <a16:creationId xmlns:a16="http://schemas.microsoft.com/office/drawing/2014/main" id="{CF10C878-D488-2823-646C-96B284C180D6}"/>
              </a:ext>
            </a:extLst>
          </p:cNvPr>
          <p:cNvSpPr/>
          <p:nvPr/>
        </p:nvSpPr>
        <p:spPr>
          <a:xfrm>
            <a:off x="0" y="1988840"/>
            <a:ext cx="12192000" cy="1225746"/>
          </a:xfrm>
          <a:prstGeom prst="roundRect">
            <a:avLst>
              <a:gd name="adj" fmla="val 0"/>
            </a:avLst>
          </a:prstGeom>
          <a:solidFill>
            <a:srgbClr val="FFFA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3200" b="1" dirty="0">
              <a:solidFill>
                <a:srgbClr val="BC8200"/>
              </a:solidFill>
              <a:latin typeface="Arial Rounded MT Bold" panose="020F0704030504030204" pitchFamily="34" charset="0"/>
            </a:endParaRPr>
          </a:p>
        </p:txBody>
      </p:sp>
      <p:sp>
        <p:nvSpPr>
          <p:cNvPr id="11" name="Titel 1">
            <a:extLst>
              <a:ext uri="{FF2B5EF4-FFF2-40B4-BE49-F238E27FC236}">
                <a16:creationId xmlns:a16="http://schemas.microsoft.com/office/drawing/2014/main" id="{4F105358-C088-2D81-9A7E-104DA17E4418}"/>
              </a:ext>
            </a:extLst>
          </p:cNvPr>
          <p:cNvSpPr>
            <a:spLocks noGrp="1"/>
          </p:cNvSpPr>
          <p:nvPr>
            <p:ph type="title"/>
          </p:nvPr>
        </p:nvSpPr>
        <p:spPr>
          <a:xfrm>
            <a:off x="3058290" y="2181739"/>
            <a:ext cx="5313420" cy="1477328"/>
          </a:xfrm>
        </p:spPr>
        <p:txBody>
          <a:bodyPr/>
          <a:lstStyle/>
          <a:p>
            <a:pPr algn="ctr"/>
            <a:r>
              <a:rPr lang="de-DE" sz="4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Herzlichen Dank!</a:t>
            </a:r>
            <a:endParaRPr lang="de-CH" sz="4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pic>
        <p:nvPicPr>
          <p:cNvPr id="12" name="Grafik 11" descr="Ein Bild, das Grafiken, Screenshot, Farbigkeit, Grafikdesign enthält.&#10;&#10;Automatisch generierte Beschreibung">
            <a:extLst>
              <a:ext uri="{FF2B5EF4-FFF2-40B4-BE49-F238E27FC236}">
                <a16:creationId xmlns:a16="http://schemas.microsoft.com/office/drawing/2014/main" id="{3D952066-8AD8-BA3A-AAD6-1E87D48B21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04761" y="-255179"/>
            <a:ext cx="1467160" cy="1654457"/>
          </a:xfrm>
          <a:prstGeom prst="rect">
            <a:avLst/>
          </a:prstGeom>
        </p:spPr>
      </p:pic>
    </p:spTree>
    <p:extLst>
      <p:ext uri="{BB962C8B-B14F-4D97-AF65-F5344CB8AC3E}">
        <p14:creationId xmlns:p14="http://schemas.microsoft.com/office/powerpoint/2010/main" val="3272025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90378-0705-656D-35A7-38549F573AA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C0C81D1-4F49-05D8-9EC2-BCF1F950F3B6}"/>
              </a:ext>
            </a:extLst>
          </p:cNvPr>
          <p:cNvSpPr>
            <a:spLocks noGrp="1"/>
          </p:cNvSpPr>
          <p:nvPr>
            <p:ph type="title"/>
          </p:nvPr>
        </p:nvSpPr>
        <p:spPr>
          <a:xfrm>
            <a:off x="415794" y="1098110"/>
            <a:ext cx="11012400" cy="430887"/>
          </a:xfrm>
        </p:spPr>
        <p:txBody>
          <a:bodyPr/>
          <a:lstStyle/>
          <a:p>
            <a:r>
              <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Was erwartet Sie?</a:t>
            </a:r>
          </a:p>
        </p:txBody>
      </p:sp>
      <p:sp>
        <p:nvSpPr>
          <p:cNvPr id="4" name="Datumsplatzhalter 3">
            <a:extLst>
              <a:ext uri="{FF2B5EF4-FFF2-40B4-BE49-F238E27FC236}">
                <a16:creationId xmlns:a16="http://schemas.microsoft.com/office/drawing/2014/main" id="{B11D8B56-862B-882A-CD6E-F9B0EA5B377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9AD52FE-3FA7-4532-8D32-CCFB059C1981}" type="datetime1">
              <a:rPr kumimoji="0" lang="de-DE" sz="950" b="0" i="0" u="none" strike="noStrike" kern="1200" cap="none" spc="0" normalizeH="0" baseline="0" noProof="0" smtClean="0">
                <a:ln>
                  <a:noFill/>
                </a:ln>
                <a:solidFill>
                  <a:prstClr val="black"/>
                </a:solidFill>
                <a:effectLst/>
                <a:uLnTx/>
                <a:uFillTx/>
                <a:latin typeface="Arial" panose="020B0604020202020204"/>
                <a:ea typeface="+mn-ea"/>
                <a:cs typeface="+mn-cs"/>
              </a:rPr>
              <a:t>02.07.2026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Foliennummernplatzhalter 5">
            <a:extLst>
              <a:ext uri="{FF2B5EF4-FFF2-40B4-BE49-F238E27FC236}">
                <a16:creationId xmlns:a16="http://schemas.microsoft.com/office/drawing/2014/main" id="{68223019-4269-BDAF-B3A4-23DF574B0C5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Grafik 6" descr="Ein Bild, das Grafiken, Screenshot, Farbigkeit, Grafikdesign enthält.&#10;&#10;Automatisch generierte Beschreibung">
            <a:extLst>
              <a:ext uri="{FF2B5EF4-FFF2-40B4-BE49-F238E27FC236}">
                <a16:creationId xmlns:a16="http://schemas.microsoft.com/office/drawing/2014/main" id="{7E7F2F11-B0B8-6871-978B-030C9B7329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0456" y="-305068"/>
            <a:ext cx="1771465" cy="1997609"/>
          </a:xfrm>
          <a:prstGeom prst="rect">
            <a:avLst/>
          </a:prstGeom>
        </p:spPr>
      </p:pic>
      <p:sp>
        <p:nvSpPr>
          <p:cNvPr id="8" name="Fußzeilenplatzhalter 4">
            <a:extLst>
              <a:ext uri="{FF2B5EF4-FFF2-40B4-BE49-F238E27FC236}">
                <a16:creationId xmlns:a16="http://schemas.microsoft.com/office/drawing/2014/main" id="{BD4629B8-8FF4-8E83-B1A9-0C911142D9B1}"/>
              </a:ext>
            </a:extLst>
          </p:cNvPr>
          <p:cNvSpPr>
            <a:spLocks noGrp="1"/>
          </p:cNvSpPr>
          <p:nvPr>
            <p:ph type="ftr" sz="quarter" idx="11"/>
          </p:nvPr>
        </p:nvSpPr>
        <p:spPr>
          <a:xfrm>
            <a:off x="1703388" y="6608763"/>
            <a:ext cx="8099425" cy="1428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950" b="1" i="0" u="none" strike="noStrike" kern="1200" cap="none" spc="0" normalizeH="0" baseline="0" noProof="0" dirty="0">
                <a:ln>
                  <a:noFill/>
                </a:ln>
                <a:solidFill>
                  <a:prstClr val="black"/>
                </a:solidFill>
                <a:effectLst/>
                <a:uLnTx/>
                <a:uFillTx/>
                <a:latin typeface="Arial" panose="020B0604020202020204"/>
                <a:ea typeface="+mn-ea"/>
                <a:cs typeface="+mn-cs"/>
              </a:rPr>
              <a:t>Professur für Erwachsenenbildung und Weiterbildung - Instrument TRIAGO</a:t>
            </a:r>
          </a:p>
        </p:txBody>
      </p:sp>
      <p:sp>
        <p:nvSpPr>
          <p:cNvPr id="10" name="Inhaltsplatzhalter 2">
            <a:extLst>
              <a:ext uri="{FF2B5EF4-FFF2-40B4-BE49-F238E27FC236}">
                <a16:creationId xmlns:a16="http://schemas.microsoft.com/office/drawing/2014/main" id="{8EC04165-D684-DEA2-1261-06C3035BA729}"/>
              </a:ext>
            </a:extLst>
          </p:cNvPr>
          <p:cNvSpPr txBox="1">
            <a:spLocks/>
          </p:cNvSpPr>
          <p:nvPr/>
        </p:nvSpPr>
        <p:spPr>
          <a:xfrm>
            <a:off x="2173250" y="1713233"/>
            <a:ext cx="7667253" cy="1048971"/>
          </a:xfrm>
          <a:prstGeom prst="rect">
            <a:avLst/>
          </a:prstGeom>
        </p:spPr>
        <p:txBody>
          <a:bodyPr vert="horz" lIns="0" tIns="0" rIns="0" bIns="0" rtlCol="0" anchor="t">
            <a:noAutofit/>
          </a:bodyPr>
          <a:lstStyle>
            <a:defPPr>
              <a:defRPr lang="de-DE"/>
            </a:defPPr>
            <a:lvl1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1pPr>
            <a:lvl2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2pPr>
            <a:lvl3pPr marL="536575" indent="-268288"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3pPr>
            <a:lvl4pPr marL="810000" indent="-269875"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4pPr>
            <a:lvl5pPr marL="1080000" indent="-269875" algn="l" defTabSz="914400" rtl="0" eaLnBrk="1" latinLnBrk="0" hangingPunct="1">
              <a:lnSpc>
                <a:spcPct val="125000"/>
              </a:lnSpc>
              <a:spcBef>
                <a:spcPts val="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r">
              <a:buFont typeface="Arial" panose="020B0604020202020204" pitchFamily="34" charset="0"/>
              <a:buNone/>
            </a:pPr>
            <a:endParaRPr lang="de-CH" sz="2400" dirty="0">
              <a:latin typeface="Arial"/>
              <a:cs typeface="Arial"/>
            </a:endParaRPr>
          </a:p>
          <a:p>
            <a:pPr marL="0" lvl="1" indent="0">
              <a:buNone/>
            </a:pPr>
            <a:r>
              <a:rPr lang="de-CH" sz="2400" b="1"/>
              <a:t>Einführung in die TRIAGO-Instrumente: </a:t>
            </a:r>
            <a:br>
              <a:rPr lang="de-CH" sz="2400" b="1" dirty="0">
                <a:cs typeface="Arial"/>
              </a:rPr>
            </a:br>
            <a:r>
              <a:rPr lang="fr-FR" sz="2400" dirty="0"/>
              <a:t>Kartenset, Online-Abklärung, Zusatzmaterial</a:t>
            </a:r>
            <a:endParaRPr lang="de-CH" sz="2400" dirty="0"/>
          </a:p>
        </p:txBody>
      </p:sp>
      <p:sp>
        <p:nvSpPr>
          <p:cNvPr id="11" name="Inhaltsplatzhalter 2">
            <a:extLst>
              <a:ext uri="{FF2B5EF4-FFF2-40B4-BE49-F238E27FC236}">
                <a16:creationId xmlns:a16="http://schemas.microsoft.com/office/drawing/2014/main" id="{7A899D87-6F30-78F5-DDA1-3A143CA907BC}"/>
              </a:ext>
            </a:extLst>
          </p:cNvPr>
          <p:cNvSpPr txBox="1">
            <a:spLocks/>
          </p:cNvSpPr>
          <p:nvPr/>
        </p:nvSpPr>
        <p:spPr>
          <a:xfrm>
            <a:off x="2174334" y="3292620"/>
            <a:ext cx="9791962" cy="1189525"/>
          </a:xfrm>
          <a:prstGeom prst="rect">
            <a:avLst/>
          </a:prstGeom>
        </p:spPr>
        <p:txBody>
          <a:bodyPr vert="horz" lIns="0" tIns="0" rIns="0" bIns="0" rtlCol="0" anchor="t">
            <a:noAutofit/>
          </a:bodyPr>
          <a:lstStyle>
            <a:defPPr>
              <a:defRPr lang="de-DE"/>
            </a:defPPr>
            <a:lvl1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1pPr>
            <a:lvl2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2pPr>
            <a:lvl3pPr marL="536575" indent="-268288"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3pPr>
            <a:lvl4pPr marL="810000" indent="-269875"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4pPr>
            <a:lvl5pPr marL="1080000" indent="-269875" algn="l" defTabSz="914400" rtl="0" eaLnBrk="1" latinLnBrk="0" hangingPunct="1">
              <a:lnSpc>
                <a:spcPct val="125000"/>
              </a:lnSpc>
              <a:spcBef>
                <a:spcPts val="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r">
              <a:buFont typeface="Arial" panose="020B0604020202020204" pitchFamily="34" charset="0"/>
              <a:buNone/>
            </a:pPr>
            <a:endParaRPr lang="de-CH" sz="1200" dirty="0">
              <a:latin typeface="Aptos" panose="020B0004020202020204" pitchFamily="34" charset="0"/>
            </a:endParaRPr>
          </a:p>
          <a:p>
            <a:pPr marL="0" lvl="1" indent="0">
              <a:buNone/>
            </a:pPr>
            <a:r>
              <a:rPr lang="de-CH" sz="2400" b="1"/>
              <a:t>Workshop: Einsatzmöglichkeiten und Erprobung der Instrumente</a:t>
            </a:r>
            <a:br>
              <a:rPr lang="de-CH" sz="2400" b="1" dirty="0"/>
            </a:br>
            <a:r>
              <a:rPr lang="de-CH" sz="2400"/>
              <a:t>Ablauf, Beratungssituation</a:t>
            </a:r>
            <a:endParaRPr lang="de-CH" sz="2400" dirty="0">
              <a:cs typeface="Arial"/>
            </a:endParaRPr>
          </a:p>
        </p:txBody>
      </p:sp>
      <p:sp>
        <p:nvSpPr>
          <p:cNvPr id="12" name="Inhaltsplatzhalter 2">
            <a:extLst>
              <a:ext uri="{FF2B5EF4-FFF2-40B4-BE49-F238E27FC236}">
                <a16:creationId xmlns:a16="http://schemas.microsoft.com/office/drawing/2014/main" id="{678B6CC8-7C06-9D36-4DA9-84AD4D10744C}"/>
              </a:ext>
            </a:extLst>
          </p:cNvPr>
          <p:cNvSpPr txBox="1">
            <a:spLocks/>
          </p:cNvSpPr>
          <p:nvPr/>
        </p:nvSpPr>
        <p:spPr>
          <a:xfrm>
            <a:off x="2174334" y="4798643"/>
            <a:ext cx="5976664" cy="1034246"/>
          </a:xfrm>
          <a:prstGeom prst="rect">
            <a:avLst/>
          </a:prstGeom>
        </p:spPr>
        <p:txBody>
          <a:bodyPr vert="horz" lIns="0" tIns="0" rIns="0" bIns="0" rtlCol="0" anchor="t">
            <a:noAutofit/>
          </a:bodyPr>
          <a:lstStyle>
            <a:defPPr>
              <a:defRPr lang="de-DE"/>
            </a:defPPr>
            <a:lvl1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1pPr>
            <a:lvl2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2pPr>
            <a:lvl3pPr marL="536575" indent="-268288"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3pPr>
            <a:lvl4pPr marL="810000" indent="-269875"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4pPr>
            <a:lvl5pPr marL="1080000" indent="-269875" algn="l" defTabSz="914400" rtl="0" eaLnBrk="1" latinLnBrk="0" hangingPunct="1">
              <a:lnSpc>
                <a:spcPct val="125000"/>
              </a:lnSpc>
              <a:spcBef>
                <a:spcPts val="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50000"/>
              </a:lnSpc>
              <a:buNone/>
            </a:pPr>
            <a:r>
              <a:rPr lang="fr-FR" sz="2400" b="1" dirty="0" err="1"/>
              <a:t>Fragerunde</a:t>
            </a:r>
            <a:r>
              <a:rPr lang="fr-FR" sz="2400" b="1" dirty="0"/>
              <a:t> </a:t>
            </a:r>
            <a:r>
              <a:rPr lang="fr-FR" sz="2400" b="1" dirty="0" err="1"/>
              <a:t>und</a:t>
            </a:r>
            <a:r>
              <a:rPr lang="fr-FR" sz="2400" b="1" dirty="0"/>
              <a:t> </a:t>
            </a:r>
            <a:r>
              <a:rPr lang="fr-FR" sz="2400" b="1" dirty="0" err="1"/>
              <a:t>Schlussdiskussion</a:t>
            </a:r>
            <a:endParaRPr lang="de-CH" sz="2400" dirty="0"/>
          </a:p>
        </p:txBody>
      </p:sp>
      <p:pic>
        <p:nvPicPr>
          <p:cNvPr id="14" name="Picture 2">
            <a:extLst>
              <a:ext uri="{FF2B5EF4-FFF2-40B4-BE49-F238E27FC236}">
                <a16:creationId xmlns:a16="http://schemas.microsoft.com/office/drawing/2014/main" id="{7A7CD0EF-145C-D987-3F11-DA4FE55F9F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6124" y="5008581"/>
            <a:ext cx="457264" cy="12384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a:extLst>
              <a:ext uri="{FF2B5EF4-FFF2-40B4-BE49-F238E27FC236}">
                <a16:creationId xmlns:a16="http://schemas.microsoft.com/office/drawing/2014/main" id="{7362C6D7-7299-D5B6-8B8C-F2BE717BD6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6124" y="2294528"/>
            <a:ext cx="457264" cy="12384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8A2F6137-63D2-086B-ACDD-940B86038D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6124" y="3667720"/>
            <a:ext cx="457264" cy="123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58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C0CBA-3255-2829-F7DE-B59AACE996A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F0ACAA1-D471-187C-FD00-583C5EB70272}"/>
              </a:ext>
            </a:extLst>
          </p:cNvPr>
          <p:cNvSpPr>
            <a:spLocks noGrp="1"/>
          </p:cNvSpPr>
          <p:nvPr>
            <p:ph type="title"/>
          </p:nvPr>
        </p:nvSpPr>
        <p:spPr>
          <a:xfrm>
            <a:off x="406800" y="678952"/>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Die TRIAGO-Instrumente</a:t>
            </a:r>
          </a:p>
        </p:txBody>
      </p:sp>
      <p:sp>
        <p:nvSpPr>
          <p:cNvPr id="4" name="Datumsplatzhalter 3">
            <a:extLst>
              <a:ext uri="{FF2B5EF4-FFF2-40B4-BE49-F238E27FC236}">
                <a16:creationId xmlns:a16="http://schemas.microsoft.com/office/drawing/2014/main" id="{18598123-60CF-E54B-749E-E9E060E422F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304386-B8F7-4728-A05B-83B294575A2C}" type="datetime1">
              <a:rPr kumimoji="0" lang="de-DE" sz="950" b="0" i="0" u="none" strike="noStrike" kern="1200" cap="none" spc="0" normalizeH="0" baseline="0" noProof="0" smtClean="0">
                <a:ln>
                  <a:noFill/>
                </a:ln>
                <a:solidFill>
                  <a:prstClr val="black"/>
                </a:solidFill>
                <a:effectLst/>
                <a:uLnTx/>
                <a:uFillTx/>
                <a:latin typeface="Arial" panose="020B0604020202020204"/>
                <a:ea typeface="+mn-ea"/>
                <a:cs typeface="+mn-cs"/>
              </a:rPr>
              <a:t>02.07.2026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Foliennummernplatzhalter 5">
            <a:extLst>
              <a:ext uri="{FF2B5EF4-FFF2-40B4-BE49-F238E27FC236}">
                <a16:creationId xmlns:a16="http://schemas.microsoft.com/office/drawing/2014/main" id="{ED3B6509-5387-47E5-3497-680AD571850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Grafik 6" descr="Ein Bild, das Grafiken, Screenshot, Farbigkeit, Grafikdesign enthält.&#10;&#10;Automatisch generierte Beschreibung">
            <a:extLst>
              <a:ext uri="{FF2B5EF4-FFF2-40B4-BE49-F238E27FC236}">
                <a16:creationId xmlns:a16="http://schemas.microsoft.com/office/drawing/2014/main" id="{18A17A20-C971-9FDD-9428-524E51E99AB4}"/>
              </a:ext>
            </a:extLst>
          </p:cNvPr>
          <p:cNvPicPr>
            <a:picLocks noChangeAspect="1"/>
          </p:cNvPicPr>
          <p:nvPr/>
        </p:nvPicPr>
        <p:blipFill>
          <a:blip r:embed="rId3"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sp>
        <p:nvSpPr>
          <p:cNvPr id="8" name="Fußzeilenplatzhalter 4">
            <a:extLst>
              <a:ext uri="{FF2B5EF4-FFF2-40B4-BE49-F238E27FC236}">
                <a16:creationId xmlns:a16="http://schemas.microsoft.com/office/drawing/2014/main" id="{4112BD9A-A117-3BCA-2853-4A589C264843}"/>
              </a:ext>
            </a:extLst>
          </p:cNvPr>
          <p:cNvSpPr>
            <a:spLocks noGrp="1"/>
          </p:cNvSpPr>
          <p:nvPr>
            <p:ph type="ftr" sz="quarter" idx="11"/>
          </p:nvPr>
        </p:nvSpPr>
        <p:spPr>
          <a:xfrm>
            <a:off x="1703388" y="6608763"/>
            <a:ext cx="8099425" cy="1428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950" b="1" i="0" u="none" strike="noStrike" kern="1200" cap="none" spc="0" normalizeH="0" baseline="0" noProof="0" dirty="0">
                <a:ln>
                  <a:noFill/>
                </a:ln>
                <a:solidFill>
                  <a:prstClr val="black"/>
                </a:solidFill>
                <a:effectLst/>
                <a:uLnTx/>
                <a:uFillTx/>
                <a:latin typeface="Arial" panose="020B0604020202020204"/>
                <a:ea typeface="+mn-ea"/>
                <a:cs typeface="+mn-cs"/>
              </a:rPr>
              <a:t>Professur für Erwachsenenbildung und Weiterbildung - Instrument TRIAGO</a:t>
            </a:r>
          </a:p>
        </p:txBody>
      </p:sp>
      <p:pic>
        <p:nvPicPr>
          <p:cNvPr id="10" name="Grafik 9">
            <a:extLst>
              <a:ext uri="{FF2B5EF4-FFF2-40B4-BE49-F238E27FC236}">
                <a16:creationId xmlns:a16="http://schemas.microsoft.com/office/drawing/2014/main" id="{88206DC7-7657-277E-0E40-F4E8EB9EBD0E}"/>
              </a:ext>
            </a:extLst>
          </p:cNvPr>
          <p:cNvPicPr>
            <a:picLocks noChangeAspect="1"/>
          </p:cNvPicPr>
          <p:nvPr/>
        </p:nvPicPr>
        <p:blipFill>
          <a:blip r:embed="rId4"/>
          <a:stretch>
            <a:fillRect/>
          </a:stretch>
        </p:blipFill>
        <p:spPr>
          <a:xfrm>
            <a:off x="419100" y="1262894"/>
            <a:ext cx="7494542" cy="5031186"/>
          </a:xfrm>
          <a:prstGeom prst="rect">
            <a:avLst/>
          </a:prstGeom>
          <a:ln w="12700">
            <a:solidFill>
              <a:schemeClr val="bg2">
                <a:lumMod val="75000"/>
              </a:schemeClr>
            </a:solidFill>
          </a:ln>
        </p:spPr>
      </p:pic>
      <p:sp>
        <p:nvSpPr>
          <p:cNvPr id="3" name="Textfeld 2">
            <a:extLst>
              <a:ext uri="{FF2B5EF4-FFF2-40B4-BE49-F238E27FC236}">
                <a16:creationId xmlns:a16="http://schemas.microsoft.com/office/drawing/2014/main" id="{19C94C74-C3DB-993A-F814-CDA355663F58}"/>
              </a:ext>
            </a:extLst>
          </p:cNvPr>
          <p:cNvSpPr txBox="1"/>
          <p:nvPr/>
        </p:nvSpPr>
        <p:spPr>
          <a:xfrm>
            <a:off x="7968208" y="1205563"/>
            <a:ext cx="1920073" cy="307777"/>
          </a:xfrm>
          <a:prstGeom prst="rect">
            <a:avLst/>
          </a:prstGeom>
          <a:noFill/>
        </p:spPr>
        <p:txBody>
          <a:bodyPr wrap="square" lIns="0" tIns="0" rIns="0" bIns="0" rtlCol="0">
            <a:spAutoFit/>
          </a:bodyPr>
          <a:lstStyle/>
          <a:p>
            <a:pPr algn="ctr"/>
            <a:r>
              <a:rPr lang="de-CH" sz="2000" dirty="0">
                <a:solidFill>
                  <a:srgbClr val="3C3939"/>
                </a:solidFill>
                <a:latin typeface="+mj-lt"/>
              </a:rPr>
              <a:t>Kartenset und…</a:t>
            </a:r>
          </a:p>
        </p:txBody>
      </p:sp>
      <p:grpSp>
        <p:nvGrpSpPr>
          <p:cNvPr id="21" name="Gruppieren 20">
            <a:extLst>
              <a:ext uri="{FF2B5EF4-FFF2-40B4-BE49-F238E27FC236}">
                <a16:creationId xmlns:a16="http://schemas.microsoft.com/office/drawing/2014/main" id="{71A7AB08-9B5E-C1E3-DEBB-0339D958F345}"/>
              </a:ext>
            </a:extLst>
          </p:cNvPr>
          <p:cNvGrpSpPr/>
          <p:nvPr/>
        </p:nvGrpSpPr>
        <p:grpSpPr>
          <a:xfrm>
            <a:off x="8256240" y="3370729"/>
            <a:ext cx="2905957" cy="2938591"/>
            <a:chOff x="4775457" y="3455191"/>
            <a:chExt cx="2332604" cy="2299814"/>
          </a:xfrm>
        </p:grpSpPr>
        <p:sp>
          <p:nvSpPr>
            <p:cNvPr id="18" name="Rechteck: abgerundete Ecken 17">
              <a:extLst>
                <a:ext uri="{FF2B5EF4-FFF2-40B4-BE49-F238E27FC236}">
                  <a16:creationId xmlns:a16="http://schemas.microsoft.com/office/drawing/2014/main" id="{D9A724E9-9ED0-1943-8FF6-1B8A9F3F3136}"/>
                </a:ext>
              </a:extLst>
            </p:cNvPr>
            <p:cNvSpPr/>
            <p:nvPr/>
          </p:nvSpPr>
          <p:spPr>
            <a:xfrm rot="21022911">
              <a:off x="4775457" y="3487036"/>
              <a:ext cx="2332604" cy="2071544"/>
            </a:xfrm>
            <a:prstGeom prst="roundRect">
              <a:avLst>
                <a:gd name="adj" fmla="val 0"/>
              </a:avLst>
            </a:prstGeom>
            <a:solidFill>
              <a:schemeClr val="bg1">
                <a:lumMod val="9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pic>
          <p:nvPicPr>
            <p:cNvPr id="20" name="Grafik 19">
              <a:extLst>
                <a:ext uri="{FF2B5EF4-FFF2-40B4-BE49-F238E27FC236}">
                  <a16:creationId xmlns:a16="http://schemas.microsoft.com/office/drawing/2014/main" id="{19E82119-A220-4DE9-8656-735BBD56E783}"/>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6504"/>
                      </a14:imgEffect>
                      <a14:imgEffect>
                        <a14:saturation sat="33000"/>
                      </a14:imgEffect>
                      <a14:imgEffect>
                        <a14:brightnessContrast bright="-35000" contrast="72000"/>
                      </a14:imgEffect>
                    </a14:imgLayer>
                  </a14:imgProps>
                </a:ext>
                <a:ext uri="{28A0092B-C50C-407E-A947-70E740481C1C}">
                  <a14:useLocalDpi xmlns:a14="http://schemas.microsoft.com/office/drawing/2010/main" val="0"/>
                </a:ext>
              </a:extLst>
            </a:blip>
            <a:stretch>
              <a:fillRect/>
            </a:stretch>
          </p:blipFill>
          <p:spPr>
            <a:xfrm>
              <a:off x="4803454" y="3455191"/>
              <a:ext cx="2299814" cy="2299814"/>
            </a:xfrm>
            <a:prstGeom prst="rect">
              <a:avLst/>
            </a:prstGeom>
          </p:spPr>
        </p:pic>
      </p:grpSp>
      <p:sp>
        <p:nvSpPr>
          <p:cNvPr id="22" name="Textfeld 21">
            <a:extLst>
              <a:ext uri="{FF2B5EF4-FFF2-40B4-BE49-F238E27FC236}">
                <a16:creationId xmlns:a16="http://schemas.microsoft.com/office/drawing/2014/main" id="{4348D09A-344A-98FE-96BC-66F61B329CE2}"/>
              </a:ext>
            </a:extLst>
          </p:cNvPr>
          <p:cNvSpPr txBox="1"/>
          <p:nvPr/>
        </p:nvSpPr>
        <p:spPr>
          <a:xfrm rot="21013127">
            <a:off x="7585703" y="3067961"/>
            <a:ext cx="3405448" cy="307777"/>
          </a:xfrm>
          <a:prstGeom prst="rect">
            <a:avLst/>
          </a:prstGeom>
          <a:noFill/>
        </p:spPr>
        <p:txBody>
          <a:bodyPr wrap="square" lIns="0" tIns="0" rIns="0" bIns="0" rtlCol="0">
            <a:spAutoFit/>
          </a:bodyPr>
          <a:lstStyle/>
          <a:p>
            <a:pPr algn="ctr"/>
            <a:r>
              <a:rPr lang="de-CH" sz="2000" dirty="0">
                <a:solidFill>
                  <a:srgbClr val="3C3939"/>
                </a:solidFill>
                <a:latin typeface="+mj-lt"/>
              </a:rPr>
              <a:t> …Online-Abklärung</a:t>
            </a:r>
          </a:p>
        </p:txBody>
      </p:sp>
    </p:spTree>
    <p:extLst>
      <p:ext uri="{BB962C8B-B14F-4D97-AF65-F5344CB8AC3E}">
        <p14:creationId xmlns:p14="http://schemas.microsoft.com/office/powerpoint/2010/main" val="3316747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926F98-9B3B-04E2-F09E-33FCBC3854A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525AB8E-2A40-C4F9-B833-E21F30B96C42}"/>
              </a:ext>
            </a:extLst>
          </p:cNvPr>
          <p:cNvSpPr>
            <a:spLocks noGrp="1"/>
          </p:cNvSpPr>
          <p:nvPr>
            <p:ph type="title"/>
          </p:nvPr>
        </p:nvSpPr>
        <p:spPr>
          <a:xfrm>
            <a:off x="406800" y="678952"/>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Die TRIAGO-Instrumente</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4" name="Datumsplatzhalter 3">
            <a:extLst>
              <a:ext uri="{FF2B5EF4-FFF2-40B4-BE49-F238E27FC236}">
                <a16:creationId xmlns:a16="http://schemas.microsoft.com/office/drawing/2014/main" id="{BD96FCC7-71FE-AFA4-36D8-4205C25ED78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304386-B8F7-4728-A05B-83B294575A2C}" type="datetime1">
              <a:rPr kumimoji="0" lang="de-DE" sz="950" b="0" i="0" u="none" strike="noStrike" kern="1200" cap="none" spc="0" normalizeH="0" baseline="0" noProof="0" smtClean="0">
                <a:ln>
                  <a:noFill/>
                </a:ln>
                <a:solidFill>
                  <a:prstClr val="black"/>
                </a:solidFill>
                <a:effectLst/>
                <a:uLnTx/>
                <a:uFillTx/>
                <a:latin typeface="Arial" panose="020B0604020202020204"/>
                <a:ea typeface="+mn-ea"/>
                <a:cs typeface="+mn-cs"/>
              </a:rPr>
              <a:t>02.07.2026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Foliennummernplatzhalter 5">
            <a:extLst>
              <a:ext uri="{FF2B5EF4-FFF2-40B4-BE49-F238E27FC236}">
                <a16:creationId xmlns:a16="http://schemas.microsoft.com/office/drawing/2014/main" id="{75C1579F-3B43-A855-0521-AC313A280B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Grafik 6" descr="Ein Bild, das Grafiken, Screenshot, Farbigkeit, Grafikdesign enthält.&#10;&#10;Automatisch generierte Beschreibung">
            <a:extLst>
              <a:ext uri="{FF2B5EF4-FFF2-40B4-BE49-F238E27FC236}">
                <a16:creationId xmlns:a16="http://schemas.microsoft.com/office/drawing/2014/main" id="{0CE55E1D-3659-A544-CB9B-975A2D4606F9}"/>
              </a:ext>
            </a:extLst>
          </p:cNvPr>
          <p:cNvPicPr>
            <a:picLocks noChangeAspect="1"/>
          </p:cNvPicPr>
          <p:nvPr/>
        </p:nvPicPr>
        <p:blipFill>
          <a:blip r:embed="rId3"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sp>
        <p:nvSpPr>
          <p:cNvPr id="8" name="Fußzeilenplatzhalter 4">
            <a:extLst>
              <a:ext uri="{FF2B5EF4-FFF2-40B4-BE49-F238E27FC236}">
                <a16:creationId xmlns:a16="http://schemas.microsoft.com/office/drawing/2014/main" id="{147216A2-95C8-F2E9-BB01-246FFD71A0BF}"/>
              </a:ext>
            </a:extLst>
          </p:cNvPr>
          <p:cNvSpPr>
            <a:spLocks noGrp="1"/>
          </p:cNvSpPr>
          <p:nvPr>
            <p:ph type="ftr" sz="quarter" idx="11"/>
          </p:nvPr>
        </p:nvSpPr>
        <p:spPr>
          <a:xfrm>
            <a:off x="1703388" y="6608763"/>
            <a:ext cx="8099425" cy="1428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950" b="1" i="0" u="none" strike="noStrike" kern="1200" cap="none" spc="0" normalizeH="0" baseline="0" noProof="0" dirty="0">
                <a:ln>
                  <a:noFill/>
                </a:ln>
                <a:solidFill>
                  <a:prstClr val="black"/>
                </a:solidFill>
                <a:effectLst/>
                <a:uLnTx/>
                <a:uFillTx/>
                <a:latin typeface="Arial" panose="020B0604020202020204"/>
                <a:ea typeface="+mn-ea"/>
                <a:cs typeface="+mn-cs"/>
              </a:rPr>
              <a:t>Professur für Erwachsenenbildung und Weiterbildung - Instrument TRIAGO</a:t>
            </a:r>
          </a:p>
        </p:txBody>
      </p:sp>
      <p:sp>
        <p:nvSpPr>
          <p:cNvPr id="9" name="Titel 1">
            <a:extLst>
              <a:ext uri="{FF2B5EF4-FFF2-40B4-BE49-F238E27FC236}">
                <a16:creationId xmlns:a16="http://schemas.microsoft.com/office/drawing/2014/main" id="{7FC024E9-EA13-86BD-5B18-76E18E043927}"/>
              </a:ext>
            </a:extLst>
          </p:cNvPr>
          <p:cNvSpPr txBox="1">
            <a:spLocks/>
          </p:cNvSpPr>
          <p:nvPr/>
        </p:nvSpPr>
        <p:spPr>
          <a:xfrm>
            <a:off x="406800" y="1175595"/>
            <a:ext cx="11012400" cy="30777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r>
              <a:rPr lang="de-DE" sz="2000"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TRIAGO Kartenset</a:t>
            </a:r>
          </a:p>
        </p:txBody>
      </p:sp>
      <p:pic>
        <p:nvPicPr>
          <p:cNvPr id="16" name="Grafik 15">
            <a:extLst>
              <a:ext uri="{FF2B5EF4-FFF2-40B4-BE49-F238E27FC236}">
                <a16:creationId xmlns:a16="http://schemas.microsoft.com/office/drawing/2014/main" id="{0A3BB551-DC1E-5171-2375-6018EC859FCD}"/>
              </a:ext>
            </a:extLst>
          </p:cNvPr>
          <p:cNvPicPr>
            <a:picLocks noChangeAspect="1"/>
          </p:cNvPicPr>
          <p:nvPr/>
        </p:nvPicPr>
        <p:blipFill>
          <a:blip r:embed="rId4"/>
          <a:stretch>
            <a:fillRect/>
          </a:stretch>
        </p:blipFill>
        <p:spPr>
          <a:xfrm rot="948047">
            <a:off x="2619971" y="1264478"/>
            <a:ext cx="720080" cy="484523"/>
          </a:xfrm>
          <a:prstGeom prst="rect">
            <a:avLst/>
          </a:prstGeom>
        </p:spPr>
      </p:pic>
      <p:sp>
        <p:nvSpPr>
          <p:cNvPr id="17" name="Textfeld 16">
            <a:extLst>
              <a:ext uri="{FF2B5EF4-FFF2-40B4-BE49-F238E27FC236}">
                <a16:creationId xmlns:a16="http://schemas.microsoft.com/office/drawing/2014/main" id="{7FE10AA5-E852-4D5E-F0C5-CEFA5F937D5C}"/>
              </a:ext>
            </a:extLst>
          </p:cNvPr>
          <p:cNvSpPr txBox="1"/>
          <p:nvPr/>
        </p:nvSpPr>
        <p:spPr>
          <a:xfrm>
            <a:off x="832876" y="2871296"/>
            <a:ext cx="3770992" cy="2585323"/>
          </a:xfrm>
          <a:prstGeom prst="rect">
            <a:avLst/>
          </a:prstGeom>
          <a:noFill/>
        </p:spPr>
        <p:txBody>
          <a:bodyPr wrap="square" lIns="0" tIns="0" rIns="0" bIns="0" rtlCol="0">
            <a:spAutoFit/>
          </a:bodyPr>
          <a:lstStyle/>
          <a:p>
            <a:pPr marL="342900" indent="-342900">
              <a:buFont typeface="Wingdings" panose="05000000000000000000" pitchFamily="2" charset="2"/>
              <a:buChar char="v"/>
            </a:pPr>
            <a:r>
              <a:rPr lang="de-CH" sz="2400" dirty="0"/>
              <a:t>12 Karten Lesen</a:t>
            </a:r>
          </a:p>
          <a:p>
            <a:pPr marL="342900" indent="-342900">
              <a:buFont typeface="Wingdings" panose="05000000000000000000" pitchFamily="2" charset="2"/>
              <a:buChar char="v"/>
            </a:pPr>
            <a:r>
              <a:rPr lang="de-CH" sz="2400" dirty="0"/>
              <a:t>12 Karten Schreiben</a:t>
            </a:r>
          </a:p>
          <a:p>
            <a:pPr marL="342900" indent="-342900">
              <a:buFont typeface="Wingdings" panose="05000000000000000000" pitchFamily="2" charset="2"/>
              <a:buChar char="v"/>
            </a:pPr>
            <a:r>
              <a:rPr lang="de-CH" sz="2400" dirty="0"/>
              <a:t>12 Karten Mathematik</a:t>
            </a:r>
          </a:p>
          <a:p>
            <a:pPr marL="342900" indent="-342900">
              <a:buFont typeface="Wingdings" panose="05000000000000000000" pitchFamily="2" charset="2"/>
              <a:buChar char="v"/>
            </a:pPr>
            <a:r>
              <a:rPr lang="de-CH" sz="2400" dirty="0"/>
              <a:t>12 Karten IKT</a:t>
            </a:r>
          </a:p>
          <a:p>
            <a:endParaRPr lang="de-CH" sz="2400" dirty="0"/>
          </a:p>
          <a:p>
            <a:pPr marL="342900" indent="-342900">
              <a:buFont typeface="Wingdings" panose="05000000000000000000" pitchFamily="2" charset="2"/>
              <a:buChar char="ü"/>
            </a:pPr>
            <a:r>
              <a:rPr lang="de-CH" sz="2400" dirty="0"/>
              <a:t>Kurzanleitung</a:t>
            </a:r>
          </a:p>
          <a:p>
            <a:pPr marL="342900" indent="-342900">
              <a:buFont typeface="Wingdings" panose="05000000000000000000" pitchFamily="2" charset="2"/>
              <a:buChar char="ü"/>
            </a:pPr>
            <a:r>
              <a:rPr lang="de-CH" sz="2400" dirty="0"/>
              <a:t>Legeraster</a:t>
            </a:r>
          </a:p>
        </p:txBody>
      </p:sp>
      <p:sp>
        <p:nvSpPr>
          <p:cNvPr id="18" name="Textfeld 17">
            <a:extLst>
              <a:ext uri="{FF2B5EF4-FFF2-40B4-BE49-F238E27FC236}">
                <a16:creationId xmlns:a16="http://schemas.microsoft.com/office/drawing/2014/main" id="{43B02307-94E1-A832-F711-225E812149F6}"/>
              </a:ext>
            </a:extLst>
          </p:cNvPr>
          <p:cNvSpPr txBox="1"/>
          <p:nvPr/>
        </p:nvSpPr>
        <p:spPr>
          <a:xfrm>
            <a:off x="5888311" y="2901843"/>
            <a:ext cx="3520057" cy="1477328"/>
          </a:xfrm>
          <a:prstGeom prst="rect">
            <a:avLst/>
          </a:prstGeom>
          <a:noFill/>
        </p:spPr>
        <p:txBody>
          <a:bodyPr wrap="square" lIns="0" tIns="0" rIns="0" bIns="0" rtlCol="0" anchor="t">
            <a:spAutoFit/>
          </a:bodyPr>
          <a:lstStyle/>
          <a:p>
            <a:pPr marL="342900" indent="-342900">
              <a:buFont typeface="Wingdings" panose="05000000000000000000" pitchFamily="2" charset="2"/>
              <a:buChar char="Ø"/>
            </a:pPr>
            <a:r>
              <a:rPr lang="de-CH" sz="2400" dirty="0"/>
              <a:t>Ausführliche Anleitung</a:t>
            </a:r>
          </a:p>
          <a:p>
            <a:pPr marL="342900" indent="-342900">
              <a:buFont typeface="Wingdings" panose="05000000000000000000" pitchFamily="2" charset="2"/>
              <a:buChar char="Ø"/>
            </a:pPr>
            <a:r>
              <a:rPr lang="de-CH" sz="2400" dirty="0"/>
              <a:t>Gesprächsleitfaden</a:t>
            </a:r>
          </a:p>
          <a:p>
            <a:pPr marL="342900" indent="-342900">
              <a:buFont typeface="Wingdings" panose="05000000000000000000" pitchFamily="2" charset="2"/>
              <a:buChar char="Ø"/>
            </a:pPr>
            <a:r>
              <a:rPr lang="de-CH" sz="2400" dirty="0"/>
              <a:t>IKT-Zusatzblatt</a:t>
            </a:r>
          </a:p>
          <a:p>
            <a:pPr marL="342900" indent="-342900">
              <a:buFont typeface="Wingdings" panose="05000000000000000000" pitchFamily="2" charset="2"/>
              <a:buChar char="Ø"/>
            </a:pPr>
            <a:r>
              <a:rPr lang="de-CH" sz="2400" dirty="0" err="1">
                <a:cs typeface="Arial"/>
              </a:rPr>
              <a:t>Tutoria</a:t>
            </a:r>
            <a:r>
              <a:rPr lang="de-CH" sz="2400" dirty="0">
                <a:cs typeface="Arial"/>
              </a:rPr>
              <a:t>l</a:t>
            </a:r>
          </a:p>
        </p:txBody>
      </p:sp>
      <p:sp>
        <p:nvSpPr>
          <p:cNvPr id="19" name="Textfeld 18">
            <a:extLst>
              <a:ext uri="{FF2B5EF4-FFF2-40B4-BE49-F238E27FC236}">
                <a16:creationId xmlns:a16="http://schemas.microsoft.com/office/drawing/2014/main" id="{68A88F02-0742-B331-5BEB-7CEAE8867479}"/>
              </a:ext>
            </a:extLst>
          </p:cNvPr>
          <p:cNvSpPr txBox="1"/>
          <p:nvPr/>
        </p:nvSpPr>
        <p:spPr>
          <a:xfrm>
            <a:off x="832876" y="1989138"/>
            <a:ext cx="4032448" cy="369332"/>
          </a:xfrm>
          <a:prstGeom prst="rect">
            <a:avLst/>
          </a:prstGeom>
          <a:noFill/>
        </p:spPr>
        <p:txBody>
          <a:bodyPr wrap="square" lIns="0" tIns="0" rIns="0" bIns="0" rtlCol="0">
            <a:spAutoFit/>
          </a:bodyPr>
          <a:lstStyle/>
          <a:p>
            <a:r>
              <a:rPr lang="de-CH" sz="2400" b="1" dirty="0"/>
              <a:t>Grundausstattung</a:t>
            </a:r>
          </a:p>
        </p:txBody>
      </p:sp>
      <p:sp>
        <p:nvSpPr>
          <p:cNvPr id="20" name="Textfeld 19">
            <a:extLst>
              <a:ext uri="{FF2B5EF4-FFF2-40B4-BE49-F238E27FC236}">
                <a16:creationId xmlns:a16="http://schemas.microsoft.com/office/drawing/2014/main" id="{124A2033-5285-00D8-8903-2C8CC0883A30}"/>
              </a:ext>
            </a:extLst>
          </p:cNvPr>
          <p:cNvSpPr txBox="1"/>
          <p:nvPr/>
        </p:nvSpPr>
        <p:spPr>
          <a:xfrm>
            <a:off x="5888311" y="2001491"/>
            <a:ext cx="3664073" cy="369332"/>
          </a:xfrm>
          <a:prstGeom prst="rect">
            <a:avLst/>
          </a:prstGeom>
          <a:noFill/>
        </p:spPr>
        <p:txBody>
          <a:bodyPr wrap="square" lIns="0" tIns="0" rIns="0" bIns="0" rtlCol="0">
            <a:spAutoFit/>
          </a:bodyPr>
          <a:lstStyle/>
          <a:p>
            <a:r>
              <a:rPr lang="de-CH" sz="2400" b="1" dirty="0"/>
              <a:t>Zusatzmaterial (Online)</a:t>
            </a:r>
          </a:p>
        </p:txBody>
      </p:sp>
    </p:spTree>
    <p:extLst>
      <p:ext uri="{BB962C8B-B14F-4D97-AF65-F5344CB8AC3E}">
        <p14:creationId xmlns:p14="http://schemas.microsoft.com/office/powerpoint/2010/main" val="31097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0-#ppt_w/2"/>
                                          </p:val>
                                        </p:tav>
                                        <p:tav tm="100000">
                                          <p:val>
                                            <p:strVal val="#ppt_x"/>
                                          </p:val>
                                        </p:tav>
                                      </p:tavLst>
                                    </p:anim>
                                    <p:anim calcmode="lin" valueType="num">
                                      <p:cBhvr additive="base">
                                        <p:cTn id="12"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1+#ppt_w/2"/>
                                          </p:val>
                                        </p:tav>
                                        <p:tav tm="100000">
                                          <p:val>
                                            <p:strVal val="#ppt_x"/>
                                          </p:val>
                                        </p:tav>
                                      </p:tavLst>
                                    </p:anim>
                                    <p:anim calcmode="lin" valueType="num">
                                      <p:cBhvr additive="base">
                                        <p:cTn id="18" dur="500" fill="hold"/>
                                        <p:tgtEl>
                                          <p:spTgt spid="20"/>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additive="base">
                                        <p:cTn id="21" dur="500" fill="hold"/>
                                        <p:tgtEl>
                                          <p:spTgt spid="18"/>
                                        </p:tgtEl>
                                        <p:attrNameLst>
                                          <p:attrName>ppt_x</p:attrName>
                                        </p:attrNameLst>
                                      </p:cBhvr>
                                      <p:tavLst>
                                        <p:tav tm="0">
                                          <p:val>
                                            <p:strVal val="1+#ppt_w/2"/>
                                          </p:val>
                                        </p:tav>
                                        <p:tav tm="100000">
                                          <p:val>
                                            <p:strVal val="#ppt_x"/>
                                          </p:val>
                                        </p:tav>
                                      </p:tavLst>
                                    </p:anim>
                                    <p:anim calcmode="lin" valueType="num">
                                      <p:cBhvr additive="base">
                                        <p:cTn id="22"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7">
            <a:extLst>
              <a:ext uri="{FF2B5EF4-FFF2-40B4-BE49-F238E27FC236}">
                <a16:creationId xmlns:a16="http://schemas.microsoft.com/office/drawing/2014/main" id="{37D40757-3DE5-EB2D-1EEB-0F879DFBAAA3}"/>
              </a:ext>
            </a:extLst>
          </p:cNvPr>
          <p:cNvSpPr>
            <a:spLocks noGrp="1"/>
          </p:cNvSpPr>
          <p:nvPr>
            <p:ph type="ftr" sz="quarter" idx="11"/>
          </p:nvPr>
        </p:nvSpPr>
        <p:spPr/>
        <p:txBody>
          <a:bodyPr/>
          <a:lstStyle/>
          <a:p>
            <a:r>
              <a:rPr lang="de-DE" dirty="0"/>
              <a:t>Professur für Erwachsenenbildung und Weiterbildung - Instrument TRIAGO</a:t>
            </a:r>
            <a:endParaRPr lang="de-CH" dirty="0"/>
          </a:p>
        </p:txBody>
      </p:sp>
      <p:sp>
        <p:nvSpPr>
          <p:cNvPr id="6" name="Rechteck 5">
            <a:extLst>
              <a:ext uri="{FF2B5EF4-FFF2-40B4-BE49-F238E27FC236}">
                <a16:creationId xmlns:a16="http://schemas.microsoft.com/office/drawing/2014/main" id="{B834EDED-EB55-D085-9096-0C8DC0829CB9}"/>
              </a:ext>
            </a:extLst>
          </p:cNvPr>
          <p:cNvSpPr/>
          <p:nvPr/>
        </p:nvSpPr>
        <p:spPr>
          <a:xfrm>
            <a:off x="0" y="-99392"/>
            <a:ext cx="12288688" cy="6624736"/>
          </a:xfrm>
          <a:prstGeom prst="rect">
            <a:avLst/>
          </a:prstGeom>
          <a:gradFill flip="none" rotWithShape="1">
            <a:gsLst>
              <a:gs pos="0">
                <a:srgbClr val="FFFAC9"/>
              </a:gs>
              <a:gs pos="44000">
                <a:schemeClr val="bg1">
                  <a:alpha val="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CH" sz="28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sym typeface="Wingdings" panose="05000000000000000000" pitchFamily="2" charset="2"/>
              </a:rPr>
              <a:t> </a:t>
            </a:r>
          </a:p>
        </p:txBody>
      </p:sp>
      <p:sp>
        <p:nvSpPr>
          <p:cNvPr id="114" name="Titel 113">
            <a:extLst>
              <a:ext uri="{FF2B5EF4-FFF2-40B4-BE49-F238E27FC236}">
                <a16:creationId xmlns:a16="http://schemas.microsoft.com/office/drawing/2014/main" id="{F971C358-BA4C-F847-79BB-C38EBAD26742}"/>
              </a:ext>
            </a:extLst>
          </p:cNvPr>
          <p:cNvSpPr>
            <a:spLocks noGrp="1"/>
          </p:cNvSpPr>
          <p:nvPr>
            <p:ph type="title"/>
          </p:nvPr>
        </p:nvSpPr>
        <p:spPr>
          <a:xfrm>
            <a:off x="703417" y="582981"/>
            <a:ext cx="11012400" cy="430887"/>
          </a:xfrm>
        </p:spPr>
        <p:txBody>
          <a:bodyPr/>
          <a:lstStyle/>
          <a:p>
            <a:pPr algn="ctr"/>
            <a:r>
              <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Kartenset in der Beratung</a:t>
            </a:r>
          </a:p>
        </p:txBody>
      </p:sp>
      <p:grpSp>
        <p:nvGrpSpPr>
          <p:cNvPr id="110" name="Gruppieren 109">
            <a:extLst>
              <a:ext uri="{FF2B5EF4-FFF2-40B4-BE49-F238E27FC236}">
                <a16:creationId xmlns:a16="http://schemas.microsoft.com/office/drawing/2014/main" id="{11167FB0-652D-C17F-E2A3-667D02F42EED}"/>
              </a:ext>
            </a:extLst>
          </p:cNvPr>
          <p:cNvGrpSpPr/>
          <p:nvPr/>
        </p:nvGrpSpPr>
        <p:grpSpPr>
          <a:xfrm>
            <a:off x="2528782" y="1206466"/>
            <a:ext cx="3498725" cy="2535345"/>
            <a:chOff x="1013100" y="764704"/>
            <a:chExt cx="3780611" cy="2812504"/>
          </a:xfrm>
        </p:grpSpPr>
        <p:grpSp>
          <p:nvGrpSpPr>
            <p:cNvPr id="53" name="Gruppieren 52">
              <a:extLst>
                <a:ext uri="{FF2B5EF4-FFF2-40B4-BE49-F238E27FC236}">
                  <a16:creationId xmlns:a16="http://schemas.microsoft.com/office/drawing/2014/main" id="{7CA2EC63-160D-DECB-2D6D-E65FD8980D89}"/>
                </a:ext>
              </a:extLst>
            </p:cNvPr>
            <p:cNvGrpSpPr/>
            <p:nvPr/>
          </p:nvGrpSpPr>
          <p:grpSpPr>
            <a:xfrm>
              <a:off x="1578287" y="1004733"/>
              <a:ext cx="2769253" cy="1995772"/>
              <a:chOff x="632561" y="1069865"/>
              <a:chExt cx="2769253" cy="1995772"/>
            </a:xfrm>
          </p:grpSpPr>
          <p:sp>
            <p:nvSpPr>
              <p:cNvPr id="10" name="Gleichschenkliges Dreieck 9">
                <a:extLst>
                  <a:ext uri="{FF2B5EF4-FFF2-40B4-BE49-F238E27FC236}">
                    <a16:creationId xmlns:a16="http://schemas.microsoft.com/office/drawing/2014/main" id="{2E1B5271-6AF8-8826-7D9D-295889955DEE}"/>
                  </a:ext>
                </a:extLst>
              </p:cNvPr>
              <p:cNvSpPr/>
              <p:nvPr/>
            </p:nvSpPr>
            <p:spPr>
              <a:xfrm>
                <a:off x="632561" y="2088891"/>
                <a:ext cx="711904" cy="976746"/>
              </a:xfrm>
              <a:prstGeom prs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Flussdiagramm: Verbinder 10">
                <a:extLst>
                  <a:ext uri="{FF2B5EF4-FFF2-40B4-BE49-F238E27FC236}">
                    <a16:creationId xmlns:a16="http://schemas.microsoft.com/office/drawing/2014/main" id="{393978D8-5311-4247-7004-31790DA965B3}"/>
                  </a:ext>
                </a:extLst>
              </p:cNvPr>
              <p:cNvSpPr/>
              <p:nvPr/>
            </p:nvSpPr>
            <p:spPr>
              <a:xfrm>
                <a:off x="910431" y="1570950"/>
                <a:ext cx="505049" cy="545777"/>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 name="Rechteck 13">
                <a:extLst>
                  <a:ext uri="{FF2B5EF4-FFF2-40B4-BE49-F238E27FC236}">
                    <a16:creationId xmlns:a16="http://schemas.microsoft.com/office/drawing/2014/main" id="{D7149552-902D-B0C9-992E-53A557E9F14F}"/>
                  </a:ext>
                </a:extLst>
              </p:cNvPr>
              <p:cNvSpPr/>
              <p:nvPr/>
            </p:nvSpPr>
            <p:spPr>
              <a:xfrm rot="20219130">
                <a:off x="958546" y="2241629"/>
                <a:ext cx="523187" cy="1308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cxnSp>
            <p:nvCxnSpPr>
              <p:cNvPr id="19" name="Gerader Verbinder 18">
                <a:extLst>
                  <a:ext uri="{FF2B5EF4-FFF2-40B4-BE49-F238E27FC236}">
                    <a16:creationId xmlns:a16="http://schemas.microsoft.com/office/drawing/2014/main" id="{1CEA1D3B-39EB-2662-4761-6C16F5D68171}"/>
                  </a:ext>
                </a:extLst>
              </p:cNvPr>
              <p:cNvCxnSpPr>
                <a:cxnSpLocks/>
              </p:cNvCxnSpPr>
              <p:nvPr/>
            </p:nvCxnSpPr>
            <p:spPr>
              <a:xfrm flipH="1">
                <a:off x="1513457" y="2416832"/>
                <a:ext cx="1084009" cy="9598"/>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7" name="Flussdiagramm: Verbinder 36">
                <a:extLst>
                  <a:ext uri="{FF2B5EF4-FFF2-40B4-BE49-F238E27FC236}">
                    <a16:creationId xmlns:a16="http://schemas.microsoft.com/office/drawing/2014/main" id="{7C57BAC5-752A-F367-1375-4A6C425D87BD}"/>
                  </a:ext>
                </a:extLst>
              </p:cNvPr>
              <p:cNvSpPr/>
              <p:nvPr/>
            </p:nvSpPr>
            <p:spPr>
              <a:xfrm>
                <a:off x="2659811" y="1601018"/>
                <a:ext cx="505049" cy="526359"/>
              </a:xfrm>
              <a:prstGeom prst="flowChartConnector">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8" name="Gleichschenkliges Dreieck 37">
                <a:extLst>
                  <a:ext uri="{FF2B5EF4-FFF2-40B4-BE49-F238E27FC236}">
                    <a16:creationId xmlns:a16="http://schemas.microsoft.com/office/drawing/2014/main" id="{5E5542F6-AAD4-021E-65E1-A6E6195CB25B}"/>
                  </a:ext>
                </a:extLst>
              </p:cNvPr>
              <p:cNvSpPr/>
              <p:nvPr/>
            </p:nvSpPr>
            <p:spPr>
              <a:xfrm>
                <a:off x="2689910" y="2088891"/>
                <a:ext cx="711904" cy="926766"/>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39" name="Rechteck 38">
                <a:extLst>
                  <a:ext uri="{FF2B5EF4-FFF2-40B4-BE49-F238E27FC236}">
                    <a16:creationId xmlns:a16="http://schemas.microsoft.com/office/drawing/2014/main" id="{3FD51AAF-6C0A-50C8-3BE3-251A8AB20022}"/>
                  </a:ext>
                </a:extLst>
              </p:cNvPr>
              <p:cNvSpPr/>
              <p:nvPr/>
            </p:nvSpPr>
            <p:spPr>
              <a:xfrm rot="19094154">
                <a:off x="2523511" y="2480192"/>
                <a:ext cx="540388" cy="12938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cxnSp>
            <p:nvCxnSpPr>
              <p:cNvPr id="42" name="Gerader Verbinder 41">
                <a:extLst>
                  <a:ext uri="{FF2B5EF4-FFF2-40B4-BE49-F238E27FC236}">
                    <a16:creationId xmlns:a16="http://schemas.microsoft.com/office/drawing/2014/main" id="{96597855-D787-9D7C-9D62-0E055D3C99B5}"/>
                  </a:ext>
                </a:extLst>
              </p:cNvPr>
              <p:cNvCxnSpPr>
                <a:cxnSpLocks/>
              </p:cNvCxnSpPr>
              <p:nvPr/>
            </p:nvCxnSpPr>
            <p:spPr>
              <a:xfrm flipH="1">
                <a:off x="2363779" y="2420888"/>
                <a:ext cx="8078" cy="62940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3" name="Textfeld 42">
                <a:extLst>
                  <a:ext uri="{FF2B5EF4-FFF2-40B4-BE49-F238E27FC236}">
                    <a16:creationId xmlns:a16="http://schemas.microsoft.com/office/drawing/2014/main" id="{0BACFA4C-4CEE-3338-B51D-0D3F2EA6078C}"/>
                  </a:ext>
                </a:extLst>
              </p:cNvPr>
              <p:cNvSpPr txBox="1"/>
              <p:nvPr/>
            </p:nvSpPr>
            <p:spPr>
              <a:xfrm>
                <a:off x="1179222" y="1069865"/>
                <a:ext cx="1142942" cy="276999"/>
              </a:xfrm>
              <a:prstGeom prst="rect">
                <a:avLst/>
              </a:prstGeom>
              <a:noFill/>
            </p:spPr>
            <p:txBody>
              <a:bodyPr wrap="none" lIns="0" tIns="0" rIns="0" bIns="0" rtlCol="0">
                <a:spAutoFit/>
              </a:bodyPr>
              <a:lstStyle/>
              <a:p>
                <a:r>
                  <a:rPr lang="de-CH" dirty="0">
                    <a:latin typeface="Bahnschrift SemiBold" panose="020B0502040204020203" pitchFamily="34" charset="0"/>
                  </a:rPr>
                  <a:t>1. Beratung</a:t>
                </a:r>
              </a:p>
            </p:txBody>
          </p:sp>
          <p:cxnSp>
            <p:nvCxnSpPr>
              <p:cNvPr id="47" name="Gerader Verbinder 46">
                <a:extLst>
                  <a:ext uri="{FF2B5EF4-FFF2-40B4-BE49-F238E27FC236}">
                    <a16:creationId xmlns:a16="http://schemas.microsoft.com/office/drawing/2014/main" id="{A827C182-EB74-28EC-2E9A-199F23C629E2}"/>
                  </a:ext>
                </a:extLst>
              </p:cNvPr>
              <p:cNvCxnSpPr>
                <a:cxnSpLocks/>
              </p:cNvCxnSpPr>
              <p:nvPr/>
            </p:nvCxnSpPr>
            <p:spPr>
              <a:xfrm flipH="1">
                <a:off x="1653055" y="2432636"/>
                <a:ext cx="8078" cy="629409"/>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01" name="Rechteck 100">
              <a:extLst>
                <a:ext uri="{FF2B5EF4-FFF2-40B4-BE49-F238E27FC236}">
                  <a16:creationId xmlns:a16="http://schemas.microsoft.com/office/drawing/2014/main" id="{61EBBF67-1A0E-6BF0-2112-730CE6F5E70F}"/>
                </a:ext>
              </a:extLst>
            </p:cNvPr>
            <p:cNvSpPr/>
            <p:nvPr/>
          </p:nvSpPr>
          <p:spPr>
            <a:xfrm>
              <a:off x="1013100" y="764704"/>
              <a:ext cx="3780611" cy="2812504"/>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111" name="Gruppieren 110">
            <a:extLst>
              <a:ext uri="{FF2B5EF4-FFF2-40B4-BE49-F238E27FC236}">
                <a16:creationId xmlns:a16="http://schemas.microsoft.com/office/drawing/2014/main" id="{FCF47C6A-3F63-C5B1-A75C-63BA09BDBE6E}"/>
              </a:ext>
            </a:extLst>
          </p:cNvPr>
          <p:cNvGrpSpPr/>
          <p:nvPr/>
        </p:nvGrpSpPr>
        <p:grpSpPr>
          <a:xfrm>
            <a:off x="6164495" y="1206465"/>
            <a:ext cx="3491551" cy="2535345"/>
            <a:chOff x="6309208" y="746993"/>
            <a:chExt cx="3780611" cy="2812504"/>
          </a:xfrm>
        </p:grpSpPr>
        <p:grpSp>
          <p:nvGrpSpPr>
            <p:cNvPr id="96" name="Gruppieren 95">
              <a:extLst>
                <a:ext uri="{FF2B5EF4-FFF2-40B4-BE49-F238E27FC236}">
                  <a16:creationId xmlns:a16="http://schemas.microsoft.com/office/drawing/2014/main" id="{C519AF60-3555-B1D2-1FD4-BF29A1376726}"/>
                </a:ext>
              </a:extLst>
            </p:cNvPr>
            <p:cNvGrpSpPr/>
            <p:nvPr/>
          </p:nvGrpSpPr>
          <p:grpSpPr>
            <a:xfrm>
              <a:off x="6553851" y="966103"/>
              <a:ext cx="3226945" cy="2335345"/>
              <a:chOff x="7636449" y="1057346"/>
              <a:chExt cx="3226945" cy="2335345"/>
            </a:xfrm>
          </p:grpSpPr>
          <p:sp>
            <p:nvSpPr>
              <p:cNvPr id="27" name="Rechteck 26">
                <a:extLst>
                  <a:ext uri="{FF2B5EF4-FFF2-40B4-BE49-F238E27FC236}">
                    <a16:creationId xmlns:a16="http://schemas.microsoft.com/office/drawing/2014/main" id="{B03C8E47-9C00-361D-1B66-EE7A4873CC0B}"/>
                  </a:ext>
                </a:extLst>
              </p:cNvPr>
              <p:cNvSpPr/>
              <p:nvPr/>
            </p:nvSpPr>
            <p:spPr>
              <a:xfrm>
                <a:off x="8480888" y="1664499"/>
                <a:ext cx="1602449" cy="17281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8" name="Rechteck: abgerundete Ecken 27">
                <a:extLst>
                  <a:ext uri="{FF2B5EF4-FFF2-40B4-BE49-F238E27FC236}">
                    <a16:creationId xmlns:a16="http://schemas.microsoft.com/office/drawing/2014/main" id="{FE24F84C-BA90-5628-2CDD-84D1AEFAEB4E}"/>
                  </a:ext>
                </a:extLst>
              </p:cNvPr>
              <p:cNvSpPr/>
              <p:nvPr/>
            </p:nvSpPr>
            <p:spPr>
              <a:xfrm rot="16200000">
                <a:off x="8459582" y="2767630"/>
                <a:ext cx="612069" cy="421057"/>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bIns="0" rtlCol="0" anchor="b"/>
              <a:lstStyle/>
              <a:p>
                <a:pPr algn="ctr"/>
                <a:r>
                  <a:rPr lang="de-CH" sz="700" dirty="0">
                    <a:solidFill>
                      <a:schemeClr val="tx1"/>
                    </a:solidFill>
                  </a:rPr>
                  <a:t>einfach</a:t>
                </a:r>
              </a:p>
            </p:txBody>
          </p:sp>
          <p:sp>
            <p:nvSpPr>
              <p:cNvPr id="30" name="Rechteck: abgerundete Ecken 29">
                <a:extLst>
                  <a:ext uri="{FF2B5EF4-FFF2-40B4-BE49-F238E27FC236}">
                    <a16:creationId xmlns:a16="http://schemas.microsoft.com/office/drawing/2014/main" id="{4BD0A9E9-9317-CA8C-3E56-B590CBBDFC1D}"/>
                  </a:ext>
                </a:extLst>
              </p:cNvPr>
              <p:cNvSpPr/>
              <p:nvPr/>
            </p:nvSpPr>
            <p:spPr>
              <a:xfrm>
                <a:off x="9716076" y="1798240"/>
                <a:ext cx="210407" cy="347360"/>
              </a:xfrm>
              <a:prstGeom prst="roundRect">
                <a:avLst/>
              </a:prstGeom>
              <a:solidFill>
                <a:srgbClr val="FFBF48"/>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2" name="Rechteck: abgerundete Ecken 31">
                <a:extLst>
                  <a:ext uri="{FF2B5EF4-FFF2-40B4-BE49-F238E27FC236}">
                    <a16:creationId xmlns:a16="http://schemas.microsoft.com/office/drawing/2014/main" id="{8404A620-DFBD-6C27-EDAE-8D6E59FB7D06}"/>
                  </a:ext>
                </a:extLst>
              </p:cNvPr>
              <p:cNvSpPr/>
              <p:nvPr/>
            </p:nvSpPr>
            <p:spPr>
              <a:xfrm>
                <a:off x="9366677" y="1798240"/>
                <a:ext cx="210407" cy="347360"/>
              </a:xfrm>
              <a:prstGeom prst="roundRect">
                <a:avLst/>
              </a:prstGeom>
              <a:solidFill>
                <a:srgbClr val="FFBF48"/>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4" name="Rechteck: abgerundete Ecken 33">
                <a:extLst>
                  <a:ext uri="{FF2B5EF4-FFF2-40B4-BE49-F238E27FC236}">
                    <a16:creationId xmlns:a16="http://schemas.microsoft.com/office/drawing/2014/main" id="{FABE7841-89FC-46D4-092E-A2435462922A}"/>
                  </a:ext>
                </a:extLst>
              </p:cNvPr>
              <p:cNvSpPr/>
              <p:nvPr/>
            </p:nvSpPr>
            <p:spPr>
              <a:xfrm rot="16200000">
                <a:off x="8961836" y="2754746"/>
                <a:ext cx="612067" cy="421057"/>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bIns="0" rtlCol="0" anchor="b"/>
              <a:lstStyle/>
              <a:p>
                <a:pPr algn="ctr"/>
                <a:r>
                  <a:rPr lang="de-CH" sz="700" dirty="0">
                    <a:solidFill>
                      <a:schemeClr val="tx1"/>
                    </a:solidFill>
                  </a:rPr>
                  <a:t>mittel</a:t>
                </a:r>
              </a:p>
            </p:txBody>
          </p:sp>
          <p:sp>
            <p:nvSpPr>
              <p:cNvPr id="35" name="Rechteck: abgerundete Ecken 34">
                <a:extLst>
                  <a:ext uri="{FF2B5EF4-FFF2-40B4-BE49-F238E27FC236}">
                    <a16:creationId xmlns:a16="http://schemas.microsoft.com/office/drawing/2014/main" id="{FFA432E6-9C70-3B4E-1316-F62BCD535AA0}"/>
                  </a:ext>
                </a:extLst>
              </p:cNvPr>
              <p:cNvSpPr/>
              <p:nvPr/>
            </p:nvSpPr>
            <p:spPr>
              <a:xfrm rot="16200000">
                <a:off x="9484272" y="2764183"/>
                <a:ext cx="593193" cy="421057"/>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bIns="0" rtlCol="0" anchor="b"/>
              <a:lstStyle/>
              <a:p>
                <a:pPr algn="ctr"/>
                <a:r>
                  <a:rPr lang="de-CH" sz="700" dirty="0">
                    <a:solidFill>
                      <a:schemeClr val="tx1"/>
                    </a:solidFill>
                  </a:rPr>
                  <a:t>schwer</a:t>
                </a:r>
              </a:p>
            </p:txBody>
          </p:sp>
          <p:sp>
            <p:nvSpPr>
              <p:cNvPr id="44" name="Textfeld 43">
                <a:extLst>
                  <a:ext uri="{FF2B5EF4-FFF2-40B4-BE49-F238E27FC236}">
                    <a16:creationId xmlns:a16="http://schemas.microsoft.com/office/drawing/2014/main" id="{ECE72E8D-F851-28BC-6991-AA88113D323D}"/>
                  </a:ext>
                </a:extLst>
              </p:cNvPr>
              <p:cNvSpPr txBox="1"/>
              <p:nvPr/>
            </p:nvSpPr>
            <p:spPr>
              <a:xfrm>
                <a:off x="8297495" y="1057346"/>
                <a:ext cx="1938031" cy="276999"/>
              </a:xfrm>
              <a:prstGeom prst="rect">
                <a:avLst/>
              </a:prstGeom>
              <a:noFill/>
            </p:spPr>
            <p:txBody>
              <a:bodyPr wrap="none" lIns="0" tIns="0" rIns="0" bIns="0" rtlCol="0">
                <a:spAutoFit/>
              </a:bodyPr>
              <a:lstStyle/>
              <a:p>
                <a:r>
                  <a:rPr lang="de-CH" dirty="0">
                    <a:latin typeface="Bahnschrift SemiBold" panose="020B0502040204020203" pitchFamily="34" charset="0"/>
                  </a:rPr>
                  <a:t>2. Karten sortieren</a:t>
                </a:r>
              </a:p>
            </p:txBody>
          </p:sp>
          <p:sp>
            <p:nvSpPr>
              <p:cNvPr id="51" name="Flussdiagramm: Verbinder 50">
                <a:extLst>
                  <a:ext uri="{FF2B5EF4-FFF2-40B4-BE49-F238E27FC236}">
                    <a16:creationId xmlns:a16="http://schemas.microsoft.com/office/drawing/2014/main" id="{1A574BCB-D6D9-6AE4-E8E8-84B0176381C7}"/>
                  </a:ext>
                </a:extLst>
              </p:cNvPr>
              <p:cNvSpPr/>
              <p:nvPr/>
            </p:nvSpPr>
            <p:spPr>
              <a:xfrm>
                <a:off x="7636449" y="2113464"/>
                <a:ext cx="505049" cy="545777"/>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2" name="Flussdiagramm: Verbinder 51">
                <a:extLst>
                  <a:ext uri="{FF2B5EF4-FFF2-40B4-BE49-F238E27FC236}">
                    <a16:creationId xmlns:a16="http://schemas.microsoft.com/office/drawing/2014/main" id="{3703497A-7721-C514-DA8B-59CCF2CAB87C}"/>
                  </a:ext>
                </a:extLst>
              </p:cNvPr>
              <p:cNvSpPr/>
              <p:nvPr/>
            </p:nvSpPr>
            <p:spPr>
              <a:xfrm>
                <a:off x="10358345" y="2132882"/>
                <a:ext cx="505049" cy="526359"/>
              </a:xfrm>
              <a:prstGeom prst="flowChartConnector">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54" name="Gleichschenkliges Dreieck 53">
                <a:extLst>
                  <a:ext uri="{FF2B5EF4-FFF2-40B4-BE49-F238E27FC236}">
                    <a16:creationId xmlns:a16="http://schemas.microsoft.com/office/drawing/2014/main" id="{0D9F0A3F-63DE-21F1-C5DE-EB47849C9B6D}"/>
                  </a:ext>
                </a:extLst>
              </p:cNvPr>
              <p:cNvSpPr/>
              <p:nvPr/>
            </p:nvSpPr>
            <p:spPr>
              <a:xfrm rot="5400000">
                <a:off x="8110668" y="2275686"/>
                <a:ext cx="194388" cy="221333"/>
              </a:xfrm>
              <a:prstGeom prs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5" name="Gleichschenkliges Dreieck 54">
                <a:extLst>
                  <a:ext uri="{FF2B5EF4-FFF2-40B4-BE49-F238E27FC236}">
                    <a16:creationId xmlns:a16="http://schemas.microsoft.com/office/drawing/2014/main" id="{B4463D3F-6268-C689-BF70-0DCCFAF6D010}"/>
                  </a:ext>
                </a:extLst>
              </p:cNvPr>
              <p:cNvSpPr/>
              <p:nvPr/>
            </p:nvSpPr>
            <p:spPr>
              <a:xfrm rot="16200000">
                <a:off x="10188227" y="2303356"/>
                <a:ext cx="194388" cy="221333"/>
              </a:xfrm>
              <a:prstGeom prst="triangl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6" name="Rechteck: abgerundete Ecken 55">
                <a:extLst>
                  <a:ext uri="{FF2B5EF4-FFF2-40B4-BE49-F238E27FC236}">
                    <a16:creationId xmlns:a16="http://schemas.microsoft.com/office/drawing/2014/main" id="{C607A966-586C-1AFF-446B-C947683BBC83}"/>
                  </a:ext>
                </a:extLst>
              </p:cNvPr>
              <p:cNvSpPr/>
              <p:nvPr/>
            </p:nvSpPr>
            <p:spPr>
              <a:xfrm>
                <a:off x="9027287" y="1791358"/>
                <a:ext cx="210407" cy="347360"/>
              </a:xfrm>
              <a:prstGeom prst="roundRect">
                <a:avLst/>
              </a:prstGeom>
              <a:solidFill>
                <a:srgbClr val="FFBF48"/>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57" name="Rechteck: abgerundete Ecken 56">
                <a:extLst>
                  <a:ext uri="{FF2B5EF4-FFF2-40B4-BE49-F238E27FC236}">
                    <a16:creationId xmlns:a16="http://schemas.microsoft.com/office/drawing/2014/main" id="{38148E79-F21A-AC49-0094-7B68AEBDBD40}"/>
                  </a:ext>
                </a:extLst>
              </p:cNvPr>
              <p:cNvSpPr/>
              <p:nvPr/>
            </p:nvSpPr>
            <p:spPr>
              <a:xfrm>
                <a:off x="8691446" y="1789039"/>
                <a:ext cx="210407" cy="347360"/>
              </a:xfrm>
              <a:prstGeom prst="roundRect">
                <a:avLst/>
              </a:prstGeom>
              <a:solidFill>
                <a:srgbClr val="FFBF48"/>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cxnSp>
            <p:nvCxnSpPr>
              <p:cNvPr id="59" name="Verbinder: gekrümmt 58">
                <a:extLst>
                  <a:ext uri="{FF2B5EF4-FFF2-40B4-BE49-F238E27FC236}">
                    <a16:creationId xmlns:a16="http://schemas.microsoft.com/office/drawing/2014/main" id="{5F884499-C1A9-5FF0-EB90-0E35BE66F8E6}"/>
                  </a:ext>
                </a:extLst>
              </p:cNvPr>
              <p:cNvCxnSpPr>
                <a:cxnSpLocks/>
                <a:endCxn id="34" idx="3"/>
              </p:cNvCxnSpPr>
              <p:nvPr/>
            </p:nvCxnSpPr>
            <p:spPr>
              <a:xfrm rot="16200000" flipH="1">
                <a:off x="8771394" y="2162765"/>
                <a:ext cx="504204" cy="488748"/>
              </a:xfrm>
              <a:prstGeom prst="curvedConnector3">
                <a:avLst>
                  <a:gd name="adj1" fmla="val 70151"/>
                </a:avLst>
              </a:prstGeom>
              <a:ln>
                <a:tailEnd type="triangle"/>
              </a:ln>
            </p:spPr>
            <p:style>
              <a:lnRef idx="1">
                <a:schemeClr val="dk1"/>
              </a:lnRef>
              <a:fillRef idx="0">
                <a:schemeClr val="dk1"/>
              </a:fillRef>
              <a:effectRef idx="0">
                <a:schemeClr val="dk1"/>
              </a:effectRef>
              <a:fontRef idx="minor">
                <a:schemeClr val="tx1"/>
              </a:fontRef>
            </p:style>
          </p:cxnSp>
          <p:cxnSp>
            <p:nvCxnSpPr>
              <p:cNvPr id="63" name="Verbinder: gekrümmt 62">
                <a:extLst>
                  <a:ext uri="{FF2B5EF4-FFF2-40B4-BE49-F238E27FC236}">
                    <a16:creationId xmlns:a16="http://schemas.microsoft.com/office/drawing/2014/main" id="{96C6D00C-7C69-BC8D-9702-A5B9CE47E57E}"/>
                  </a:ext>
                </a:extLst>
              </p:cNvPr>
              <p:cNvCxnSpPr>
                <a:stCxn id="56" idx="2"/>
                <a:endCxn id="28" idx="3"/>
              </p:cNvCxnSpPr>
              <p:nvPr/>
            </p:nvCxnSpPr>
            <p:spPr>
              <a:xfrm rot="5400000">
                <a:off x="8682351" y="2221984"/>
                <a:ext cx="533406" cy="366874"/>
              </a:xfrm>
              <a:prstGeom prst="curved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65" name="Verbinder: gekrümmt 64">
                <a:extLst>
                  <a:ext uri="{FF2B5EF4-FFF2-40B4-BE49-F238E27FC236}">
                    <a16:creationId xmlns:a16="http://schemas.microsoft.com/office/drawing/2014/main" id="{AF85F3FF-B278-15BB-8F17-7476C0E88D02}"/>
                  </a:ext>
                </a:extLst>
              </p:cNvPr>
              <p:cNvCxnSpPr>
                <a:stCxn id="32" idx="2"/>
                <a:endCxn id="35" idx="3"/>
              </p:cNvCxnSpPr>
              <p:nvPr/>
            </p:nvCxnSpPr>
            <p:spPr>
              <a:xfrm rot="16200000" flipH="1">
                <a:off x="9360118" y="2257363"/>
                <a:ext cx="532515" cy="308988"/>
              </a:xfrm>
              <a:prstGeom prst="curved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67" name="Verbinder: gekrümmt 66">
                <a:extLst>
                  <a:ext uri="{FF2B5EF4-FFF2-40B4-BE49-F238E27FC236}">
                    <a16:creationId xmlns:a16="http://schemas.microsoft.com/office/drawing/2014/main" id="{9C7046D3-9E65-F650-0863-0B1CEFFF2DB9}"/>
                  </a:ext>
                </a:extLst>
              </p:cNvPr>
              <p:cNvCxnSpPr>
                <a:cxnSpLocks/>
              </p:cNvCxnSpPr>
              <p:nvPr/>
            </p:nvCxnSpPr>
            <p:spPr>
              <a:xfrm rot="5400000">
                <a:off x="9330782" y="2203643"/>
                <a:ext cx="491463" cy="405968"/>
              </a:xfrm>
              <a:prstGeom prst="curvedConnector3">
                <a:avLst>
                  <a:gd name="adj1" fmla="val 11755"/>
                </a:avLst>
              </a:prstGeom>
              <a:ln>
                <a:tailEnd type="triangle"/>
              </a:ln>
            </p:spPr>
            <p:style>
              <a:lnRef idx="1">
                <a:schemeClr val="dk1"/>
              </a:lnRef>
              <a:fillRef idx="0">
                <a:schemeClr val="dk1"/>
              </a:fillRef>
              <a:effectRef idx="0">
                <a:schemeClr val="dk1"/>
              </a:effectRef>
              <a:fontRef idx="minor">
                <a:schemeClr val="tx1"/>
              </a:fontRef>
            </p:style>
          </p:cxnSp>
          <p:sp>
            <p:nvSpPr>
              <p:cNvPr id="91" name="Rechteck 90">
                <a:extLst>
                  <a:ext uri="{FF2B5EF4-FFF2-40B4-BE49-F238E27FC236}">
                    <a16:creationId xmlns:a16="http://schemas.microsoft.com/office/drawing/2014/main" id="{BE6B39D5-2866-EFC8-4CF0-242450061CF8}"/>
                  </a:ext>
                </a:extLst>
              </p:cNvPr>
              <p:cNvSpPr/>
              <p:nvPr/>
            </p:nvSpPr>
            <p:spPr>
              <a:xfrm rot="20219130">
                <a:off x="7832650" y="1884572"/>
                <a:ext cx="523187" cy="130872"/>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2" name="Rechteck 91">
                <a:extLst>
                  <a:ext uri="{FF2B5EF4-FFF2-40B4-BE49-F238E27FC236}">
                    <a16:creationId xmlns:a16="http://schemas.microsoft.com/office/drawing/2014/main" id="{D728F6AD-6912-1CE2-9199-EAE8ABEA7DA3}"/>
                  </a:ext>
                </a:extLst>
              </p:cNvPr>
              <p:cNvSpPr/>
              <p:nvPr/>
            </p:nvSpPr>
            <p:spPr>
              <a:xfrm rot="19094154">
                <a:off x="10178057" y="2809025"/>
                <a:ext cx="540388" cy="129384"/>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102" name="Rechteck 101">
              <a:extLst>
                <a:ext uri="{FF2B5EF4-FFF2-40B4-BE49-F238E27FC236}">
                  <a16:creationId xmlns:a16="http://schemas.microsoft.com/office/drawing/2014/main" id="{F551E217-50D8-4C12-9C89-D83F4E830304}"/>
                </a:ext>
              </a:extLst>
            </p:cNvPr>
            <p:cNvSpPr/>
            <p:nvPr/>
          </p:nvSpPr>
          <p:spPr>
            <a:xfrm>
              <a:off x="6309208" y="746993"/>
              <a:ext cx="3780611" cy="281250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112" name="Gruppieren 111">
            <a:extLst>
              <a:ext uri="{FF2B5EF4-FFF2-40B4-BE49-F238E27FC236}">
                <a16:creationId xmlns:a16="http://schemas.microsoft.com/office/drawing/2014/main" id="{CEF9B37A-55C0-30EF-235C-15DEC59FFDDF}"/>
              </a:ext>
            </a:extLst>
          </p:cNvPr>
          <p:cNvGrpSpPr/>
          <p:nvPr/>
        </p:nvGrpSpPr>
        <p:grpSpPr>
          <a:xfrm>
            <a:off x="2520440" y="3838124"/>
            <a:ext cx="3515408" cy="2522581"/>
            <a:chOff x="996416" y="3661573"/>
            <a:chExt cx="3780611" cy="2812504"/>
          </a:xfrm>
        </p:grpSpPr>
        <p:grpSp>
          <p:nvGrpSpPr>
            <p:cNvPr id="99" name="Gruppieren 98">
              <a:extLst>
                <a:ext uri="{FF2B5EF4-FFF2-40B4-BE49-F238E27FC236}">
                  <a16:creationId xmlns:a16="http://schemas.microsoft.com/office/drawing/2014/main" id="{A2423B47-8FDC-052A-E4E7-99EB1E67C9C5}"/>
                </a:ext>
              </a:extLst>
            </p:cNvPr>
            <p:cNvGrpSpPr/>
            <p:nvPr/>
          </p:nvGrpSpPr>
          <p:grpSpPr>
            <a:xfrm>
              <a:off x="1343513" y="3820453"/>
              <a:ext cx="3004027" cy="2363700"/>
              <a:chOff x="1013100" y="3790937"/>
              <a:chExt cx="3004027" cy="2363700"/>
            </a:xfrm>
          </p:grpSpPr>
          <p:sp>
            <p:nvSpPr>
              <p:cNvPr id="74" name="Textfeld 73">
                <a:extLst>
                  <a:ext uri="{FF2B5EF4-FFF2-40B4-BE49-F238E27FC236}">
                    <a16:creationId xmlns:a16="http://schemas.microsoft.com/office/drawing/2014/main" id="{77BAF2B1-B587-BFD4-6975-F422BEB47B27}"/>
                  </a:ext>
                </a:extLst>
              </p:cNvPr>
              <p:cNvSpPr txBox="1"/>
              <p:nvPr/>
            </p:nvSpPr>
            <p:spPr>
              <a:xfrm>
                <a:off x="1013100" y="3790937"/>
                <a:ext cx="3004027" cy="276999"/>
              </a:xfrm>
              <a:prstGeom prst="rect">
                <a:avLst/>
              </a:prstGeom>
              <a:noFill/>
            </p:spPr>
            <p:txBody>
              <a:bodyPr wrap="none" lIns="0" tIns="0" rIns="0" bIns="0" rtlCol="0">
                <a:spAutoFit/>
              </a:bodyPr>
              <a:lstStyle/>
              <a:p>
                <a:r>
                  <a:rPr lang="de-CH" dirty="0">
                    <a:latin typeface="Bahnschrift SemiBold" panose="020B0502040204020203" pitchFamily="34" charset="0"/>
                  </a:rPr>
                  <a:t>3. Förderanspruch definieren</a:t>
                </a:r>
              </a:p>
            </p:txBody>
          </p:sp>
          <p:sp>
            <p:nvSpPr>
              <p:cNvPr id="75" name="Rechteck 74">
                <a:extLst>
                  <a:ext uri="{FF2B5EF4-FFF2-40B4-BE49-F238E27FC236}">
                    <a16:creationId xmlns:a16="http://schemas.microsoft.com/office/drawing/2014/main" id="{6FCB7CF0-FEF5-C652-D082-20A611137DA9}"/>
                  </a:ext>
                </a:extLst>
              </p:cNvPr>
              <p:cNvSpPr/>
              <p:nvPr/>
            </p:nvSpPr>
            <p:spPr>
              <a:xfrm>
                <a:off x="1578586" y="4353082"/>
                <a:ext cx="1602449" cy="17281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6" name="Rechteck: abgerundete Ecken 75">
                <a:extLst>
                  <a:ext uri="{FF2B5EF4-FFF2-40B4-BE49-F238E27FC236}">
                    <a16:creationId xmlns:a16="http://schemas.microsoft.com/office/drawing/2014/main" id="{1345CF72-A111-AEC7-29EA-9BB5A88A70B4}"/>
                  </a:ext>
                </a:extLst>
              </p:cNvPr>
              <p:cNvSpPr/>
              <p:nvPr/>
            </p:nvSpPr>
            <p:spPr>
              <a:xfrm rot="16200000">
                <a:off x="1557280" y="5456213"/>
                <a:ext cx="612069" cy="421057"/>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bIns="0" rtlCol="0" anchor="b"/>
              <a:lstStyle/>
              <a:p>
                <a:pPr algn="ctr"/>
                <a:r>
                  <a:rPr lang="de-CH" sz="800" dirty="0">
                    <a:solidFill>
                      <a:schemeClr val="tx1"/>
                    </a:solidFill>
                  </a:rPr>
                  <a:t>einfach</a:t>
                </a:r>
              </a:p>
            </p:txBody>
          </p:sp>
          <p:sp>
            <p:nvSpPr>
              <p:cNvPr id="77" name="Rechteck: abgerundete Ecken 76">
                <a:extLst>
                  <a:ext uri="{FF2B5EF4-FFF2-40B4-BE49-F238E27FC236}">
                    <a16:creationId xmlns:a16="http://schemas.microsoft.com/office/drawing/2014/main" id="{0DC1306A-35A4-7E8F-04A0-2F9B04B5F8C6}"/>
                  </a:ext>
                </a:extLst>
              </p:cNvPr>
              <p:cNvSpPr/>
              <p:nvPr/>
            </p:nvSpPr>
            <p:spPr>
              <a:xfrm rot="16200000">
                <a:off x="1664365" y="4814326"/>
                <a:ext cx="1365272" cy="873263"/>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bIns="0" rtlCol="0" anchor="b"/>
              <a:lstStyle/>
              <a:p>
                <a:pPr algn="ctr"/>
                <a:r>
                  <a:rPr lang="de-CH" sz="800" dirty="0">
                    <a:solidFill>
                      <a:schemeClr val="tx1"/>
                    </a:solidFill>
                  </a:rPr>
                  <a:t>mittel</a:t>
                </a:r>
              </a:p>
            </p:txBody>
          </p:sp>
          <p:sp>
            <p:nvSpPr>
              <p:cNvPr id="78" name="Rechteck: abgerundete Ecken 77">
                <a:extLst>
                  <a:ext uri="{FF2B5EF4-FFF2-40B4-BE49-F238E27FC236}">
                    <a16:creationId xmlns:a16="http://schemas.microsoft.com/office/drawing/2014/main" id="{8367CC45-4E74-9546-497C-101E17B0F122}"/>
                  </a:ext>
                </a:extLst>
              </p:cNvPr>
              <p:cNvSpPr/>
              <p:nvPr/>
            </p:nvSpPr>
            <p:spPr>
              <a:xfrm rot="16200000">
                <a:off x="2581970" y="5452766"/>
                <a:ext cx="593193" cy="421057"/>
              </a:xfrm>
              <a:prstGeom prst="roundRect">
                <a:avLst/>
              </a:prstGeom>
              <a:solidFill>
                <a:schemeClr val="bg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 bIns="0" rtlCol="0" anchor="b"/>
              <a:lstStyle/>
              <a:p>
                <a:pPr algn="ctr"/>
                <a:r>
                  <a:rPr lang="de-CH" sz="800" dirty="0">
                    <a:solidFill>
                      <a:schemeClr val="tx1"/>
                    </a:solidFill>
                  </a:rPr>
                  <a:t>schwer</a:t>
                </a:r>
              </a:p>
            </p:txBody>
          </p:sp>
          <p:sp>
            <p:nvSpPr>
              <p:cNvPr id="83" name="Rechteck: abgerundete Ecken 82">
                <a:extLst>
                  <a:ext uri="{FF2B5EF4-FFF2-40B4-BE49-F238E27FC236}">
                    <a16:creationId xmlns:a16="http://schemas.microsoft.com/office/drawing/2014/main" id="{5CFA625E-3CE7-70B4-A3ED-63C49E2CEC03}"/>
                  </a:ext>
                </a:extLst>
              </p:cNvPr>
              <p:cNvSpPr/>
              <p:nvPr/>
            </p:nvSpPr>
            <p:spPr>
              <a:xfrm>
                <a:off x="2337486" y="4538291"/>
                <a:ext cx="432048" cy="720290"/>
              </a:xfrm>
              <a:prstGeom prst="roundRect">
                <a:avLst/>
              </a:prstGeom>
              <a:solidFill>
                <a:srgbClr val="FFBF48"/>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100" dirty="0">
                    <a:solidFill>
                      <a:schemeClr val="tx1"/>
                    </a:solidFill>
                  </a:rPr>
                  <a:t>S2</a:t>
                </a:r>
              </a:p>
            </p:txBody>
          </p:sp>
          <p:sp>
            <p:nvSpPr>
              <p:cNvPr id="87" name="Rechteck: abgerundete Ecken 86">
                <a:extLst>
                  <a:ext uri="{FF2B5EF4-FFF2-40B4-BE49-F238E27FC236}">
                    <a16:creationId xmlns:a16="http://schemas.microsoft.com/office/drawing/2014/main" id="{A1739708-C7D6-B143-939E-CB72D131EC26}"/>
                  </a:ext>
                </a:extLst>
              </p:cNvPr>
              <p:cNvSpPr/>
              <p:nvPr/>
            </p:nvSpPr>
            <p:spPr>
              <a:xfrm>
                <a:off x="2028024" y="4574630"/>
                <a:ext cx="432048" cy="720290"/>
              </a:xfrm>
              <a:prstGeom prst="roundRect">
                <a:avLst/>
              </a:prstGeom>
              <a:solidFill>
                <a:srgbClr val="FFBF48"/>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100" dirty="0">
                    <a:solidFill>
                      <a:schemeClr val="tx1"/>
                    </a:solidFill>
                  </a:rPr>
                  <a:t>S2</a:t>
                </a:r>
              </a:p>
            </p:txBody>
          </p:sp>
          <p:sp>
            <p:nvSpPr>
              <p:cNvPr id="88" name="Rechteck: abgerundete Ecken 87">
                <a:extLst>
                  <a:ext uri="{FF2B5EF4-FFF2-40B4-BE49-F238E27FC236}">
                    <a16:creationId xmlns:a16="http://schemas.microsoft.com/office/drawing/2014/main" id="{F2B2FCA9-E30D-C666-EA47-87DBB04EEEFD}"/>
                  </a:ext>
                </a:extLst>
              </p:cNvPr>
              <p:cNvSpPr/>
              <p:nvPr/>
            </p:nvSpPr>
            <p:spPr>
              <a:xfrm>
                <a:off x="1981382" y="5085753"/>
                <a:ext cx="432048" cy="720290"/>
              </a:xfrm>
              <a:prstGeom prst="roundRect">
                <a:avLst/>
              </a:prstGeom>
              <a:solidFill>
                <a:srgbClr val="FFBF48"/>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100" dirty="0">
                    <a:solidFill>
                      <a:schemeClr val="tx1"/>
                    </a:solidFill>
                  </a:rPr>
                  <a:t>S3</a:t>
                </a:r>
              </a:p>
            </p:txBody>
          </p:sp>
          <p:sp>
            <p:nvSpPr>
              <p:cNvPr id="89" name="Rechteck: abgerundete Ecken 88">
                <a:extLst>
                  <a:ext uri="{FF2B5EF4-FFF2-40B4-BE49-F238E27FC236}">
                    <a16:creationId xmlns:a16="http://schemas.microsoft.com/office/drawing/2014/main" id="{38381D7A-0000-228B-F5BB-4041B3EA83B5}"/>
                  </a:ext>
                </a:extLst>
              </p:cNvPr>
              <p:cNvSpPr/>
              <p:nvPr/>
            </p:nvSpPr>
            <p:spPr>
              <a:xfrm>
                <a:off x="2304422" y="5068409"/>
                <a:ext cx="432048" cy="720290"/>
              </a:xfrm>
              <a:prstGeom prst="roundRect">
                <a:avLst/>
              </a:prstGeom>
              <a:solidFill>
                <a:srgbClr val="FFBF48"/>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100" dirty="0">
                    <a:solidFill>
                      <a:schemeClr val="tx1"/>
                    </a:solidFill>
                  </a:rPr>
                  <a:t>S2</a:t>
                </a:r>
              </a:p>
            </p:txBody>
          </p:sp>
          <p:pic>
            <p:nvPicPr>
              <p:cNvPr id="82" name="Grafik 81" descr="Lupe Silhouette">
                <a:extLst>
                  <a:ext uri="{FF2B5EF4-FFF2-40B4-BE49-F238E27FC236}">
                    <a16:creationId xmlns:a16="http://schemas.microsoft.com/office/drawing/2014/main" id="{3BD11A94-1FEC-511F-D193-2EFF1CFE021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200000">
                <a:off x="1483400" y="3816692"/>
                <a:ext cx="2337945" cy="2337945"/>
              </a:xfrm>
              <a:prstGeom prst="rect">
                <a:avLst/>
              </a:prstGeom>
            </p:spPr>
          </p:pic>
        </p:grpSp>
        <p:sp>
          <p:nvSpPr>
            <p:cNvPr id="103" name="Rechteck 102">
              <a:extLst>
                <a:ext uri="{FF2B5EF4-FFF2-40B4-BE49-F238E27FC236}">
                  <a16:creationId xmlns:a16="http://schemas.microsoft.com/office/drawing/2014/main" id="{9CA7147E-1D12-8C1E-4D14-E8C3E8719C5B}"/>
                </a:ext>
              </a:extLst>
            </p:cNvPr>
            <p:cNvSpPr/>
            <p:nvPr/>
          </p:nvSpPr>
          <p:spPr>
            <a:xfrm>
              <a:off x="996416" y="3661573"/>
              <a:ext cx="3780611" cy="281250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113" name="Gruppieren 112">
            <a:extLst>
              <a:ext uri="{FF2B5EF4-FFF2-40B4-BE49-F238E27FC236}">
                <a16:creationId xmlns:a16="http://schemas.microsoft.com/office/drawing/2014/main" id="{8470DABB-91B6-9BD8-1B08-3D883EE8E9EC}"/>
              </a:ext>
            </a:extLst>
          </p:cNvPr>
          <p:cNvGrpSpPr/>
          <p:nvPr/>
        </p:nvGrpSpPr>
        <p:grpSpPr>
          <a:xfrm>
            <a:off x="6166102" y="3831741"/>
            <a:ext cx="3563168" cy="3045194"/>
            <a:chOff x="6335960" y="3640693"/>
            <a:chExt cx="3849312" cy="3539663"/>
          </a:xfrm>
        </p:grpSpPr>
        <p:grpSp>
          <p:nvGrpSpPr>
            <p:cNvPr id="100" name="Gruppieren 99">
              <a:extLst>
                <a:ext uri="{FF2B5EF4-FFF2-40B4-BE49-F238E27FC236}">
                  <a16:creationId xmlns:a16="http://schemas.microsoft.com/office/drawing/2014/main" id="{9BE410C9-341D-2D14-3777-9D13EC3685F1}"/>
                </a:ext>
              </a:extLst>
            </p:cNvPr>
            <p:cNvGrpSpPr/>
            <p:nvPr/>
          </p:nvGrpSpPr>
          <p:grpSpPr>
            <a:xfrm>
              <a:off x="6382969" y="3810005"/>
              <a:ext cx="3683286" cy="3370351"/>
              <a:chOff x="7596513" y="3702260"/>
              <a:chExt cx="4519155" cy="3482595"/>
            </a:xfrm>
          </p:grpSpPr>
          <p:sp>
            <p:nvSpPr>
              <p:cNvPr id="90" name="Textfeld 89">
                <a:extLst>
                  <a:ext uri="{FF2B5EF4-FFF2-40B4-BE49-F238E27FC236}">
                    <a16:creationId xmlns:a16="http://schemas.microsoft.com/office/drawing/2014/main" id="{622C144D-D204-F05A-9986-2AFAC6329EEC}"/>
                  </a:ext>
                </a:extLst>
              </p:cNvPr>
              <p:cNvSpPr txBox="1"/>
              <p:nvPr/>
            </p:nvSpPr>
            <p:spPr>
              <a:xfrm>
                <a:off x="8142510" y="3702260"/>
                <a:ext cx="2398091" cy="276999"/>
              </a:xfrm>
              <a:prstGeom prst="rect">
                <a:avLst/>
              </a:prstGeom>
              <a:noFill/>
            </p:spPr>
            <p:txBody>
              <a:bodyPr wrap="none" lIns="0" tIns="0" rIns="0" bIns="0" rtlCol="0">
                <a:spAutoFit/>
              </a:bodyPr>
              <a:lstStyle/>
              <a:p>
                <a:r>
                  <a:rPr lang="de-CH" dirty="0">
                    <a:latin typeface="Bahnschrift SemiBold" panose="020B0502040204020203" pitchFamily="34" charset="0"/>
                  </a:rPr>
                  <a:t>4. Massnahmen planen</a:t>
                </a:r>
              </a:p>
            </p:txBody>
          </p:sp>
          <p:sp>
            <p:nvSpPr>
              <p:cNvPr id="93" name="Rechteck: abgerundete Ecken 92">
                <a:extLst>
                  <a:ext uri="{FF2B5EF4-FFF2-40B4-BE49-F238E27FC236}">
                    <a16:creationId xmlns:a16="http://schemas.microsoft.com/office/drawing/2014/main" id="{C6B6EB97-A3E2-5D22-79EE-2BF633C13577}"/>
                  </a:ext>
                </a:extLst>
              </p:cNvPr>
              <p:cNvSpPr/>
              <p:nvPr/>
            </p:nvSpPr>
            <p:spPr>
              <a:xfrm>
                <a:off x="7596513" y="4261758"/>
                <a:ext cx="4519152" cy="2067116"/>
              </a:xfrm>
              <a:prstGeom prst="roundRect">
                <a:avLst>
                  <a:gd name="adj" fmla="val 12227"/>
                </a:avLst>
              </a:prstGeom>
              <a:solidFill>
                <a:srgbClr val="FFFAC9"/>
              </a:solidFill>
              <a:ln w="9525">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4" name="Textfeld 93">
                <a:extLst>
                  <a:ext uri="{FF2B5EF4-FFF2-40B4-BE49-F238E27FC236}">
                    <a16:creationId xmlns:a16="http://schemas.microsoft.com/office/drawing/2014/main" id="{2D836FCC-6DA2-0E83-503B-C238497871E4}"/>
                  </a:ext>
                </a:extLst>
              </p:cNvPr>
              <p:cNvSpPr txBox="1"/>
              <p:nvPr/>
            </p:nvSpPr>
            <p:spPr>
              <a:xfrm>
                <a:off x="7866764" y="4264487"/>
                <a:ext cx="4248904" cy="2920368"/>
              </a:xfrm>
              <a:prstGeom prst="rect">
                <a:avLst/>
              </a:prstGeom>
              <a:noFill/>
            </p:spPr>
            <p:txBody>
              <a:bodyPr wrap="square" lIns="0" tIns="0" rIns="0" bIns="0" rtlCol="0">
                <a:spAutoFit/>
              </a:bodyPr>
              <a:lstStyle/>
              <a:p>
                <a:pPr marL="92075" indent="-92075">
                  <a:buFont typeface="Arial" panose="020B0604020202020204" pitchFamily="34" charset="0"/>
                  <a:buChar char="•"/>
                </a:pPr>
                <a:r>
                  <a:rPr lang="de-CH" sz="1400" dirty="0"/>
                  <a:t>Digitale Abklärung</a:t>
                </a:r>
              </a:p>
              <a:p>
                <a:pPr marL="285750" indent="-285750">
                  <a:buFont typeface="Arial" panose="020B0604020202020204" pitchFamily="34" charset="0"/>
                  <a:buChar char="•"/>
                </a:pPr>
                <a:endParaRPr lang="de-CH" sz="1400" dirty="0"/>
              </a:p>
              <a:p>
                <a:pPr marL="92075" indent="-92075">
                  <a:buFont typeface="Arial" panose="020B0604020202020204" pitchFamily="34" charset="0"/>
                  <a:buChar char="•"/>
                </a:pPr>
                <a:r>
                  <a:rPr lang="de-CH" sz="1400" dirty="0"/>
                  <a:t>Informelle Lernprozesse über alltagsbezogene «Lernschleifen»</a:t>
                </a:r>
              </a:p>
              <a:p>
                <a:endParaRPr lang="de-CH" sz="600" dirty="0"/>
              </a:p>
              <a:p>
                <a:pPr marL="285750" indent="-285750">
                  <a:buFont typeface="Arial" panose="020B0604020202020204" pitchFamily="34" charset="0"/>
                  <a:buChar char="•"/>
                </a:pPr>
                <a:endParaRPr lang="de-CH" sz="600" dirty="0"/>
              </a:p>
              <a:p>
                <a:pPr marL="92075" indent="-92075">
                  <a:buFont typeface="Arial" panose="020B0604020202020204" pitchFamily="34" charset="0"/>
                  <a:buChar char="•"/>
                </a:pPr>
                <a:r>
                  <a:rPr lang="de-CH" sz="1400" dirty="0"/>
                  <a:t>Besuch spezifischer Kurse für Grundkompetenzen</a:t>
                </a:r>
                <a:br>
                  <a:rPr lang="de-CH" sz="1400" dirty="0"/>
                </a:br>
                <a:r>
                  <a:rPr lang="de-CH" sz="1400" dirty="0"/>
                  <a:t>(www.besser-jetzt.ch/kurssuche.cfm)</a:t>
                </a:r>
              </a:p>
              <a:p>
                <a:endParaRPr lang="de-CH" sz="1600" dirty="0"/>
              </a:p>
              <a:p>
                <a:pPr marL="285750" indent="-285750">
                  <a:buFont typeface="Arial" panose="020B0604020202020204" pitchFamily="34" charset="0"/>
                  <a:buChar char="•"/>
                </a:pPr>
                <a:endParaRPr lang="de-CH" sz="1600" dirty="0"/>
              </a:p>
              <a:p>
                <a:pPr marL="285750" indent="-285750">
                  <a:buFont typeface="Arial" panose="020B0604020202020204" pitchFamily="34" charset="0"/>
                  <a:buChar char="•"/>
                </a:pPr>
                <a:endParaRPr lang="de-CH" sz="1600" dirty="0"/>
              </a:p>
            </p:txBody>
          </p:sp>
        </p:grpSp>
        <p:sp>
          <p:nvSpPr>
            <p:cNvPr id="104" name="Rechteck 103">
              <a:extLst>
                <a:ext uri="{FF2B5EF4-FFF2-40B4-BE49-F238E27FC236}">
                  <a16:creationId xmlns:a16="http://schemas.microsoft.com/office/drawing/2014/main" id="{A8B30D16-FCA8-4E2B-EDB6-5B99B49EE848}"/>
                </a:ext>
              </a:extLst>
            </p:cNvPr>
            <p:cNvSpPr/>
            <p:nvPr/>
          </p:nvSpPr>
          <p:spPr>
            <a:xfrm>
              <a:off x="6335960" y="3640693"/>
              <a:ext cx="3780611" cy="293218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nvGrpSpPr>
            <p:cNvPr id="109" name="Gruppieren 108">
              <a:extLst>
                <a:ext uri="{FF2B5EF4-FFF2-40B4-BE49-F238E27FC236}">
                  <a16:creationId xmlns:a16="http://schemas.microsoft.com/office/drawing/2014/main" id="{7B8A4228-059D-B6B9-6BE0-6148BB601BB3}"/>
                </a:ext>
              </a:extLst>
            </p:cNvPr>
            <p:cNvGrpSpPr/>
            <p:nvPr/>
          </p:nvGrpSpPr>
          <p:grpSpPr>
            <a:xfrm>
              <a:off x="8731505" y="3953608"/>
              <a:ext cx="1453767" cy="1150419"/>
              <a:chOff x="8675592" y="4890159"/>
              <a:chExt cx="1722696" cy="1256987"/>
            </a:xfrm>
          </p:grpSpPr>
          <p:pic>
            <p:nvPicPr>
              <p:cNvPr id="107" name="Grafik 106">
                <a:extLst>
                  <a:ext uri="{FF2B5EF4-FFF2-40B4-BE49-F238E27FC236}">
                    <a16:creationId xmlns:a16="http://schemas.microsoft.com/office/drawing/2014/main" id="{457087E7-29B2-A213-B292-CCB8808261FB}"/>
                  </a:ext>
                </a:extLst>
              </p:cNvPr>
              <p:cNvPicPr>
                <a:picLocks noChangeAspect="1"/>
              </p:cNvPicPr>
              <p:nvPr/>
            </p:nvPicPr>
            <p:blipFill rotWithShape="1">
              <a:blip r:embed="rId4">
                <a:duotone>
                  <a:schemeClr val="bg2">
                    <a:shade val="45000"/>
                    <a:satMod val="135000"/>
                  </a:schemeClr>
                  <a:prstClr val="white"/>
                </a:duotone>
                <a:extLst>
                  <a:ext uri="{BEBA8EAE-BF5A-486C-A8C5-ECC9F3942E4B}">
                    <a14:imgProps xmlns:a14="http://schemas.microsoft.com/office/drawing/2010/main">
                      <a14:imgLayer r:embed="rId5">
                        <a14:imgEffect>
                          <a14:saturation sat="0"/>
                        </a14:imgEffect>
                        <a14:imgEffect>
                          <a14:brightnessContrast bright="90000"/>
                        </a14:imgEffect>
                      </a14:imgLayer>
                    </a14:imgProps>
                  </a:ext>
                </a:extLst>
              </a:blip>
              <a:srcRect l="13313" t="16321" r="55040" b="16321"/>
              <a:stretch/>
            </p:blipFill>
            <p:spPr>
              <a:xfrm rot="1460192">
                <a:off x="9224407" y="4890159"/>
                <a:ext cx="877953" cy="1256987"/>
              </a:xfrm>
              <a:prstGeom prst="rect">
                <a:avLst/>
              </a:prstGeom>
            </p:spPr>
          </p:pic>
          <p:sp>
            <p:nvSpPr>
              <p:cNvPr id="108" name="Rechteck 107">
                <a:extLst>
                  <a:ext uri="{FF2B5EF4-FFF2-40B4-BE49-F238E27FC236}">
                    <a16:creationId xmlns:a16="http://schemas.microsoft.com/office/drawing/2014/main" id="{F6C20431-2266-0F09-263B-4E168B4DE831}"/>
                  </a:ext>
                </a:extLst>
              </p:cNvPr>
              <p:cNvSpPr/>
              <p:nvPr/>
            </p:nvSpPr>
            <p:spPr>
              <a:xfrm rot="21073579">
                <a:off x="8675592" y="5319292"/>
                <a:ext cx="1722696" cy="363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i="1" dirty="0">
                    <a:solidFill>
                      <a:schemeClr val="bg2">
                        <a:lumMod val="25000"/>
                      </a:schemeClr>
                    </a:solidFill>
                  </a:rPr>
                  <a:t>+ Digitale Testaufgaben</a:t>
                </a:r>
                <a:endParaRPr lang="de-CH" sz="1400" b="1" i="1" dirty="0">
                  <a:solidFill>
                    <a:schemeClr val="bg2">
                      <a:lumMod val="25000"/>
                    </a:schemeClr>
                  </a:solidFill>
                </a:endParaRPr>
              </a:p>
            </p:txBody>
          </p:sp>
        </p:grpSp>
      </p:grpSp>
      <p:grpSp>
        <p:nvGrpSpPr>
          <p:cNvPr id="2" name="Gruppieren 1">
            <a:extLst>
              <a:ext uri="{FF2B5EF4-FFF2-40B4-BE49-F238E27FC236}">
                <a16:creationId xmlns:a16="http://schemas.microsoft.com/office/drawing/2014/main" id="{D6E10A68-1E07-23C8-EB4E-5EF4B71DDC33}"/>
              </a:ext>
            </a:extLst>
          </p:cNvPr>
          <p:cNvGrpSpPr/>
          <p:nvPr/>
        </p:nvGrpSpPr>
        <p:grpSpPr>
          <a:xfrm>
            <a:off x="-51662" y="1017580"/>
            <a:ext cx="2863425" cy="2535345"/>
            <a:chOff x="-51662" y="1017580"/>
            <a:chExt cx="2863425" cy="2535345"/>
          </a:xfrm>
        </p:grpSpPr>
        <p:sp>
          <p:nvSpPr>
            <p:cNvPr id="117" name="Textfeld 116">
              <a:extLst>
                <a:ext uri="{FF2B5EF4-FFF2-40B4-BE49-F238E27FC236}">
                  <a16:creationId xmlns:a16="http://schemas.microsoft.com/office/drawing/2014/main" id="{7FD43FF8-1101-CD98-8DF6-A7F4F927399D}"/>
                </a:ext>
              </a:extLst>
            </p:cNvPr>
            <p:cNvSpPr txBox="1"/>
            <p:nvPr/>
          </p:nvSpPr>
          <p:spPr>
            <a:xfrm>
              <a:off x="-51662" y="1615552"/>
              <a:ext cx="2503067" cy="1538883"/>
            </a:xfrm>
            <a:prstGeom prst="rect">
              <a:avLst/>
            </a:prstGeom>
            <a:noFill/>
          </p:spPr>
          <p:txBody>
            <a:bodyPr wrap="square" lIns="0" tIns="0" rIns="0" bIns="0" rtlCol="0">
              <a:spAutoFit/>
            </a:bodyPr>
            <a:lstStyle/>
            <a:p>
              <a:pPr marL="182563" indent="-182563" algn="r">
                <a:buFont typeface="Wingdings" panose="05000000000000000000" pitchFamily="2" charset="2"/>
                <a:buChar char="ü"/>
              </a:pPr>
              <a:r>
                <a:rPr lang="de-CH" sz="1400" dirty="0">
                  <a:solidFill>
                    <a:schemeClr val="bg2">
                      <a:lumMod val="50000"/>
                    </a:schemeClr>
                  </a:solidFill>
                  <a:latin typeface="Bahnschrift" panose="020B0502040204020203" pitchFamily="34" charset="0"/>
                  <a:ea typeface="Nirmala UI" panose="020B0502040204020203" pitchFamily="34" charset="0"/>
                  <a:cs typeface="ZWAdobeF" pitchFamily="2" charset="0"/>
                </a:rPr>
                <a:t>Vertrauensbasis herstellen</a:t>
              </a:r>
            </a:p>
            <a:p>
              <a:pPr marL="182563" indent="-182563" algn="r">
                <a:buFont typeface="Wingdings" panose="05000000000000000000" pitchFamily="2" charset="2"/>
                <a:buChar char="ü"/>
              </a:pPr>
              <a:r>
                <a:rPr lang="de-CH" sz="1400" dirty="0">
                  <a:solidFill>
                    <a:schemeClr val="bg2">
                      <a:lumMod val="50000"/>
                    </a:schemeClr>
                  </a:solidFill>
                  <a:latin typeface="Bahnschrift" panose="020B0502040204020203" pitchFamily="34" charset="0"/>
                  <a:ea typeface="Nirmala UI" panose="020B0502040204020203" pitchFamily="34" charset="0"/>
                  <a:cs typeface="ZWAdobeF" pitchFamily="2" charset="0"/>
                </a:rPr>
                <a:t>Lebensumstände klären</a:t>
              </a:r>
            </a:p>
            <a:p>
              <a:pPr marL="182563" indent="-182563" algn="r">
                <a:buFont typeface="Wingdings" panose="05000000000000000000" pitchFamily="2" charset="2"/>
                <a:buChar char="ü"/>
              </a:pPr>
              <a:r>
                <a:rPr lang="de-CH" sz="1400" dirty="0">
                  <a:solidFill>
                    <a:schemeClr val="bg2">
                      <a:lumMod val="50000"/>
                    </a:schemeClr>
                  </a:solidFill>
                  <a:latin typeface="Bahnschrift" panose="020B0502040204020203" pitchFamily="34" charset="0"/>
                  <a:ea typeface="Nirmala UI" panose="020B0502040204020203" pitchFamily="34" charset="0"/>
                  <a:cs typeface="ZWAdobeF" pitchFamily="2" charset="0"/>
                </a:rPr>
                <a:t>Krisen thematisieren</a:t>
              </a:r>
            </a:p>
            <a:p>
              <a:pPr marL="182563" indent="-182563" algn="r">
                <a:buFont typeface="Wingdings" panose="05000000000000000000" pitchFamily="2" charset="2"/>
                <a:buChar char="ü"/>
              </a:pPr>
              <a:r>
                <a:rPr lang="de-CH" sz="1400" dirty="0">
                  <a:solidFill>
                    <a:schemeClr val="bg2">
                      <a:lumMod val="50000"/>
                    </a:schemeClr>
                  </a:solidFill>
                  <a:latin typeface="Bahnschrift" panose="020B0502040204020203" pitchFamily="34" charset="0"/>
                  <a:ea typeface="Nirmala UI" panose="020B0502040204020203" pitchFamily="34" charset="0"/>
                  <a:cs typeface="ZWAdobeF" pitchFamily="2" charset="0"/>
                </a:rPr>
                <a:t>Motive erfragen</a:t>
              </a:r>
            </a:p>
            <a:p>
              <a:pPr marL="182563" indent="-182563" algn="r">
                <a:buFont typeface="Wingdings" panose="05000000000000000000" pitchFamily="2" charset="2"/>
                <a:buChar char="ü"/>
              </a:pPr>
              <a:r>
                <a:rPr lang="de-CH" sz="1400" dirty="0">
                  <a:solidFill>
                    <a:schemeClr val="bg2">
                      <a:lumMod val="50000"/>
                    </a:schemeClr>
                  </a:solidFill>
                  <a:latin typeface="Bahnschrift" panose="020B0502040204020203" pitchFamily="34" charset="0"/>
                  <a:ea typeface="Nirmala UI" panose="020B0502040204020203" pitchFamily="34" charset="0"/>
                  <a:cs typeface="ZWAdobeF" pitchFamily="2" charset="0"/>
                </a:rPr>
                <a:t>Ziele formulieren</a:t>
              </a:r>
            </a:p>
            <a:p>
              <a:pPr marL="182563" indent="-182563" algn="r">
                <a:buFont typeface="Wingdings" panose="05000000000000000000" pitchFamily="2" charset="2"/>
                <a:buChar char="ü"/>
              </a:pPr>
              <a:r>
                <a:rPr lang="de-CH" sz="1400" dirty="0">
                  <a:solidFill>
                    <a:schemeClr val="bg2">
                      <a:lumMod val="50000"/>
                    </a:schemeClr>
                  </a:solidFill>
                  <a:latin typeface="Bahnschrift" panose="020B0502040204020203" pitchFamily="34" charset="0"/>
                  <a:ea typeface="Nirmala UI" panose="020B0502040204020203" pitchFamily="34" charset="0"/>
                  <a:cs typeface="ZWAdobeF" pitchFamily="2" charset="0"/>
                </a:rPr>
                <a:t>Ressourcen ansprechen</a:t>
              </a:r>
            </a:p>
            <a:p>
              <a:pPr marL="182563" indent="-182563" algn="r">
                <a:buFont typeface="Wingdings" panose="05000000000000000000" pitchFamily="2" charset="2"/>
                <a:buChar char="ü"/>
              </a:pPr>
              <a:r>
                <a:rPr lang="de-CH" sz="1400" dirty="0">
                  <a:solidFill>
                    <a:schemeClr val="bg2">
                      <a:lumMod val="50000"/>
                    </a:schemeClr>
                  </a:solidFill>
                  <a:latin typeface="Bahnschrift" panose="020B0502040204020203" pitchFamily="34" charset="0"/>
                  <a:ea typeface="Nirmala UI" panose="020B0502040204020203" pitchFamily="34" charset="0"/>
                  <a:cs typeface="ZWAdobeF" pitchFamily="2" charset="0"/>
                </a:rPr>
                <a:t>Etc</a:t>
              </a:r>
              <a:r>
                <a:rPr lang="de-CH" sz="1500" dirty="0">
                  <a:latin typeface="Bahnschrift" panose="020B0502040204020203" pitchFamily="34" charset="0"/>
                  <a:ea typeface="Nirmala UI" panose="020B0502040204020203" pitchFamily="34" charset="0"/>
                  <a:cs typeface="ZWAdobeF" pitchFamily="2" charset="0"/>
                </a:rPr>
                <a:t>.</a:t>
              </a:r>
              <a:endParaRPr lang="de-CH" sz="1600" dirty="0">
                <a:latin typeface="Bahnschrift" panose="020B0502040204020203" pitchFamily="34" charset="0"/>
                <a:ea typeface="Nirmala UI" panose="020B0502040204020203" pitchFamily="34" charset="0"/>
                <a:cs typeface="ZWAdobeF" pitchFamily="2" charset="0"/>
              </a:endParaRPr>
            </a:p>
          </p:txBody>
        </p:sp>
        <p:sp>
          <p:nvSpPr>
            <p:cNvPr id="122" name="Denkblase: wolkenförmig 121">
              <a:extLst>
                <a:ext uri="{FF2B5EF4-FFF2-40B4-BE49-F238E27FC236}">
                  <a16:creationId xmlns:a16="http://schemas.microsoft.com/office/drawing/2014/main" id="{3B4A4DBB-8456-BC97-5B97-069A2ACFD238}"/>
                </a:ext>
              </a:extLst>
            </p:cNvPr>
            <p:cNvSpPr/>
            <p:nvPr/>
          </p:nvSpPr>
          <p:spPr>
            <a:xfrm>
              <a:off x="-13935" y="1017580"/>
              <a:ext cx="2825698" cy="2535345"/>
            </a:xfrm>
            <a:prstGeom prst="cloudCallout">
              <a:avLst>
                <a:gd name="adj1" fmla="val 68939"/>
                <a:gd name="adj2" fmla="val -30470"/>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4" name="Gruppieren 3">
            <a:extLst>
              <a:ext uri="{FF2B5EF4-FFF2-40B4-BE49-F238E27FC236}">
                <a16:creationId xmlns:a16="http://schemas.microsoft.com/office/drawing/2014/main" id="{FE02BA53-3D95-C1C0-E05E-7EC146116882}"/>
              </a:ext>
            </a:extLst>
          </p:cNvPr>
          <p:cNvGrpSpPr/>
          <p:nvPr/>
        </p:nvGrpSpPr>
        <p:grpSpPr>
          <a:xfrm>
            <a:off x="9455991" y="1139890"/>
            <a:ext cx="2700332" cy="2535345"/>
            <a:chOff x="9455991" y="1139890"/>
            <a:chExt cx="2700332" cy="2535345"/>
          </a:xfrm>
        </p:grpSpPr>
        <p:sp>
          <p:nvSpPr>
            <p:cNvPr id="118" name="Textfeld 117">
              <a:extLst>
                <a:ext uri="{FF2B5EF4-FFF2-40B4-BE49-F238E27FC236}">
                  <a16:creationId xmlns:a16="http://schemas.microsoft.com/office/drawing/2014/main" id="{C4D037A5-7880-228D-2208-EDF2E5A224B1}"/>
                </a:ext>
              </a:extLst>
            </p:cNvPr>
            <p:cNvSpPr txBox="1"/>
            <p:nvPr/>
          </p:nvSpPr>
          <p:spPr>
            <a:xfrm>
              <a:off x="9746877" y="1531726"/>
              <a:ext cx="2409446" cy="1723549"/>
            </a:xfrm>
            <a:prstGeom prst="rect">
              <a:avLst/>
            </a:prstGeom>
            <a:noFill/>
          </p:spPr>
          <p:txBody>
            <a:bodyPr wrap="square" lIns="0" tIns="0" rIns="0" bIns="0" rtlCol="0">
              <a:spAutoFit/>
            </a:bodyPr>
            <a:lstStyle>
              <a:defPPr>
                <a:defRPr lang="de-DE"/>
              </a:defPPr>
              <a:lvl1pPr marL="176213" indent="-176213">
                <a:buFont typeface="Wingdings" panose="05000000000000000000" pitchFamily="2" charset="2"/>
                <a:buChar char="ü"/>
                <a:defRPr sz="1400">
                  <a:latin typeface="Bahnschrift" panose="020B0502040204020203" pitchFamily="34" charset="0"/>
                </a:defRPr>
              </a:lvl1pPr>
            </a:lstStyle>
            <a:p>
              <a:r>
                <a:rPr lang="de-CH" dirty="0">
                  <a:solidFill>
                    <a:schemeClr val="bg2">
                      <a:lumMod val="50000"/>
                    </a:schemeClr>
                  </a:solidFill>
                  <a:ea typeface="Nirmala UI" panose="020B0502040204020203" pitchFamily="34" charset="0"/>
                  <a:cs typeface="ZWAdobeF" pitchFamily="2" charset="0"/>
                </a:rPr>
                <a:t>Kartenauswahl</a:t>
              </a:r>
              <a:r>
                <a:rPr lang="de-CH" dirty="0"/>
                <a:t> </a:t>
              </a:r>
              <a:r>
                <a:rPr lang="de-CH" dirty="0">
                  <a:solidFill>
                    <a:schemeClr val="bg2">
                      <a:lumMod val="50000"/>
                    </a:schemeClr>
                  </a:solidFill>
                  <a:ea typeface="Nirmala UI" panose="020B0502040204020203" pitchFamily="34" charset="0"/>
                  <a:cs typeface="ZWAdobeF" pitchFamily="2" charset="0"/>
                </a:rPr>
                <a:t>dem</a:t>
              </a:r>
              <a:r>
                <a:rPr lang="de-CH" dirty="0"/>
                <a:t> </a:t>
              </a:r>
              <a:r>
                <a:rPr lang="de-CH" dirty="0">
                  <a:solidFill>
                    <a:schemeClr val="bg2">
                      <a:lumMod val="50000"/>
                    </a:schemeClr>
                  </a:solidFill>
                  <a:ea typeface="Nirmala UI" panose="020B0502040204020203" pitchFamily="34" charset="0"/>
                  <a:cs typeface="ZWAdobeF" pitchFamily="2" charset="0"/>
                </a:rPr>
                <a:t>Be-</a:t>
              </a:r>
              <a:r>
                <a:rPr lang="de-CH" dirty="0" err="1">
                  <a:solidFill>
                    <a:schemeClr val="bg2">
                      <a:lumMod val="50000"/>
                    </a:schemeClr>
                  </a:solidFill>
                  <a:ea typeface="Nirmala UI" panose="020B0502040204020203" pitchFamily="34" charset="0"/>
                  <a:cs typeface="ZWAdobeF" pitchFamily="2" charset="0"/>
                </a:rPr>
                <a:t>ratungssetting</a:t>
              </a:r>
              <a:r>
                <a:rPr lang="de-CH" dirty="0"/>
                <a:t> </a:t>
              </a:r>
              <a:r>
                <a:rPr lang="de-CH" dirty="0">
                  <a:solidFill>
                    <a:schemeClr val="bg2">
                      <a:lumMod val="50000"/>
                    </a:schemeClr>
                  </a:solidFill>
                  <a:ea typeface="Nirmala UI" panose="020B0502040204020203" pitchFamily="34" charset="0"/>
                  <a:cs typeface="ZWAdobeF" pitchFamily="2" charset="0"/>
                </a:rPr>
                <a:t>anpassen</a:t>
              </a:r>
            </a:p>
            <a:p>
              <a:r>
                <a:rPr lang="de-CH" dirty="0">
                  <a:solidFill>
                    <a:schemeClr val="bg2">
                      <a:lumMod val="50000"/>
                    </a:schemeClr>
                  </a:solidFill>
                  <a:ea typeface="Nirmala UI" panose="020B0502040204020203" pitchFamily="34" charset="0"/>
                  <a:cs typeface="ZWAdobeF" pitchFamily="2" charset="0"/>
                </a:rPr>
                <a:t>Offenes</a:t>
              </a:r>
              <a:r>
                <a:rPr lang="de-CH" dirty="0"/>
                <a:t> </a:t>
              </a:r>
              <a:r>
                <a:rPr lang="de-CH" dirty="0">
                  <a:solidFill>
                    <a:schemeClr val="bg2">
                      <a:lumMod val="50000"/>
                    </a:schemeClr>
                  </a:solidFill>
                  <a:ea typeface="Nirmala UI" panose="020B0502040204020203" pitchFamily="34" charset="0"/>
                  <a:cs typeface="ZWAdobeF" pitchFamily="2" charset="0"/>
                </a:rPr>
                <a:t>Gespräch</a:t>
              </a:r>
              <a:r>
                <a:rPr lang="de-CH" dirty="0"/>
                <a:t> </a:t>
              </a:r>
              <a:r>
                <a:rPr lang="de-CH" dirty="0">
                  <a:solidFill>
                    <a:schemeClr val="bg2">
                      <a:lumMod val="50000"/>
                    </a:schemeClr>
                  </a:solidFill>
                  <a:ea typeface="Nirmala UI" panose="020B0502040204020203" pitchFamily="34" charset="0"/>
                  <a:cs typeface="ZWAdobeF" pitchFamily="2" charset="0"/>
                </a:rPr>
                <a:t>über</a:t>
              </a:r>
              <a:r>
                <a:rPr lang="de-CH" dirty="0"/>
                <a:t> </a:t>
              </a:r>
              <a:r>
                <a:rPr lang="de-CH" dirty="0">
                  <a:solidFill>
                    <a:schemeClr val="bg2">
                      <a:lumMod val="50000"/>
                    </a:schemeClr>
                  </a:solidFill>
                  <a:ea typeface="Nirmala UI" panose="020B0502040204020203" pitchFamily="34" charset="0"/>
                  <a:cs typeface="ZWAdobeF" pitchFamily="2" charset="0"/>
                </a:rPr>
                <a:t>Situation</a:t>
              </a:r>
              <a:r>
                <a:rPr lang="de-CH" dirty="0"/>
                <a:t> </a:t>
              </a:r>
              <a:r>
                <a:rPr lang="de-CH" dirty="0">
                  <a:solidFill>
                    <a:schemeClr val="bg2">
                      <a:lumMod val="50000"/>
                    </a:schemeClr>
                  </a:solidFill>
                  <a:ea typeface="Nirmala UI" panose="020B0502040204020203" pitchFamily="34" charset="0"/>
                  <a:cs typeface="ZWAdobeF" pitchFamily="2" charset="0"/>
                </a:rPr>
                <a:t>führen</a:t>
              </a:r>
            </a:p>
            <a:p>
              <a:r>
                <a:rPr lang="de-CH" dirty="0">
                  <a:solidFill>
                    <a:schemeClr val="bg2">
                      <a:lumMod val="50000"/>
                    </a:schemeClr>
                  </a:solidFill>
                  <a:ea typeface="Nirmala UI" panose="020B0502040204020203" pitchFamily="34" charset="0"/>
                  <a:cs typeface="ZWAdobeF" pitchFamily="2" charset="0"/>
                </a:rPr>
                <a:t>Fragen</a:t>
              </a:r>
              <a:r>
                <a:rPr lang="de-CH" dirty="0"/>
                <a:t> </a:t>
              </a:r>
              <a:r>
                <a:rPr lang="de-CH" dirty="0">
                  <a:solidFill>
                    <a:schemeClr val="bg2">
                      <a:lumMod val="50000"/>
                    </a:schemeClr>
                  </a:solidFill>
                  <a:ea typeface="Nirmala UI" panose="020B0502040204020203" pitchFamily="34" charset="0"/>
                  <a:cs typeface="ZWAdobeF" pitchFamily="2" charset="0"/>
                </a:rPr>
                <a:t>beantworten</a:t>
              </a:r>
            </a:p>
            <a:p>
              <a:r>
                <a:rPr lang="de-CH" dirty="0">
                  <a:solidFill>
                    <a:schemeClr val="bg2">
                      <a:lumMod val="50000"/>
                    </a:schemeClr>
                  </a:solidFill>
                  <a:ea typeface="Nirmala UI" panose="020B0502040204020203" pitchFamily="34" charset="0"/>
                  <a:cs typeface="ZWAdobeF" pitchFamily="2" charset="0"/>
                </a:rPr>
                <a:t>Ev</a:t>
              </a:r>
              <a:r>
                <a:rPr lang="de-CH" dirty="0"/>
                <a:t>. </a:t>
              </a:r>
              <a:r>
                <a:rPr lang="de-CH" dirty="0">
                  <a:solidFill>
                    <a:schemeClr val="bg2">
                      <a:lumMod val="50000"/>
                    </a:schemeClr>
                  </a:solidFill>
                  <a:ea typeface="Nirmala UI" panose="020B0502040204020203" pitchFamily="34" charset="0"/>
                  <a:cs typeface="ZWAdobeF" pitchFamily="2" charset="0"/>
                </a:rPr>
                <a:t>zusätzliche</a:t>
              </a:r>
              <a:r>
                <a:rPr lang="de-CH" dirty="0"/>
                <a:t> </a:t>
              </a:r>
              <a:r>
                <a:rPr lang="de-CH" dirty="0">
                  <a:solidFill>
                    <a:schemeClr val="bg2">
                      <a:lumMod val="50000"/>
                    </a:schemeClr>
                  </a:solidFill>
                  <a:ea typeface="Nirmala UI" panose="020B0502040204020203" pitchFamily="34" charset="0"/>
                  <a:cs typeface="ZWAdobeF" pitchFamily="2" charset="0"/>
                </a:rPr>
                <a:t>Fragen</a:t>
              </a:r>
              <a:r>
                <a:rPr lang="de-CH" dirty="0"/>
                <a:t> </a:t>
              </a:r>
              <a:r>
                <a:rPr lang="de-CH" dirty="0">
                  <a:solidFill>
                    <a:schemeClr val="bg2">
                      <a:lumMod val="50000"/>
                    </a:schemeClr>
                  </a:solidFill>
                  <a:ea typeface="Nirmala UI" panose="020B0502040204020203" pitchFamily="34" charset="0"/>
                  <a:cs typeface="ZWAdobeF" pitchFamily="2" charset="0"/>
                </a:rPr>
                <a:t>stellen</a:t>
              </a:r>
            </a:p>
            <a:p>
              <a:r>
                <a:rPr lang="de-CH" dirty="0">
                  <a:solidFill>
                    <a:schemeClr val="bg2">
                      <a:lumMod val="50000"/>
                    </a:schemeClr>
                  </a:solidFill>
                  <a:ea typeface="Nirmala UI" panose="020B0502040204020203" pitchFamily="34" charset="0"/>
                  <a:cs typeface="ZWAdobeF" pitchFamily="2" charset="0"/>
                </a:rPr>
                <a:t>Karte</a:t>
              </a:r>
              <a:r>
                <a:rPr lang="de-CH" dirty="0"/>
                <a:t> </a:t>
              </a:r>
              <a:r>
                <a:rPr lang="de-CH" dirty="0">
                  <a:solidFill>
                    <a:schemeClr val="bg2">
                      <a:lumMod val="50000"/>
                    </a:schemeClr>
                  </a:solidFill>
                  <a:ea typeface="Nirmala UI" panose="020B0502040204020203" pitchFamily="34" charset="0"/>
                  <a:cs typeface="ZWAdobeF" pitchFamily="2" charset="0"/>
                </a:rPr>
                <a:t>zuordnen</a:t>
              </a:r>
            </a:p>
          </p:txBody>
        </p:sp>
        <p:sp>
          <p:nvSpPr>
            <p:cNvPr id="123" name="Denkblase: wolkenförmig 122">
              <a:extLst>
                <a:ext uri="{FF2B5EF4-FFF2-40B4-BE49-F238E27FC236}">
                  <a16:creationId xmlns:a16="http://schemas.microsoft.com/office/drawing/2014/main" id="{7CF948BA-C2FD-538F-11CC-8A6603215A3D}"/>
                </a:ext>
              </a:extLst>
            </p:cNvPr>
            <p:cNvSpPr/>
            <p:nvPr/>
          </p:nvSpPr>
          <p:spPr>
            <a:xfrm>
              <a:off x="9455991" y="1139890"/>
              <a:ext cx="2658025" cy="2535345"/>
            </a:xfrm>
            <a:prstGeom prst="cloudCallout">
              <a:avLst>
                <a:gd name="adj1" fmla="val -62659"/>
                <a:gd name="adj2" fmla="val -34077"/>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grpSp>
        <p:nvGrpSpPr>
          <p:cNvPr id="3" name="Gruppieren 2">
            <a:extLst>
              <a:ext uri="{FF2B5EF4-FFF2-40B4-BE49-F238E27FC236}">
                <a16:creationId xmlns:a16="http://schemas.microsoft.com/office/drawing/2014/main" id="{0A641CD4-293A-F262-98CF-BCCB17032C13}"/>
              </a:ext>
            </a:extLst>
          </p:cNvPr>
          <p:cNvGrpSpPr/>
          <p:nvPr/>
        </p:nvGrpSpPr>
        <p:grpSpPr>
          <a:xfrm>
            <a:off x="47328" y="3787064"/>
            <a:ext cx="2748427" cy="2384077"/>
            <a:chOff x="47328" y="3787064"/>
            <a:chExt cx="2748427" cy="2384077"/>
          </a:xfrm>
        </p:grpSpPr>
        <p:sp>
          <p:nvSpPr>
            <p:cNvPr id="119" name="Textfeld 118">
              <a:extLst>
                <a:ext uri="{FF2B5EF4-FFF2-40B4-BE49-F238E27FC236}">
                  <a16:creationId xmlns:a16="http://schemas.microsoft.com/office/drawing/2014/main" id="{53BA84AD-E6FD-6F1E-58A3-0E856E239E4E}"/>
                </a:ext>
              </a:extLst>
            </p:cNvPr>
            <p:cNvSpPr txBox="1"/>
            <p:nvPr/>
          </p:nvSpPr>
          <p:spPr>
            <a:xfrm>
              <a:off x="47328" y="4286427"/>
              <a:ext cx="2387622" cy="1508105"/>
            </a:xfrm>
            <a:prstGeom prst="rect">
              <a:avLst/>
            </a:prstGeom>
            <a:noFill/>
          </p:spPr>
          <p:txBody>
            <a:bodyPr wrap="square" lIns="0" tIns="0" rIns="0" bIns="0" rtlCol="0">
              <a:spAutoFit/>
            </a:bodyPr>
            <a:lstStyle/>
            <a:p>
              <a:pPr marL="182563" indent="-182563" algn="r">
                <a:buFont typeface="Wingdings" panose="05000000000000000000" pitchFamily="2" charset="2"/>
                <a:buChar char="ü"/>
              </a:pPr>
              <a:r>
                <a:rPr lang="de-CH" sz="1400" dirty="0">
                  <a:solidFill>
                    <a:schemeClr val="bg2">
                      <a:lumMod val="50000"/>
                    </a:schemeClr>
                  </a:solidFill>
                  <a:latin typeface="Bahnschrift" panose="020B0502040204020203" pitchFamily="34" charset="0"/>
                  <a:ea typeface="Nirmala UI" panose="020B0502040204020203" pitchFamily="34" charset="0"/>
                  <a:cs typeface="ZWAdobeF" pitchFamily="2" charset="0"/>
                </a:rPr>
                <a:t>Karten in der Mitte besprechen</a:t>
              </a:r>
            </a:p>
            <a:p>
              <a:pPr marL="182563" indent="-182563" algn="r">
                <a:buFont typeface="Wingdings" panose="05000000000000000000" pitchFamily="2" charset="2"/>
                <a:buChar char="ü"/>
              </a:pPr>
              <a:r>
                <a:rPr lang="de-CH" sz="1400" dirty="0">
                  <a:solidFill>
                    <a:schemeClr val="bg2">
                      <a:lumMod val="50000"/>
                    </a:schemeClr>
                  </a:solidFill>
                  <a:latin typeface="Bahnschrift" panose="020B0502040204020203" pitchFamily="34" charset="0"/>
                  <a:ea typeface="Nirmala UI" panose="020B0502040204020203" pitchFamily="34" charset="0"/>
                  <a:cs typeface="ZWAdobeF" pitchFamily="2" charset="0"/>
                </a:rPr>
                <a:t>Kartennummern (Stufen) ordnen</a:t>
              </a:r>
            </a:p>
            <a:p>
              <a:pPr marL="182563" indent="-182563" algn="r">
                <a:buFont typeface="Wingdings" panose="05000000000000000000" pitchFamily="2" charset="2"/>
                <a:buChar char="ü"/>
              </a:pPr>
              <a:r>
                <a:rPr lang="de-CH" sz="1400" dirty="0">
                  <a:solidFill>
                    <a:schemeClr val="bg2">
                      <a:lumMod val="50000"/>
                    </a:schemeClr>
                  </a:solidFill>
                  <a:latin typeface="Bahnschrift" panose="020B0502040204020203" pitchFamily="34" charset="0"/>
                  <a:ea typeface="Nirmala UI" panose="020B0502040204020203" pitchFamily="34" charset="0"/>
                  <a:cs typeface="ZWAdobeF" pitchFamily="2" charset="0"/>
                </a:rPr>
                <a:t>Stufen ev. mit Kompetenz-profil vergleichen</a:t>
              </a:r>
            </a:p>
            <a:p>
              <a:endParaRPr lang="de-CH" sz="1400" dirty="0">
                <a:latin typeface="Bahnschrift" panose="020B0502040204020203" pitchFamily="34" charset="0"/>
              </a:endParaRPr>
            </a:p>
          </p:txBody>
        </p:sp>
        <p:sp>
          <p:nvSpPr>
            <p:cNvPr id="124" name="Denkblase: wolkenförmig 123">
              <a:extLst>
                <a:ext uri="{FF2B5EF4-FFF2-40B4-BE49-F238E27FC236}">
                  <a16:creationId xmlns:a16="http://schemas.microsoft.com/office/drawing/2014/main" id="{31A51B93-9FD1-6606-FBD0-BAA63360D89F}"/>
                </a:ext>
              </a:extLst>
            </p:cNvPr>
            <p:cNvSpPr/>
            <p:nvPr/>
          </p:nvSpPr>
          <p:spPr>
            <a:xfrm>
              <a:off x="122281" y="3787064"/>
              <a:ext cx="2673474" cy="2384077"/>
            </a:xfrm>
            <a:prstGeom prst="cloudCallout">
              <a:avLst>
                <a:gd name="adj1" fmla="val 67209"/>
                <a:gd name="adj2" fmla="val -21521"/>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dirty="0"/>
            </a:p>
          </p:txBody>
        </p:sp>
      </p:grpSp>
      <p:grpSp>
        <p:nvGrpSpPr>
          <p:cNvPr id="5" name="Gruppieren 4">
            <a:extLst>
              <a:ext uri="{FF2B5EF4-FFF2-40B4-BE49-F238E27FC236}">
                <a16:creationId xmlns:a16="http://schemas.microsoft.com/office/drawing/2014/main" id="{8282726B-F4D0-F8A7-B5C7-9C17DB5475ED}"/>
              </a:ext>
            </a:extLst>
          </p:cNvPr>
          <p:cNvGrpSpPr/>
          <p:nvPr/>
        </p:nvGrpSpPr>
        <p:grpSpPr>
          <a:xfrm>
            <a:off x="9476755" y="3978028"/>
            <a:ext cx="2780350" cy="2522580"/>
            <a:chOff x="9476755" y="3978028"/>
            <a:chExt cx="2780350" cy="2522580"/>
          </a:xfrm>
        </p:grpSpPr>
        <p:sp>
          <p:nvSpPr>
            <p:cNvPr id="120" name="Textfeld 119">
              <a:extLst>
                <a:ext uri="{FF2B5EF4-FFF2-40B4-BE49-F238E27FC236}">
                  <a16:creationId xmlns:a16="http://schemas.microsoft.com/office/drawing/2014/main" id="{03F68DE4-5806-9C6F-763F-B619A49136AF}"/>
                </a:ext>
              </a:extLst>
            </p:cNvPr>
            <p:cNvSpPr txBox="1"/>
            <p:nvPr/>
          </p:nvSpPr>
          <p:spPr>
            <a:xfrm>
              <a:off x="9692663" y="4402338"/>
              <a:ext cx="2564442" cy="1508105"/>
            </a:xfrm>
            <a:prstGeom prst="rect">
              <a:avLst/>
            </a:prstGeom>
            <a:noFill/>
          </p:spPr>
          <p:txBody>
            <a:bodyPr wrap="square" lIns="0" tIns="0" rIns="0" bIns="0" rtlCol="0">
              <a:spAutoFit/>
            </a:bodyPr>
            <a:lstStyle/>
            <a:p>
              <a:pPr marL="182563" indent="-182563">
                <a:buFont typeface="Wingdings" panose="05000000000000000000" pitchFamily="2" charset="2"/>
                <a:buChar char="ü"/>
              </a:pPr>
              <a:r>
                <a:rPr lang="de-CH" sz="1400" dirty="0">
                  <a:solidFill>
                    <a:schemeClr val="bg2">
                      <a:lumMod val="50000"/>
                    </a:schemeClr>
                  </a:solidFill>
                  <a:latin typeface="Bahnschrift" panose="020B0502040204020203" pitchFamily="34" charset="0"/>
                </a:rPr>
                <a:t>Bei Bedarf digitale Ab-klärung </a:t>
              </a:r>
              <a:r>
                <a:rPr lang="de-CH" sz="1400" dirty="0" err="1">
                  <a:solidFill>
                    <a:schemeClr val="bg2">
                      <a:lumMod val="50000"/>
                    </a:schemeClr>
                  </a:solidFill>
                  <a:latin typeface="Bahnschrift" panose="020B0502040204020203" pitchFamily="34" charset="0"/>
                </a:rPr>
                <a:t>Triago</a:t>
              </a:r>
              <a:r>
                <a:rPr lang="de-CH" sz="1400" dirty="0">
                  <a:solidFill>
                    <a:schemeClr val="bg2">
                      <a:lumMod val="50000"/>
                    </a:schemeClr>
                  </a:solidFill>
                  <a:latin typeface="Bahnschrift" panose="020B0502040204020203" pitchFamily="34" charset="0"/>
                </a:rPr>
                <a:t> durchführen</a:t>
              </a:r>
            </a:p>
            <a:p>
              <a:pPr marL="182563" indent="-182563">
                <a:buFont typeface="Wingdings" panose="05000000000000000000" pitchFamily="2" charset="2"/>
                <a:buChar char="ü"/>
              </a:pPr>
              <a:r>
                <a:rPr lang="de-CH" sz="1400" dirty="0">
                  <a:solidFill>
                    <a:schemeClr val="bg2">
                      <a:lumMod val="50000"/>
                    </a:schemeClr>
                  </a:solidFill>
                  <a:latin typeface="Bahnschrift" panose="020B0502040204020203" pitchFamily="34" charset="0"/>
                </a:rPr>
                <a:t>Einstieg gemäss Karten-ergebnissen</a:t>
              </a:r>
            </a:p>
            <a:p>
              <a:pPr marL="182563" indent="-182563">
                <a:buFont typeface="Wingdings" panose="05000000000000000000" pitchFamily="2" charset="2"/>
                <a:buChar char="ü"/>
              </a:pPr>
              <a:r>
                <a:rPr lang="de-CH" sz="1400" dirty="0">
                  <a:solidFill>
                    <a:schemeClr val="bg2">
                      <a:lumMod val="50000"/>
                    </a:schemeClr>
                  </a:solidFill>
                  <a:latin typeface="Bahnschrift" panose="020B0502040204020203" pitchFamily="34" charset="0"/>
                </a:rPr>
                <a:t>Informelle Lernanlässe initiieren</a:t>
              </a:r>
            </a:p>
            <a:p>
              <a:pPr marL="182563" indent="-182563">
                <a:buFont typeface="Wingdings" panose="05000000000000000000" pitchFamily="2" charset="2"/>
                <a:buChar char="ü"/>
              </a:pPr>
              <a:r>
                <a:rPr lang="de-CH" sz="1400" dirty="0">
                  <a:solidFill>
                    <a:schemeClr val="bg2">
                      <a:lumMod val="50000"/>
                    </a:schemeClr>
                  </a:solidFill>
                  <a:latin typeface="Bahnschrift" panose="020B0502040204020203" pitchFamily="34" charset="0"/>
                </a:rPr>
                <a:t>Weiterbildungen planen</a:t>
              </a:r>
            </a:p>
          </p:txBody>
        </p:sp>
        <p:sp>
          <p:nvSpPr>
            <p:cNvPr id="125" name="Denkblase: wolkenförmig 124">
              <a:extLst>
                <a:ext uri="{FF2B5EF4-FFF2-40B4-BE49-F238E27FC236}">
                  <a16:creationId xmlns:a16="http://schemas.microsoft.com/office/drawing/2014/main" id="{50DE72F1-8477-DE72-3C70-16CA16109458}"/>
                </a:ext>
              </a:extLst>
            </p:cNvPr>
            <p:cNvSpPr/>
            <p:nvPr/>
          </p:nvSpPr>
          <p:spPr>
            <a:xfrm>
              <a:off x="9476755" y="3978028"/>
              <a:ext cx="2664620" cy="2522580"/>
            </a:xfrm>
            <a:prstGeom prst="cloudCallout">
              <a:avLst>
                <a:gd name="adj1" fmla="val -93300"/>
                <a:gd name="adj2" fmla="val -47990"/>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7" name="Rechteck 6">
            <a:extLst>
              <a:ext uri="{FF2B5EF4-FFF2-40B4-BE49-F238E27FC236}">
                <a16:creationId xmlns:a16="http://schemas.microsoft.com/office/drawing/2014/main" id="{D64E9106-3D36-0708-D8D7-215FDBECC778}"/>
              </a:ext>
            </a:extLst>
          </p:cNvPr>
          <p:cNvSpPr/>
          <p:nvPr/>
        </p:nvSpPr>
        <p:spPr>
          <a:xfrm>
            <a:off x="11423650" y="6525344"/>
            <a:ext cx="768350" cy="332656"/>
          </a:xfrm>
          <a:prstGeom prst="rect">
            <a:avLst/>
          </a:prstGeom>
          <a:solidFill>
            <a:srgbClr val="FDE7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solidFill>
                <a:srgbClr val="FDE70E"/>
              </a:solidFill>
            </a:endParaRPr>
          </a:p>
        </p:txBody>
      </p:sp>
      <p:sp>
        <p:nvSpPr>
          <p:cNvPr id="9" name="Datumsplatzhalter 8">
            <a:extLst>
              <a:ext uri="{FF2B5EF4-FFF2-40B4-BE49-F238E27FC236}">
                <a16:creationId xmlns:a16="http://schemas.microsoft.com/office/drawing/2014/main" id="{B68E353C-347B-D3CB-D274-FD733136B6D0}"/>
              </a:ext>
            </a:extLst>
          </p:cNvPr>
          <p:cNvSpPr>
            <a:spLocks noGrp="1"/>
          </p:cNvSpPr>
          <p:nvPr>
            <p:ph type="dt" sz="half" idx="10"/>
          </p:nvPr>
        </p:nvSpPr>
        <p:spPr/>
        <p:txBody>
          <a:bodyPr/>
          <a:lstStyle/>
          <a:p>
            <a:fld id="{A0BF4173-0C9E-4E3B-B0A6-EA990386106D}" type="datetime1">
              <a:rPr lang="de-DE" smtClean="0"/>
              <a:t>02.07.2026</a:t>
            </a:fld>
            <a:endParaRPr lang="de-CH" dirty="0"/>
          </a:p>
        </p:txBody>
      </p:sp>
      <p:sp>
        <p:nvSpPr>
          <p:cNvPr id="13" name="Foliennummernplatzhalter 12">
            <a:extLst>
              <a:ext uri="{FF2B5EF4-FFF2-40B4-BE49-F238E27FC236}">
                <a16:creationId xmlns:a16="http://schemas.microsoft.com/office/drawing/2014/main" id="{0BB7F9F0-B8E0-B6CD-24D9-949574C98CFF}"/>
              </a:ext>
            </a:extLst>
          </p:cNvPr>
          <p:cNvSpPr>
            <a:spLocks noGrp="1"/>
          </p:cNvSpPr>
          <p:nvPr>
            <p:ph type="sldNum" sz="quarter" idx="12"/>
          </p:nvPr>
        </p:nvSpPr>
        <p:spPr/>
        <p:txBody>
          <a:bodyPr/>
          <a:lstStyle/>
          <a:p>
            <a:fld id="{442AD375-037F-43D0-B059-5172DA06796A}" type="slidenum">
              <a:rPr lang="de-CH" smtClean="0"/>
              <a:pPr/>
              <a:t>6</a:t>
            </a:fld>
            <a:endParaRPr lang="de-CH" dirty="0"/>
          </a:p>
        </p:txBody>
      </p:sp>
      <p:pic>
        <p:nvPicPr>
          <p:cNvPr id="15" name="Grafik 14" descr="Ein Bild, das Grafiken, Screenshot, Farbigkeit, Grafikdesign enthält.&#10;&#10;Automatisch generierte Beschreibung">
            <a:extLst>
              <a:ext uri="{FF2B5EF4-FFF2-40B4-BE49-F238E27FC236}">
                <a16:creationId xmlns:a16="http://schemas.microsoft.com/office/drawing/2014/main" id="{4B6D96E3-70F7-66F7-CE17-814AB0DE59E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04761" y="-255179"/>
            <a:ext cx="1467160" cy="1654457"/>
          </a:xfrm>
          <a:prstGeom prst="rect">
            <a:avLst/>
          </a:prstGeom>
        </p:spPr>
      </p:pic>
    </p:spTree>
    <p:extLst>
      <p:ext uri="{BB962C8B-B14F-4D97-AF65-F5344CB8AC3E}">
        <p14:creationId xmlns:p14="http://schemas.microsoft.com/office/powerpoint/2010/main" val="269556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D85D3-6FC0-046D-A448-398FAFFF3EE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1257F63-11D6-0482-4C64-6109B535728F}"/>
              </a:ext>
            </a:extLst>
          </p:cNvPr>
          <p:cNvSpPr>
            <a:spLocks noGrp="1"/>
          </p:cNvSpPr>
          <p:nvPr>
            <p:ph type="title"/>
          </p:nvPr>
        </p:nvSpPr>
        <p:spPr>
          <a:xfrm>
            <a:off x="406800" y="678952"/>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Handhabung der Karten</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4" name="Datumsplatzhalter 3">
            <a:extLst>
              <a:ext uri="{FF2B5EF4-FFF2-40B4-BE49-F238E27FC236}">
                <a16:creationId xmlns:a16="http://schemas.microsoft.com/office/drawing/2014/main" id="{FDBFE75A-8312-548A-43FC-1041BA0230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304386-B8F7-4728-A05B-83B294575A2C}" type="datetime1">
              <a:rPr kumimoji="0" lang="de-DE" sz="950" b="0" i="0" u="none" strike="noStrike" kern="1200" cap="none" spc="0" normalizeH="0" baseline="0" noProof="0" smtClean="0">
                <a:ln>
                  <a:noFill/>
                </a:ln>
                <a:solidFill>
                  <a:prstClr val="black"/>
                </a:solidFill>
                <a:effectLst/>
                <a:uLnTx/>
                <a:uFillTx/>
                <a:latin typeface="Arial" panose="020B0604020202020204"/>
                <a:ea typeface="+mn-ea"/>
                <a:cs typeface="+mn-cs"/>
              </a:rPr>
              <a:t>02.07.2026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Foliennummernplatzhalter 5">
            <a:extLst>
              <a:ext uri="{FF2B5EF4-FFF2-40B4-BE49-F238E27FC236}">
                <a16:creationId xmlns:a16="http://schemas.microsoft.com/office/drawing/2014/main" id="{675120DC-EA93-1D99-9035-79BDBA9FA24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Grafik 6" descr="Ein Bild, das Grafiken, Screenshot, Farbigkeit, Grafikdesign enthält.&#10;&#10;Automatisch generierte Beschreibung">
            <a:extLst>
              <a:ext uri="{FF2B5EF4-FFF2-40B4-BE49-F238E27FC236}">
                <a16:creationId xmlns:a16="http://schemas.microsoft.com/office/drawing/2014/main" id="{3AC2DE08-621A-C4F9-F900-CD3DA4C00221}"/>
              </a:ext>
            </a:extLst>
          </p:cNvPr>
          <p:cNvPicPr>
            <a:picLocks noChangeAspect="1"/>
          </p:cNvPicPr>
          <p:nvPr/>
        </p:nvPicPr>
        <p:blipFill>
          <a:blip r:embed="rId3"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sp>
        <p:nvSpPr>
          <p:cNvPr id="8" name="Fußzeilenplatzhalter 4">
            <a:extLst>
              <a:ext uri="{FF2B5EF4-FFF2-40B4-BE49-F238E27FC236}">
                <a16:creationId xmlns:a16="http://schemas.microsoft.com/office/drawing/2014/main" id="{BF44B93F-35ED-6780-E820-BB1B482CF0CD}"/>
              </a:ext>
            </a:extLst>
          </p:cNvPr>
          <p:cNvSpPr>
            <a:spLocks noGrp="1"/>
          </p:cNvSpPr>
          <p:nvPr>
            <p:ph type="ftr" sz="quarter" idx="11"/>
          </p:nvPr>
        </p:nvSpPr>
        <p:spPr>
          <a:xfrm>
            <a:off x="1703388" y="6608763"/>
            <a:ext cx="8099425" cy="1428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950" b="1" i="0" u="none" strike="noStrike" kern="1200" cap="none" spc="0" normalizeH="0" baseline="0" noProof="0" dirty="0">
                <a:ln>
                  <a:noFill/>
                </a:ln>
                <a:solidFill>
                  <a:prstClr val="black"/>
                </a:solidFill>
                <a:effectLst/>
                <a:uLnTx/>
                <a:uFillTx/>
                <a:latin typeface="Arial" panose="020B0604020202020204"/>
                <a:ea typeface="+mn-ea"/>
                <a:cs typeface="+mn-cs"/>
              </a:rPr>
              <a:t>Professur für Erwachsenenbildung und Weiterbildung - Instrument TRIAGO</a:t>
            </a:r>
          </a:p>
        </p:txBody>
      </p:sp>
      <p:sp>
        <p:nvSpPr>
          <p:cNvPr id="9" name="Titel 1">
            <a:extLst>
              <a:ext uri="{FF2B5EF4-FFF2-40B4-BE49-F238E27FC236}">
                <a16:creationId xmlns:a16="http://schemas.microsoft.com/office/drawing/2014/main" id="{7D86C0E9-A567-7807-134C-BCDBA67F1B9C}"/>
              </a:ext>
            </a:extLst>
          </p:cNvPr>
          <p:cNvSpPr txBox="1">
            <a:spLocks/>
          </p:cNvSpPr>
          <p:nvPr/>
        </p:nvSpPr>
        <p:spPr>
          <a:xfrm>
            <a:off x="406800" y="1175595"/>
            <a:ext cx="11012400" cy="30777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r>
              <a:rPr lang="de-DE" sz="200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Verschiedene Nutzungsvarianten</a:t>
            </a:r>
            <a:endParaRPr lang="de-DE" sz="2000"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3" name="Textfeld 2">
            <a:extLst>
              <a:ext uri="{FF2B5EF4-FFF2-40B4-BE49-F238E27FC236}">
                <a16:creationId xmlns:a16="http://schemas.microsoft.com/office/drawing/2014/main" id="{7B0C9206-5627-258B-EF29-645F86AC3339}"/>
              </a:ext>
            </a:extLst>
          </p:cNvPr>
          <p:cNvSpPr txBox="1"/>
          <p:nvPr/>
        </p:nvSpPr>
        <p:spPr>
          <a:xfrm>
            <a:off x="410109" y="1469559"/>
            <a:ext cx="11568711" cy="5911921"/>
          </a:xfrm>
          <a:prstGeom prst="rect">
            <a:avLst/>
          </a:prstGeom>
          <a:noFill/>
          <a:ln>
            <a:noFill/>
          </a:ln>
        </p:spPr>
        <p:txBody>
          <a:bodyPr wrap="square" lIns="72000" tIns="36000" rIns="36000" bIns="108000" rtlCol="0" anchor="ctr" anchorCtr="0">
            <a:spAutoFit/>
          </a:bodyPr>
          <a:lstStyle/>
          <a:p>
            <a:pPr>
              <a:buSzPct val="150000"/>
            </a:pPr>
            <a:endParaRPr lang="de-DE" sz="1100" dirty="0">
              <a:highlight>
                <a:srgbClr val="FFFFFF"/>
              </a:highlight>
              <a:cs typeface="Arial"/>
            </a:endParaRPr>
          </a:p>
          <a:p>
            <a:pPr>
              <a:buSzPct val="150000"/>
              <a:buFont typeface="Arial" panose="020B0604020202020204" pitchFamily="34" charset="0"/>
              <a:buChar char="•"/>
            </a:pPr>
            <a:endParaRPr lang="de-CH" sz="1600" dirty="0">
              <a:highlight>
                <a:srgbClr val="FFFFFF"/>
              </a:highlight>
              <a:cs typeface="Arial"/>
            </a:endParaRPr>
          </a:p>
          <a:p>
            <a:pPr>
              <a:buSzPct val="150000"/>
            </a:pPr>
            <a:r>
              <a:rPr lang="de-DE" sz="2000" b="1">
                <a:highlight>
                  <a:srgbClr val="FFFFFF"/>
                </a:highlight>
                <a:cs typeface="Arial"/>
              </a:rPr>
              <a:t>Kurzansprache/Screening</a:t>
            </a:r>
            <a:endParaRPr lang="de-CH" sz="2000" dirty="0">
              <a:highlight>
                <a:srgbClr val="FFFFFF"/>
              </a:highlight>
              <a:cs typeface="Arial"/>
            </a:endParaRPr>
          </a:p>
          <a:p>
            <a:r>
              <a:rPr lang="de-DE" sz="2000">
                <a:highlight>
                  <a:srgbClr val="FFFFFF"/>
                </a:highlight>
                <a:cs typeface="Arial"/>
              </a:rPr>
              <a:t>Einzelne Karten zur Sensibilisierung und Bedarfserkennung</a:t>
            </a:r>
            <a:endParaRPr lang="de-CH" sz="2000" dirty="0">
              <a:highlight>
                <a:srgbClr val="FFFFFF"/>
              </a:highlight>
              <a:cs typeface="Arial"/>
            </a:endParaRPr>
          </a:p>
          <a:p>
            <a:pPr>
              <a:buFont typeface="Arial" panose="020B0604020202020204" pitchFamily="34" charset="0"/>
              <a:buChar char="•"/>
            </a:pPr>
            <a:endParaRPr lang="de-CH" sz="2000" dirty="0">
              <a:highlight>
                <a:srgbClr val="FFFFFF"/>
              </a:highlight>
              <a:cs typeface="Arial"/>
            </a:endParaRPr>
          </a:p>
          <a:p>
            <a:r>
              <a:rPr lang="de-DE" sz="2000" b="1">
                <a:highlight>
                  <a:srgbClr val="FFFFFF"/>
                </a:highlight>
                <a:cs typeface="Arial"/>
              </a:rPr>
              <a:t>Fokussierte Abklärung</a:t>
            </a:r>
            <a:endParaRPr lang="de-CH" sz="2000" dirty="0">
              <a:highlight>
                <a:srgbClr val="FFFFFF"/>
              </a:highlight>
              <a:cs typeface="Arial"/>
            </a:endParaRPr>
          </a:p>
          <a:p>
            <a:r>
              <a:rPr lang="de-DE" sz="2000">
                <a:highlight>
                  <a:srgbClr val="FFFFFF"/>
                </a:highlight>
                <a:cs typeface="Arial"/>
              </a:rPr>
              <a:t>Gezielte Abklärung einzelner Kompetenzbereiche</a:t>
            </a:r>
            <a:endParaRPr lang="de-CH" sz="2000" dirty="0">
              <a:highlight>
                <a:srgbClr val="FFFFFF"/>
              </a:highlight>
              <a:cs typeface="Arial"/>
            </a:endParaRPr>
          </a:p>
          <a:p>
            <a:pPr>
              <a:buFont typeface="Arial" panose="020B0604020202020204" pitchFamily="34" charset="0"/>
              <a:buChar char="•"/>
            </a:pPr>
            <a:endParaRPr lang="de-CH" sz="2000" dirty="0">
              <a:highlight>
                <a:srgbClr val="FFFFFF"/>
              </a:highlight>
              <a:cs typeface="Arial"/>
            </a:endParaRPr>
          </a:p>
          <a:p>
            <a:r>
              <a:rPr lang="de-DE" sz="2000" b="1">
                <a:highlight>
                  <a:srgbClr val="FFFFFF"/>
                </a:highlight>
                <a:cs typeface="Arial"/>
              </a:rPr>
              <a:t>Umfassende Abklärung</a:t>
            </a:r>
            <a:endParaRPr lang="de-CH" sz="2000" dirty="0">
              <a:highlight>
                <a:srgbClr val="FFFFFF"/>
              </a:highlight>
              <a:cs typeface="Arial"/>
            </a:endParaRPr>
          </a:p>
          <a:p>
            <a:r>
              <a:rPr lang="de-DE" sz="2000">
                <a:highlight>
                  <a:srgbClr val="FFFFFF"/>
                </a:highlight>
                <a:cs typeface="Arial"/>
              </a:rPr>
              <a:t>Abklärung mehrerer/kombinierter Kompetenzbereiche </a:t>
            </a:r>
            <a:endParaRPr lang="de-CH" sz="2000" dirty="0">
              <a:highlight>
                <a:srgbClr val="FFFFFF"/>
              </a:highlight>
              <a:cs typeface="Arial"/>
            </a:endParaRPr>
          </a:p>
          <a:p>
            <a:pPr>
              <a:buFont typeface="Arial" panose="020B0604020202020204" pitchFamily="34" charset="0"/>
              <a:buChar char="•"/>
            </a:pPr>
            <a:endParaRPr lang="de-CH" sz="2000" dirty="0">
              <a:highlight>
                <a:srgbClr val="FFFFFF"/>
              </a:highlight>
              <a:cs typeface="Arial"/>
            </a:endParaRPr>
          </a:p>
          <a:p>
            <a:r>
              <a:rPr lang="de-DE" sz="2000" b="1">
                <a:highlight>
                  <a:srgbClr val="FFFFFF"/>
                </a:highlight>
                <a:cs typeface="Arial"/>
              </a:rPr>
              <a:t>Beratungsunterstützung</a:t>
            </a:r>
            <a:endParaRPr lang="de-CH" sz="2000" dirty="0">
              <a:highlight>
                <a:srgbClr val="FFFFFF"/>
              </a:highlight>
              <a:cs typeface="Arial"/>
            </a:endParaRPr>
          </a:p>
          <a:p>
            <a:r>
              <a:rPr lang="de-DE" sz="2000">
                <a:highlight>
                  <a:srgbClr val="FFFFFF"/>
                </a:highlight>
                <a:cs typeface="Arial"/>
              </a:rPr>
              <a:t>Als Gesprächsgrundlage zur Reflexion von Alltagssituationen/Alltagsherausforderungen</a:t>
            </a:r>
            <a:endParaRPr lang="de-CH" sz="2000" dirty="0">
              <a:highlight>
                <a:srgbClr val="FFFFFF"/>
              </a:highlight>
              <a:cs typeface="Arial"/>
            </a:endParaRPr>
          </a:p>
          <a:p>
            <a:pPr>
              <a:buFont typeface="Arial" panose="020B0604020202020204" pitchFamily="34" charset="0"/>
              <a:buChar char="•"/>
            </a:pPr>
            <a:endParaRPr lang="de-CH" sz="2000" dirty="0">
              <a:highlight>
                <a:srgbClr val="FFFFFF"/>
              </a:highlight>
              <a:cs typeface="Arial"/>
            </a:endParaRPr>
          </a:p>
          <a:p>
            <a:r>
              <a:rPr lang="de-DE" sz="2000" b="1">
                <a:highlight>
                  <a:srgbClr val="FFFFFF"/>
                </a:highlight>
                <a:cs typeface="Arial"/>
              </a:rPr>
              <a:t>Verweis- und Anschlussberatung</a:t>
            </a:r>
            <a:endParaRPr lang="de-CH" sz="2000" dirty="0">
              <a:highlight>
                <a:srgbClr val="FFFFFF"/>
              </a:highlight>
              <a:cs typeface="Arial"/>
            </a:endParaRPr>
          </a:p>
          <a:p>
            <a:r>
              <a:rPr lang="de-DE" sz="2000">
                <a:highlight>
                  <a:srgbClr val="FFFFFF"/>
                </a:highlight>
                <a:cs typeface="Arial"/>
              </a:rPr>
              <a:t>Ableitung passender Lernangebote oder weiterführender Abklärungen</a:t>
            </a:r>
            <a:endParaRPr lang="de-CH" sz="2000">
              <a:highlight>
                <a:srgbClr val="FFFFFF"/>
              </a:highlight>
              <a:cs typeface="Arial"/>
            </a:endParaRPr>
          </a:p>
          <a:p>
            <a:pPr marL="285750" indent="-285750">
              <a:lnSpc>
                <a:spcPct val="200000"/>
              </a:lnSpc>
              <a:buSzPct val="150000"/>
              <a:buFont typeface="Arial" panose="020B0604020202020204" pitchFamily="34" charset="0"/>
              <a:buChar char="•"/>
            </a:pPr>
            <a:endParaRPr lang="de-CH" sz="2000" dirty="0">
              <a:cs typeface="Arial"/>
            </a:endParaRPr>
          </a:p>
          <a:p>
            <a:pPr marL="171450" indent="-171450">
              <a:buSzPct val="150000"/>
              <a:buFont typeface="Arial" panose="020B0604020202020204" pitchFamily="34" charset="0"/>
              <a:buChar char="•"/>
            </a:pPr>
            <a:endParaRPr lang="de-DE" sz="800" dirty="0"/>
          </a:p>
          <a:p>
            <a:pPr>
              <a:lnSpc>
                <a:spcPct val="150000"/>
              </a:lnSpc>
              <a:buSzPct val="150000"/>
            </a:pPr>
            <a:endParaRPr lang="de-CH" sz="1500" dirty="0"/>
          </a:p>
        </p:txBody>
      </p:sp>
    </p:spTree>
    <p:extLst>
      <p:ext uri="{BB962C8B-B14F-4D97-AF65-F5344CB8AC3E}">
        <p14:creationId xmlns:p14="http://schemas.microsoft.com/office/powerpoint/2010/main" val="3972660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 calcmode="lin" valueType="num">
                                      <p:cBhvr additive="base">
                                        <p:cTn id="1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 calcmode="lin" valueType="num">
                                      <p:cBhvr additive="base">
                                        <p:cTn id="2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 calcmode="lin" valueType="num">
                                      <p:cBhvr additive="base">
                                        <p:cTn id="2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 calcmode="lin" valueType="num">
                                      <p:cBhvr additive="base">
                                        <p:cTn id="3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 calcmode="lin" valueType="num">
                                      <p:cBhvr additive="base">
                                        <p:cTn id="3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anim calcmode="lin" valueType="num">
                                      <p:cBhvr additive="base">
                                        <p:cTn id="4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14" end="14"/>
                                            </p:txEl>
                                          </p:spTgt>
                                        </p:tgtEl>
                                        <p:attrNameLst>
                                          <p:attrName>style.visibility</p:attrName>
                                        </p:attrNameLst>
                                      </p:cBhvr>
                                      <p:to>
                                        <p:strVal val="visible"/>
                                      </p:to>
                                    </p:set>
                                    <p:anim calcmode="lin" valueType="num">
                                      <p:cBhvr additive="base">
                                        <p:cTn id="47"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14" end="14"/>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
                                            <p:txEl>
                                              <p:pRg st="15" end="15"/>
                                            </p:txEl>
                                          </p:spTgt>
                                        </p:tgtEl>
                                        <p:attrNameLst>
                                          <p:attrName>style.visibility</p:attrName>
                                        </p:attrNameLst>
                                      </p:cBhvr>
                                      <p:to>
                                        <p:strVal val="visible"/>
                                      </p:to>
                                    </p:set>
                                    <p:anim calcmode="lin" valueType="num">
                                      <p:cBhvr additive="base">
                                        <p:cTn id="51"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D85D3-6FC0-046D-A448-398FAFFF3EE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1257F63-11D6-0482-4C64-6109B535728F}"/>
              </a:ext>
            </a:extLst>
          </p:cNvPr>
          <p:cNvSpPr>
            <a:spLocks noGrp="1"/>
          </p:cNvSpPr>
          <p:nvPr>
            <p:ph type="title"/>
          </p:nvPr>
        </p:nvSpPr>
        <p:spPr>
          <a:xfrm>
            <a:off x="406800" y="678952"/>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Die TRIAGO-Instrumente</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4" name="Datumsplatzhalter 3">
            <a:extLst>
              <a:ext uri="{FF2B5EF4-FFF2-40B4-BE49-F238E27FC236}">
                <a16:creationId xmlns:a16="http://schemas.microsoft.com/office/drawing/2014/main" id="{FDBFE75A-8312-548A-43FC-1041BA0230A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304386-B8F7-4728-A05B-83B294575A2C}" type="datetime1">
              <a:rPr kumimoji="0" lang="de-DE" sz="950" b="0" i="0" u="none" strike="noStrike" kern="1200" cap="none" spc="0" normalizeH="0" baseline="0" noProof="0" smtClean="0">
                <a:ln>
                  <a:noFill/>
                </a:ln>
                <a:solidFill>
                  <a:prstClr val="black"/>
                </a:solidFill>
                <a:effectLst/>
                <a:uLnTx/>
                <a:uFillTx/>
                <a:latin typeface="Arial" panose="020B0604020202020204"/>
                <a:ea typeface="+mn-ea"/>
                <a:cs typeface="+mn-cs"/>
              </a:rPr>
              <a:t>02.07.2026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Foliennummernplatzhalter 5">
            <a:extLst>
              <a:ext uri="{FF2B5EF4-FFF2-40B4-BE49-F238E27FC236}">
                <a16:creationId xmlns:a16="http://schemas.microsoft.com/office/drawing/2014/main" id="{675120DC-EA93-1D99-9035-79BDBA9FA24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Grafik 6" descr="Ein Bild, das Grafiken, Screenshot, Farbigkeit, Grafikdesign enthält.&#10;&#10;Automatisch generierte Beschreibung">
            <a:extLst>
              <a:ext uri="{FF2B5EF4-FFF2-40B4-BE49-F238E27FC236}">
                <a16:creationId xmlns:a16="http://schemas.microsoft.com/office/drawing/2014/main" id="{3AC2DE08-621A-C4F9-F900-CD3DA4C00221}"/>
              </a:ext>
            </a:extLst>
          </p:cNvPr>
          <p:cNvPicPr>
            <a:picLocks noChangeAspect="1"/>
          </p:cNvPicPr>
          <p:nvPr/>
        </p:nvPicPr>
        <p:blipFill>
          <a:blip r:embed="rId3"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sp>
        <p:nvSpPr>
          <p:cNvPr id="8" name="Fußzeilenplatzhalter 4">
            <a:extLst>
              <a:ext uri="{FF2B5EF4-FFF2-40B4-BE49-F238E27FC236}">
                <a16:creationId xmlns:a16="http://schemas.microsoft.com/office/drawing/2014/main" id="{BF44B93F-35ED-6780-E820-BB1B482CF0CD}"/>
              </a:ext>
            </a:extLst>
          </p:cNvPr>
          <p:cNvSpPr>
            <a:spLocks noGrp="1"/>
          </p:cNvSpPr>
          <p:nvPr>
            <p:ph type="ftr" sz="quarter" idx="11"/>
          </p:nvPr>
        </p:nvSpPr>
        <p:spPr>
          <a:xfrm>
            <a:off x="1703388" y="6608763"/>
            <a:ext cx="8099425" cy="1428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950" b="1" i="0" u="none" strike="noStrike" kern="1200" cap="none" spc="0" normalizeH="0" baseline="0" noProof="0" dirty="0">
                <a:ln>
                  <a:noFill/>
                </a:ln>
                <a:solidFill>
                  <a:prstClr val="black"/>
                </a:solidFill>
                <a:effectLst/>
                <a:uLnTx/>
                <a:uFillTx/>
                <a:latin typeface="Arial" panose="020B0604020202020204"/>
                <a:ea typeface="+mn-ea"/>
                <a:cs typeface="+mn-cs"/>
              </a:rPr>
              <a:t>Professur für Erwachsenenbildung und Weiterbildung - Instrument TRIAGO</a:t>
            </a:r>
          </a:p>
        </p:txBody>
      </p:sp>
      <p:sp>
        <p:nvSpPr>
          <p:cNvPr id="9" name="Titel 1">
            <a:extLst>
              <a:ext uri="{FF2B5EF4-FFF2-40B4-BE49-F238E27FC236}">
                <a16:creationId xmlns:a16="http://schemas.microsoft.com/office/drawing/2014/main" id="{7D86C0E9-A567-7807-134C-BCDBA67F1B9C}"/>
              </a:ext>
            </a:extLst>
          </p:cNvPr>
          <p:cNvSpPr txBox="1">
            <a:spLocks/>
          </p:cNvSpPr>
          <p:nvPr/>
        </p:nvSpPr>
        <p:spPr>
          <a:xfrm>
            <a:off x="406800" y="1175595"/>
            <a:ext cx="11012400" cy="30777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r>
              <a:rPr lang="de-DE" sz="2000"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Grundsätze des Kartensets</a:t>
            </a:r>
          </a:p>
        </p:txBody>
      </p:sp>
      <p:sp>
        <p:nvSpPr>
          <p:cNvPr id="3" name="Textfeld 2">
            <a:extLst>
              <a:ext uri="{FF2B5EF4-FFF2-40B4-BE49-F238E27FC236}">
                <a16:creationId xmlns:a16="http://schemas.microsoft.com/office/drawing/2014/main" id="{7B0C9206-5627-258B-EF29-645F86AC3339}"/>
              </a:ext>
            </a:extLst>
          </p:cNvPr>
          <p:cNvSpPr txBox="1"/>
          <p:nvPr/>
        </p:nvSpPr>
        <p:spPr>
          <a:xfrm>
            <a:off x="1576454" y="2438688"/>
            <a:ext cx="11242140" cy="4265317"/>
          </a:xfrm>
          <a:prstGeom prst="rect">
            <a:avLst/>
          </a:prstGeom>
          <a:noFill/>
          <a:ln>
            <a:noFill/>
          </a:ln>
        </p:spPr>
        <p:txBody>
          <a:bodyPr wrap="square" lIns="72000" tIns="36000" rIns="36000" bIns="108000" rtlCol="0" anchor="ctr" anchorCtr="0">
            <a:spAutoFit/>
          </a:bodyPr>
          <a:lstStyle/>
          <a:p>
            <a:pPr marL="285750" indent="-285750">
              <a:lnSpc>
                <a:spcPct val="200000"/>
              </a:lnSpc>
              <a:buSzPct val="150000"/>
              <a:buFont typeface="Arial" panose="020B0604020202020204" pitchFamily="34" charset="0"/>
              <a:buChar char="•"/>
            </a:pPr>
            <a:r>
              <a:rPr lang="de-CH" sz="2000" dirty="0"/>
              <a:t>Der</a:t>
            </a:r>
            <a:r>
              <a:rPr lang="de-CH" sz="2000" b="1" dirty="0"/>
              <a:t> Dialog</a:t>
            </a:r>
            <a:r>
              <a:rPr lang="de-CH" sz="2000" dirty="0"/>
              <a:t> zwischen Beratenden und Teilnehmenden ist</a:t>
            </a:r>
            <a:r>
              <a:rPr lang="de-CH" sz="2000" b="1" dirty="0"/>
              <a:t> der Kern</a:t>
            </a:r>
            <a:r>
              <a:rPr lang="de-CH" sz="2000" dirty="0"/>
              <a:t> der Abklärung</a:t>
            </a:r>
            <a:r>
              <a:rPr lang="de-CH" sz="2000" b="1" dirty="0"/>
              <a:t>.</a:t>
            </a:r>
            <a:endParaRPr lang="de-CH" sz="2000" dirty="0">
              <a:cs typeface="Arial"/>
            </a:endParaRPr>
          </a:p>
          <a:p>
            <a:pPr marL="285750" indent="-285750">
              <a:lnSpc>
                <a:spcPct val="200000"/>
              </a:lnSpc>
              <a:buSzPct val="150000"/>
              <a:buFont typeface="Arial" panose="020B0604020202020204" pitchFamily="34" charset="0"/>
              <a:buChar char="•"/>
            </a:pPr>
            <a:r>
              <a:rPr lang="de-CH" sz="2000" dirty="0"/>
              <a:t>Das Kartenset hilft, </a:t>
            </a:r>
            <a:r>
              <a:rPr lang="de-CH" sz="2000" b="1" dirty="0"/>
              <a:t>Grundkompetenzen</a:t>
            </a:r>
            <a:r>
              <a:rPr lang="de-CH" sz="2000" dirty="0"/>
              <a:t> zu </a:t>
            </a:r>
            <a:r>
              <a:rPr lang="de-CH" sz="2000" b="1" dirty="0"/>
              <a:t>thematisieren</a:t>
            </a:r>
            <a:r>
              <a:rPr lang="de-CH" sz="2000" dirty="0"/>
              <a:t>.</a:t>
            </a:r>
            <a:endParaRPr lang="de-CH" sz="2000" dirty="0">
              <a:cs typeface="Arial" panose="020B0604020202020204"/>
            </a:endParaRPr>
          </a:p>
          <a:p>
            <a:pPr marL="285750" indent="-285750">
              <a:lnSpc>
                <a:spcPct val="200000"/>
              </a:lnSpc>
              <a:buSzPct val="150000"/>
              <a:buFont typeface="Arial" panose="020B0604020202020204" pitchFamily="34" charset="0"/>
              <a:buChar char="•"/>
            </a:pPr>
            <a:r>
              <a:rPr lang="de-CH" sz="2000" dirty="0"/>
              <a:t>Der Fokus liegt auf </a:t>
            </a:r>
            <a:r>
              <a:rPr lang="de-CH" sz="2000" b="1" dirty="0"/>
              <a:t>alltägliche Handlungsherausforderungen </a:t>
            </a:r>
            <a:r>
              <a:rPr lang="de-CH" sz="2000" dirty="0"/>
              <a:t>der Teilnehmenden.</a:t>
            </a:r>
            <a:endParaRPr lang="de-CH" sz="2000" dirty="0">
              <a:cs typeface="Arial"/>
            </a:endParaRPr>
          </a:p>
          <a:p>
            <a:pPr marL="285750" indent="-285750">
              <a:lnSpc>
                <a:spcPct val="200000"/>
              </a:lnSpc>
              <a:buSzPct val="150000"/>
              <a:buFont typeface="Arial" panose="020B0604020202020204" pitchFamily="34" charset="0"/>
              <a:buChar char="•"/>
            </a:pPr>
            <a:r>
              <a:rPr lang="de-CH" sz="2000" b="1" dirty="0"/>
              <a:t>Massnahmen</a:t>
            </a:r>
            <a:r>
              <a:rPr lang="de-CH" sz="2000" dirty="0"/>
              <a:t> zur Förderung der GK: </a:t>
            </a:r>
            <a:r>
              <a:rPr lang="de-CH" sz="2000" b="1" dirty="0"/>
              <a:t>gemeinsam, ergebnisorientiert &amp; lebenssituationsbezogen</a:t>
            </a:r>
            <a:r>
              <a:rPr lang="de-CH" sz="2000" dirty="0"/>
              <a:t>.</a:t>
            </a:r>
            <a:endParaRPr lang="de-CH" sz="2000" dirty="0">
              <a:cs typeface="Arial"/>
            </a:endParaRPr>
          </a:p>
          <a:p>
            <a:pPr marL="285750" indent="-285750">
              <a:lnSpc>
                <a:spcPct val="200000"/>
              </a:lnSpc>
              <a:buSzPct val="150000"/>
              <a:buFont typeface="Arial" panose="020B0604020202020204" pitchFamily="34" charset="0"/>
              <a:buChar char="•"/>
            </a:pPr>
            <a:r>
              <a:rPr lang="de-CH" sz="2000" dirty="0"/>
              <a:t>Das Kartenset ist </a:t>
            </a:r>
            <a:r>
              <a:rPr lang="de-CH" sz="2000" b="1" dirty="0"/>
              <a:t>flexibel einsetzbar</a:t>
            </a:r>
            <a:r>
              <a:rPr lang="de-CH" sz="2000" dirty="0"/>
              <a:t> – Einzelkarte(n) und/oder Kompetenzbereich(e). </a:t>
            </a:r>
            <a:endParaRPr lang="de-CH" sz="2000" dirty="0">
              <a:cs typeface="Arial"/>
            </a:endParaRPr>
          </a:p>
          <a:p>
            <a:pPr marL="171450" indent="-171450">
              <a:buSzPct val="150000"/>
              <a:buFont typeface="Arial" panose="020B0604020202020204" pitchFamily="34" charset="0"/>
              <a:buChar char="•"/>
            </a:pPr>
            <a:endParaRPr lang="de-DE" sz="800" dirty="0"/>
          </a:p>
          <a:p>
            <a:pPr>
              <a:lnSpc>
                <a:spcPct val="150000"/>
              </a:lnSpc>
              <a:buSzPct val="150000"/>
            </a:pPr>
            <a:endParaRPr lang="de-CH" sz="1500" dirty="0"/>
          </a:p>
        </p:txBody>
      </p:sp>
      <p:grpSp>
        <p:nvGrpSpPr>
          <p:cNvPr id="11" name="Gruppieren 10">
            <a:extLst>
              <a:ext uri="{FF2B5EF4-FFF2-40B4-BE49-F238E27FC236}">
                <a16:creationId xmlns:a16="http://schemas.microsoft.com/office/drawing/2014/main" id="{06205688-3210-FEA1-5EAE-873F580E07BD}"/>
              </a:ext>
            </a:extLst>
          </p:cNvPr>
          <p:cNvGrpSpPr/>
          <p:nvPr/>
        </p:nvGrpSpPr>
        <p:grpSpPr>
          <a:xfrm>
            <a:off x="406800" y="1483372"/>
            <a:ext cx="11053796" cy="1187374"/>
            <a:chOff x="406800" y="1483372"/>
            <a:chExt cx="11053796" cy="1187374"/>
          </a:xfrm>
        </p:grpSpPr>
        <p:pic>
          <p:nvPicPr>
            <p:cNvPr id="5" name="Grafik 4" descr="Nach rechts zeigender Finger, Handrücken Silhouette">
              <a:extLst>
                <a:ext uri="{FF2B5EF4-FFF2-40B4-BE49-F238E27FC236}">
                  <a16:creationId xmlns:a16="http://schemas.microsoft.com/office/drawing/2014/main" id="{4525F62F-33A7-EF8B-8833-CF13BB19A39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6800" y="1483372"/>
              <a:ext cx="1187374" cy="1187374"/>
            </a:xfrm>
            <a:prstGeom prst="rect">
              <a:avLst/>
            </a:prstGeom>
          </p:spPr>
        </p:pic>
        <p:sp>
          <p:nvSpPr>
            <p:cNvPr id="10" name="Textfeld 9">
              <a:extLst>
                <a:ext uri="{FF2B5EF4-FFF2-40B4-BE49-F238E27FC236}">
                  <a16:creationId xmlns:a16="http://schemas.microsoft.com/office/drawing/2014/main" id="{52C42F40-CCCC-FF38-5C75-17F8E718BA48}"/>
                </a:ext>
              </a:extLst>
            </p:cNvPr>
            <p:cNvSpPr txBox="1"/>
            <p:nvPr/>
          </p:nvSpPr>
          <p:spPr>
            <a:xfrm>
              <a:off x="1602498" y="1739135"/>
              <a:ext cx="9858098" cy="525886"/>
            </a:xfrm>
            <a:prstGeom prst="rect">
              <a:avLst/>
            </a:prstGeom>
            <a:noFill/>
            <a:ln>
              <a:solidFill>
                <a:schemeClr val="tx1"/>
              </a:solidFill>
            </a:ln>
          </p:spPr>
          <p:txBody>
            <a:bodyPr wrap="square" lIns="108000" tIns="108000" rIns="108000" bIns="108000" rtlCol="0">
              <a:spAutoFit/>
            </a:bodyPr>
            <a:lstStyle/>
            <a:p>
              <a:r>
                <a:rPr lang="de-DE" sz="2000" dirty="0"/>
                <a:t>Die förderorientierte Beratung folgt dem dialogischen Grundprinzip der </a:t>
              </a:r>
              <a:r>
                <a:rPr lang="de-DE" sz="2000" b="1" dirty="0"/>
                <a:t>Aushandlung</a:t>
              </a:r>
            </a:p>
          </p:txBody>
        </p:sp>
      </p:grpSp>
    </p:spTree>
    <p:extLst>
      <p:ext uri="{BB962C8B-B14F-4D97-AF65-F5344CB8AC3E}">
        <p14:creationId xmlns:p14="http://schemas.microsoft.com/office/powerpoint/2010/main" val="1090755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left)">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left)">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A63DC-1E42-A686-5D11-5BAE5C5751FE}"/>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B211804-79B0-3AD4-8462-B56BC38B6DF2}"/>
              </a:ext>
            </a:extLst>
          </p:cNvPr>
          <p:cNvSpPr>
            <a:spLocks noGrp="1"/>
          </p:cNvSpPr>
          <p:nvPr>
            <p:ph type="title"/>
          </p:nvPr>
        </p:nvSpPr>
        <p:spPr>
          <a:xfrm>
            <a:off x="406800" y="678952"/>
            <a:ext cx="11012400" cy="430887"/>
          </a:xfrm>
        </p:spPr>
        <p:txBody>
          <a:bodyPr/>
          <a:lstStyle/>
          <a:p>
            <a:r>
              <a:rPr lang="de-DE"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rPr>
              <a:t>Die TRIAGO-Instrumente</a:t>
            </a:r>
            <a:endParaRPr lang="de-CH" sz="2800" b="1" dirty="0">
              <a:gradFill>
                <a:gsLst>
                  <a:gs pos="0">
                    <a:srgbClr val="8A1001"/>
                  </a:gs>
                  <a:gs pos="41000">
                    <a:srgbClr val="6F2282"/>
                  </a:gs>
                  <a:gs pos="74000">
                    <a:srgbClr val="26348C"/>
                  </a:gs>
                  <a:gs pos="100000">
                    <a:srgbClr val="005E66"/>
                  </a:gs>
                </a:gsLst>
                <a:lin ang="0" scaled="1"/>
              </a:gradFill>
              <a:latin typeface="Arial" panose="020B0604020202020204"/>
              <a:ea typeface="+mn-ea"/>
              <a:cs typeface="+mn-cs"/>
            </a:endParaRPr>
          </a:p>
        </p:txBody>
      </p:sp>
      <p:sp>
        <p:nvSpPr>
          <p:cNvPr id="4" name="Datumsplatzhalter 3">
            <a:extLst>
              <a:ext uri="{FF2B5EF4-FFF2-40B4-BE49-F238E27FC236}">
                <a16:creationId xmlns:a16="http://schemas.microsoft.com/office/drawing/2014/main" id="{3943AA02-D4EF-E6DD-781D-C8ACE61BDEF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9304386-B8F7-4728-A05B-83B294575A2C}" type="datetime1">
              <a:rPr kumimoji="0" lang="de-DE" sz="950" b="0" i="0" u="none" strike="noStrike" kern="1200" cap="none" spc="0" normalizeH="0" baseline="0" noProof="0" smtClean="0">
                <a:ln>
                  <a:noFill/>
                </a:ln>
                <a:solidFill>
                  <a:prstClr val="black"/>
                </a:solidFill>
                <a:effectLst/>
                <a:uLnTx/>
                <a:uFillTx/>
                <a:latin typeface="Arial" panose="020B0604020202020204"/>
                <a:ea typeface="+mn-ea"/>
                <a:cs typeface="+mn-cs"/>
              </a:rPr>
              <a:t>02.07.2026</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 name="Foliennummernplatzhalter 5">
            <a:extLst>
              <a:ext uri="{FF2B5EF4-FFF2-40B4-BE49-F238E27FC236}">
                <a16:creationId xmlns:a16="http://schemas.microsoft.com/office/drawing/2014/main" id="{67E31BAE-F392-0EAB-FC63-1E7FF65C0A4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2AD375-037F-43D0-B059-5172DA06796A}" type="slidenum">
              <a:rPr kumimoji="0" lang="de-CH" sz="95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e-CH" sz="95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7" name="Grafik 6" descr="Ein Bild, das Grafiken, Screenshot, Farbigkeit, Grafikdesign enthält.&#10;&#10;Automatisch generierte Beschreibung">
            <a:extLst>
              <a:ext uri="{FF2B5EF4-FFF2-40B4-BE49-F238E27FC236}">
                <a16:creationId xmlns:a16="http://schemas.microsoft.com/office/drawing/2014/main" id="{DA044F4F-5500-263A-4119-106024A6ABEF}"/>
              </a:ext>
            </a:extLst>
          </p:cNvPr>
          <p:cNvPicPr>
            <a:picLocks noChangeAspect="1"/>
          </p:cNvPicPr>
          <p:nvPr/>
        </p:nvPicPr>
        <p:blipFill>
          <a:blip r:embed="rId3" cstate="print">
            <a:extLst>
              <a:ext uri="{28A0092B-C50C-407E-A947-70E740481C1C}">
                <a14:useLocalDpi xmlns:a14="http://schemas.microsoft.com/office/drawing/2010/main" val="0"/>
              </a:ext>
            </a:extLst>
          </a:blip>
          <a:srcRect t="24715" b="24819"/>
          <a:stretch>
            <a:fillRect/>
          </a:stretch>
        </p:blipFill>
        <p:spPr>
          <a:xfrm>
            <a:off x="10200456" y="188639"/>
            <a:ext cx="1771465" cy="1008113"/>
          </a:xfrm>
          <a:prstGeom prst="rect">
            <a:avLst/>
          </a:prstGeom>
        </p:spPr>
      </p:pic>
      <p:sp>
        <p:nvSpPr>
          <p:cNvPr id="8" name="Fußzeilenplatzhalter 4">
            <a:extLst>
              <a:ext uri="{FF2B5EF4-FFF2-40B4-BE49-F238E27FC236}">
                <a16:creationId xmlns:a16="http://schemas.microsoft.com/office/drawing/2014/main" id="{A9A039CC-1410-3000-0C87-BF1DC4B58F7C}"/>
              </a:ext>
            </a:extLst>
          </p:cNvPr>
          <p:cNvSpPr>
            <a:spLocks noGrp="1"/>
          </p:cNvSpPr>
          <p:nvPr>
            <p:ph type="ftr" sz="quarter" idx="11"/>
          </p:nvPr>
        </p:nvSpPr>
        <p:spPr>
          <a:xfrm>
            <a:off x="1703388" y="6608763"/>
            <a:ext cx="8099425" cy="1428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950" b="1" i="0" u="none" strike="noStrike" kern="1200" cap="none" spc="0" normalizeH="0" baseline="0" noProof="0" dirty="0">
                <a:ln>
                  <a:noFill/>
                </a:ln>
                <a:solidFill>
                  <a:prstClr val="black"/>
                </a:solidFill>
                <a:effectLst/>
                <a:uLnTx/>
                <a:uFillTx/>
                <a:latin typeface="Arial" panose="020B0604020202020204"/>
                <a:ea typeface="+mn-ea"/>
                <a:cs typeface="+mn-cs"/>
              </a:rPr>
              <a:t>Professur für Erwachsenenbildung und Weiterbildung - Instrument TRIAGO</a:t>
            </a:r>
          </a:p>
        </p:txBody>
      </p:sp>
      <p:sp>
        <p:nvSpPr>
          <p:cNvPr id="9" name="Titel 1">
            <a:extLst>
              <a:ext uri="{FF2B5EF4-FFF2-40B4-BE49-F238E27FC236}">
                <a16:creationId xmlns:a16="http://schemas.microsoft.com/office/drawing/2014/main" id="{64BED081-6832-B747-73CD-18D339F3ABCA}"/>
              </a:ext>
            </a:extLst>
          </p:cNvPr>
          <p:cNvSpPr txBox="1">
            <a:spLocks/>
          </p:cNvSpPr>
          <p:nvPr/>
        </p:nvSpPr>
        <p:spPr>
          <a:xfrm>
            <a:off x="406800" y="1175595"/>
            <a:ext cx="11012400" cy="307777"/>
          </a:xfrm>
          <a:prstGeom prst="rect">
            <a:avLst/>
          </a:prstGeom>
        </p:spPr>
        <p:txBody>
          <a:bodyPr vert="horz" wrap="square" lIns="0" tIns="0" rIns="0" bIns="0" rtlCol="0" anchor="t">
            <a:spAutoFit/>
          </a:bodyPr>
          <a:lstStyle>
            <a:lvl1pPr algn="l" defTabSz="914400" rtl="0" eaLnBrk="1" latinLnBrk="0" hangingPunct="1">
              <a:lnSpc>
                <a:spcPct val="100000"/>
              </a:lnSpc>
              <a:spcBef>
                <a:spcPct val="0"/>
              </a:spcBef>
              <a:buNone/>
              <a:defRPr sz="3200" kern="1200">
                <a:solidFill>
                  <a:schemeClr val="tx1"/>
                </a:solidFill>
                <a:latin typeface="+mj-lt"/>
                <a:ea typeface="+mj-ea"/>
                <a:cs typeface="+mj-cs"/>
              </a:defRPr>
            </a:lvl1pPr>
          </a:lstStyle>
          <a:p>
            <a:r>
              <a:rPr lang="de-DE" sz="2000" dirty="0">
                <a:gradFill>
                  <a:gsLst>
                    <a:gs pos="0">
                      <a:srgbClr val="8A1001"/>
                    </a:gs>
                    <a:gs pos="41000">
                      <a:srgbClr val="6F2282"/>
                    </a:gs>
                    <a:gs pos="74000">
                      <a:srgbClr val="26348C"/>
                    </a:gs>
                    <a:gs pos="100000">
                      <a:srgbClr val="005E66"/>
                    </a:gs>
                  </a:gsLst>
                  <a:lin ang="0" scaled="1"/>
                </a:gradFill>
                <a:ea typeface="+mn-ea"/>
                <a:cs typeface="+mn-cs"/>
              </a:rPr>
              <a:t>Kartenset Stärken und Herausforderungen</a:t>
            </a:r>
          </a:p>
        </p:txBody>
      </p:sp>
      <p:sp>
        <p:nvSpPr>
          <p:cNvPr id="12" name="Inhaltsplatzhalter 2">
            <a:extLst>
              <a:ext uri="{FF2B5EF4-FFF2-40B4-BE49-F238E27FC236}">
                <a16:creationId xmlns:a16="http://schemas.microsoft.com/office/drawing/2014/main" id="{DFFFF8FA-35B1-5193-2DE8-A47FC4B045AF}"/>
              </a:ext>
            </a:extLst>
          </p:cNvPr>
          <p:cNvSpPr>
            <a:spLocks noGrp="1"/>
          </p:cNvSpPr>
          <p:nvPr>
            <p:ph sz="half" idx="1"/>
          </p:nvPr>
        </p:nvSpPr>
        <p:spPr>
          <a:xfrm>
            <a:off x="420936" y="1853790"/>
            <a:ext cx="5434859" cy="4175125"/>
          </a:xfrm>
        </p:spPr>
        <p:txBody>
          <a:bodyPr vert="horz" lIns="0" tIns="0" rIns="0" bIns="0" rtlCol="0" anchor="t">
            <a:noAutofit/>
          </a:bodyPr>
          <a:lstStyle/>
          <a:p>
            <a:pPr marL="0" indent="0">
              <a:buNone/>
            </a:pPr>
            <a:r>
              <a:rPr lang="de-CH" b="1" dirty="0"/>
              <a:t>Stärken</a:t>
            </a:r>
          </a:p>
          <a:p>
            <a:pPr marL="269875" indent="-269875">
              <a:lnSpc>
                <a:spcPct val="150000"/>
              </a:lnSpc>
              <a:buFont typeface="Courier New" panose="02070309020205020404" pitchFamily="49" charset="0"/>
              <a:buChar char="o"/>
            </a:pPr>
            <a:r>
              <a:rPr lang="de-CH" dirty="0"/>
              <a:t>Einfache Thematisierung von GK</a:t>
            </a:r>
            <a:endParaRPr lang="de-CH" dirty="0">
              <a:solidFill>
                <a:srgbClr val="0070C0"/>
              </a:solidFill>
              <a:cs typeface="Arial" panose="020B0604020202020204"/>
            </a:endParaRPr>
          </a:p>
          <a:p>
            <a:pPr marL="269875" indent="-269875">
              <a:lnSpc>
                <a:spcPct val="150000"/>
              </a:lnSpc>
              <a:buFont typeface="Courier New" panose="02070309020205020404" pitchFamily="49" charset="0"/>
              <a:buChar char="o"/>
            </a:pPr>
            <a:r>
              <a:rPr lang="de-CH" dirty="0"/>
              <a:t>Keine Prüfungssituation</a:t>
            </a:r>
            <a:endParaRPr lang="de-CH" dirty="0">
              <a:cs typeface="Arial" panose="020B0604020202020204"/>
            </a:endParaRPr>
          </a:p>
          <a:p>
            <a:pPr marL="269875" indent="-269875">
              <a:lnSpc>
                <a:spcPct val="150000"/>
              </a:lnSpc>
              <a:buFont typeface="Courier New" panose="02070309020205020404" pitchFamily="49" charset="0"/>
              <a:buChar char="o"/>
            </a:pPr>
            <a:r>
              <a:rPr lang="de-CH" dirty="0"/>
              <a:t>Alltagsnaher, gesprächsanregender Zugang</a:t>
            </a:r>
            <a:endParaRPr lang="de-CH" dirty="0">
              <a:cs typeface="Arial" panose="020B0604020202020204"/>
            </a:endParaRPr>
          </a:p>
          <a:p>
            <a:pPr marL="269875" indent="-269875">
              <a:lnSpc>
                <a:spcPct val="150000"/>
              </a:lnSpc>
              <a:buFont typeface="Courier New" panose="02070309020205020404" pitchFamily="49" charset="0"/>
              <a:buChar char="o"/>
            </a:pPr>
            <a:r>
              <a:rPr lang="de-CH" dirty="0"/>
              <a:t>Situationsspezifischer Einsatz</a:t>
            </a:r>
            <a:endParaRPr lang="de-CH" dirty="0">
              <a:cs typeface="Arial" panose="020B0604020202020204"/>
            </a:endParaRPr>
          </a:p>
          <a:p>
            <a:pPr marL="269875" indent="-269875">
              <a:lnSpc>
                <a:spcPct val="150000"/>
              </a:lnSpc>
              <a:buFont typeface="Courier New" panose="02070309020205020404" pitchFamily="49" charset="0"/>
              <a:buChar char="o"/>
            </a:pPr>
            <a:r>
              <a:rPr lang="de-CH" dirty="0"/>
              <a:t>Dialogisches Aushandeln von Einstufung &amp; Förderung </a:t>
            </a:r>
            <a:endParaRPr lang="de-CH" dirty="0">
              <a:cs typeface="Arial"/>
            </a:endParaRPr>
          </a:p>
          <a:p>
            <a:pPr marL="269875" indent="-269875">
              <a:lnSpc>
                <a:spcPct val="150000"/>
              </a:lnSpc>
              <a:buFont typeface="Courier New" panose="02070309020205020404" pitchFamily="49" charset="0"/>
              <a:buChar char="o"/>
            </a:pPr>
            <a:r>
              <a:rPr lang="de-CH" dirty="0"/>
              <a:t>Vielfältige Einsatzmöglichkeiten</a:t>
            </a:r>
            <a:endParaRPr lang="de-CH" dirty="0">
              <a:cs typeface="Arial" panose="020B0604020202020204"/>
            </a:endParaRPr>
          </a:p>
          <a:p>
            <a:pPr marL="269875" indent="-269875">
              <a:lnSpc>
                <a:spcPct val="150000"/>
              </a:lnSpc>
              <a:buFont typeface="Courier New" panose="02070309020205020404" pitchFamily="49" charset="0"/>
              <a:buChar char="o"/>
            </a:pPr>
            <a:r>
              <a:rPr lang="de-CH" dirty="0"/>
              <a:t>Anschlussfähig an digitale Testaufgaben </a:t>
            </a:r>
            <a:endParaRPr lang="de-CH" dirty="0">
              <a:cs typeface="Arial" panose="020B0604020202020204"/>
            </a:endParaRPr>
          </a:p>
        </p:txBody>
      </p:sp>
      <p:sp>
        <p:nvSpPr>
          <p:cNvPr id="13" name="Inhaltsplatzhalter 3">
            <a:extLst>
              <a:ext uri="{FF2B5EF4-FFF2-40B4-BE49-F238E27FC236}">
                <a16:creationId xmlns:a16="http://schemas.microsoft.com/office/drawing/2014/main" id="{17C90E94-AB4D-CFC2-7CB3-7D2B7650ED75}"/>
              </a:ext>
            </a:extLst>
          </p:cNvPr>
          <p:cNvSpPr txBox="1">
            <a:spLocks/>
          </p:cNvSpPr>
          <p:nvPr/>
        </p:nvSpPr>
        <p:spPr>
          <a:xfrm>
            <a:off x="6385979" y="1918171"/>
            <a:ext cx="5037671" cy="4175125"/>
          </a:xfrm>
          <a:prstGeom prst="rect">
            <a:avLst/>
          </a:prstGeom>
        </p:spPr>
        <p:txBody>
          <a:bodyPr vert="horz" lIns="0" tIns="0" rIns="0" bIns="0" rtlCol="0" anchor="t">
            <a:noAutofit/>
          </a:bodyPr>
          <a:lstStyle>
            <a:lvl1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1pPr>
            <a:lvl2pPr marL="270000" indent="-270000"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2pPr>
            <a:lvl3pPr marL="540000" indent="-268288"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3pPr>
            <a:lvl4pPr marL="810000" indent="-269875" algn="l" defTabSz="914400" rtl="0" eaLnBrk="1" latinLnBrk="0" hangingPunct="1">
              <a:lnSpc>
                <a:spcPct val="125000"/>
              </a:lnSpc>
              <a:spcBef>
                <a:spcPts val="0"/>
              </a:spcBef>
              <a:buFont typeface="Arial" panose="020B0604020202020204" pitchFamily="34" charset="0"/>
              <a:buChar char="–"/>
              <a:defRPr sz="2000" kern="1200">
                <a:solidFill>
                  <a:schemeClr val="tx1"/>
                </a:solidFill>
                <a:latin typeface="+mn-lt"/>
                <a:ea typeface="+mn-ea"/>
                <a:cs typeface="+mn-cs"/>
              </a:defRPr>
            </a:lvl4pPr>
            <a:lvl5pPr marL="1080000" indent="-269875" algn="l" defTabSz="914400" rtl="0" eaLnBrk="1" latinLnBrk="0" hangingPunct="1">
              <a:lnSpc>
                <a:spcPct val="125000"/>
              </a:lnSpc>
              <a:spcBef>
                <a:spcPts val="0"/>
              </a:spcBef>
              <a:buFont typeface="Arial" panose="020B0604020202020204" pitchFamily="34" charset="0"/>
              <a:buChar char="–"/>
              <a:tabLs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CH" b="1" dirty="0">
                <a:cs typeface="Arial" panose="020B0604020202020204"/>
              </a:rPr>
              <a:t>Herausforderungen</a:t>
            </a:r>
            <a:endParaRPr lang="de-CH" dirty="0">
              <a:cs typeface="Arial" panose="020B0604020202020204"/>
            </a:endParaRPr>
          </a:p>
          <a:p>
            <a:pPr marL="269875" indent="-269875">
              <a:lnSpc>
                <a:spcPct val="150000"/>
              </a:lnSpc>
              <a:buFont typeface="Courier New" panose="02070309020205020404" pitchFamily="49" charset="0"/>
              <a:buChar char="o"/>
            </a:pPr>
            <a:r>
              <a:rPr lang="de-CH" dirty="0"/>
              <a:t>Profilbestimmung statt exakte Niveauzuteilung </a:t>
            </a:r>
            <a:endParaRPr lang="de-CH" dirty="0">
              <a:cs typeface="Arial" panose="020B0604020202020204"/>
            </a:endParaRPr>
          </a:p>
          <a:p>
            <a:pPr marL="269875" indent="-269875">
              <a:lnSpc>
                <a:spcPct val="150000"/>
              </a:lnSpc>
              <a:buFont typeface="Courier New" panose="02070309020205020404" pitchFamily="49" charset="0"/>
              <a:buChar char="o"/>
            </a:pPr>
            <a:r>
              <a:rPr lang="de-CH" dirty="0"/>
              <a:t>Anwendung erfordert Übung</a:t>
            </a:r>
            <a:r>
              <a:rPr lang="de-CH" dirty="0">
                <a:cs typeface="Arial" panose="020B0604020202020204"/>
              </a:rPr>
              <a:t> </a:t>
            </a:r>
          </a:p>
          <a:p>
            <a:pPr marL="269875" indent="-269875">
              <a:lnSpc>
                <a:spcPct val="150000"/>
              </a:lnSpc>
              <a:buFont typeface="Courier New" panose="02070309020205020404" pitchFamily="49" charset="0"/>
              <a:buChar char="o"/>
            </a:pPr>
            <a:r>
              <a:rPr lang="de-CH" dirty="0"/>
              <a:t>Herleitung der Massnahmen braucht Kenntnisse</a:t>
            </a:r>
            <a:endParaRPr lang="de-CH" dirty="0">
              <a:cs typeface="Arial" panose="020B0604020202020204"/>
            </a:endParaRPr>
          </a:p>
          <a:p>
            <a:pPr marL="269875" indent="-269875">
              <a:lnSpc>
                <a:spcPct val="150000"/>
              </a:lnSpc>
              <a:buFont typeface="Courier New" panose="02070309020205020404" pitchFamily="49" charset="0"/>
              <a:buChar char="o"/>
            </a:pPr>
            <a:r>
              <a:rPr lang="de-CH" dirty="0"/>
              <a:t>Platz in den Beratungsstrukturen muss noch gefunden werden</a:t>
            </a:r>
            <a:endParaRPr lang="de-CH" dirty="0">
              <a:cs typeface="Arial" panose="020B0604020202020204"/>
            </a:endParaRPr>
          </a:p>
          <a:p>
            <a:pPr marL="269875" indent="-269875">
              <a:buFont typeface="Courier New" panose="02070309020205020404" pitchFamily="49" charset="0"/>
              <a:buChar char="o"/>
            </a:pPr>
            <a:endParaRPr lang="de-CH" dirty="0">
              <a:cs typeface="Arial" panose="020B0604020202020204"/>
            </a:endParaRPr>
          </a:p>
        </p:txBody>
      </p:sp>
    </p:spTree>
    <p:extLst>
      <p:ext uri="{BB962C8B-B14F-4D97-AF65-F5344CB8AC3E}">
        <p14:creationId xmlns:p14="http://schemas.microsoft.com/office/powerpoint/2010/main" val="2441753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3">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HNW">
  <a:themeElements>
    <a:clrScheme name="Offic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PH-16x9-DE.potx" id="{5A7D7BB7-0ACE-4C57-961D-42ECA43A19BE}" vid="{2926CC34-29B4-4DDA-8504-3D2C0C9E5D8A}"/>
    </a:ext>
  </a:extLst>
</a:theme>
</file>

<file path=ppt/theme/theme2.xml><?xml version="1.0" encoding="utf-8"?>
<a:theme xmlns:a="http://schemas.openxmlformats.org/drawingml/2006/main" name="1_FHNW">
  <a:themeElements>
    <a:clrScheme name="Offic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PH-16x9-DE.potx" id="{5A7D7BB7-0ACE-4C57-961D-42ECA43A19BE}" vid="{2926CC34-29B4-4DDA-8504-3D2C0C9E5D8A}"/>
    </a:ext>
  </a:extLst>
</a:theme>
</file>

<file path=ppt/theme/theme3.xml><?xml version="1.0" encoding="utf-8"?>
<a:theme xmlns:a="http://schemas.openxmlformats.org/drawingml/2006/main" name="2_FHNW">
  <a:themeElements>
    <a:clrScheme name="Offic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PH-16x9-DE.potx" id="{5A7D7BB7-0ACE-4C57-961D-42ECA43A19BE}" vid="{2926CC34-29B4-4DDA-8504-3D2C0C9E5D8A}"/>
    </a:ext>
  </a:extLst>
</a:theme>
</file>

<file path=ppt/theme/theme4.xml><?xml version="1.0" encoding="utf-8"?>
<a:theme xmlns:a="http://schemas.openxmlformats.org/drawingml/2006/main" name="Office Theme">
  <a:themeElements>
    <a:clrScheme name="Fachhochschule Nordwestschweiz">
      <a:dk1>
        <a:sysClr val="windowText" lastClr="000000"/>
      </a:dk1>
      <a:lt1>
        <a:sysClr val="window" lastClr="FFFFFF"/>
      </a:lt1>
      <a:dk2>
        <a:srgbClr val="4B4B4B"/>
      </a:dk2>
      <a:lt2>
        <a:srgbClr val="B9B9B9"/>
      </a:lt2>
      <a:accent1>
        <a:srgbClr val="FDE70E"/>
      </a:accent1>
      <a:accent2>
        <a:srgbClr val="FCB310"/>
      </a:accent2>
      <a:accent3>
        <a:srgbClr val="C70101"/>
      </a:accent3>
      <a:accent4>
        <a:srgbClr val="EF039B"/>
      </a:accent4>
      <a:accent5>
        <a:srgbClr val="0E75FE"/>
      </a:accent5>
      <a:accent6>
        <a:srgbClr val="58C507"/>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Fachhochschule Nordwestschweiz">
      <a:dk1>
        <a:sysClr val="windowText" lastClr="000000"/>
      </a:dk1>
      <a:lt1>
        <a:sysClr val="window" lastClr="FFFFFF"/>
      </a:lt1>
      <a:dk2>
        <a:srgbClr val="4B4B4B"/>
      </a:dk2>
      <a:lt2>
        <a:srgbClr val="B9B9B9"/>
      </a:lt2>
      <a:accent1>
        <a:srgbClr val="FDE70E"/>
      </a:accent1>
      <a:accent2>
        <a:srgbClr val="FCB310"/>
      </a:accent2>
      <a:accent3>
        <a:srgbClr val="C70101"/>
      </a:accent3>
      <a:accent4>
        <a:srgbClr val="EF039B"/>
      </a:accent4>
      <a:accent5>
        <a:srgbClr val="0E75FE"/>
      </a:accent5>
      <a:accent6>
        <a:srgbClr val="58C507"/>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1" width="525" row="0">
    <wetp:webextensionref xmlns:r="http://schemas.openxmlformats.org/officeDocument/2006/relationships" r:id="rId1"/>
  </wetp:taskpane>
  <wetp:taskpane dockstate="right" visibility="0" width="438" row="2">
    <wetp:webextensionref xmlns:r="http://schemas.openxmlformats.org/officeDocument/2006/relationships" r:id="rId2"/>
  </wetp:taskpane>
  <wetp:taskpane dockstate="right" visibility="0" width="438" row="3">
    <wetp:webextensionref xmlns:r="http://schemas.openxmlformats.org/officeDocument/2006/relationships" r:id="rId3"/>
  </wetp:taskpane>
</wetp:taskpanes>
</file>

<file path=ppt/webextensions/webextension1.xml><?xml version="1.0" encoding="utf-8"?>
<we:webextension xmlns:we="http://schemas.microsoft.com/office/webextensions/webextension/2010/11" id="{A2ED5A2B-AA98-4E20-9ECF-6054E5AD6D36}">
  <we:reference id="ea375709-5511-4a7d-9ad9-0150d03e7fbe" version="3.4.0.0" store="EXCatalog" storeType="EXCatalog"/>
  <we:alternateReferences>
    <we:reference id="WA104380602" version="3.4.0.0" store="de-CH"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01F22B58-C2C5-4396-BD8F-44A7E249CDDA}">
  <we:reference id="22ff87a5-132f-4d52-9e97-94d888e4dd91" version="3.7.0.0" store="EXCatalog" storeType="EXCatalog"/>
  <we:alternateReferences>
    <we:reference id="WA104380050" version="3.7.0.0" store="de-CH"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C969D4F8-AA8D-4271-AC38-AF78B287FC58}">
  <we:reference id="e765dd0b-6697-44aa-9025-1ce65686c598" version="3.6.0.0" store="EXCatalog" storeType="EXCatalog"/>
  <we:alternateReferences>
    <we:reference id="WA104380519" version="3.6.0.0" store="de-CH"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32d1456-42e1-451a-bf5d-ffa6ebe25fb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7CD7B9CA2780024E8A6626976DA68D26" ma:contentTypeVersion="14" ma:contentTypeDescription="Ein neues Dokument erstellen." ma:contentTypeScope="" ma:versionID="08805698b8b62ba0c78139b32ad17eda">
  <xsd:schema xmlns:xsd="http://www.w3.org/2001/XMLSchema" xmlns:xs="http://www.w3.org/2001/XMLSchema" xmlns:p="http://schemas.microsoft.com/office/2006/metadata/properties" xmlns:ns2="332d1456-42e1-451a-bf5d-ffa6ebe25fb4" xmlns:ns3="ba9caa8b-a2f3-49ff-8973-4979e00ca507" targetNamespace="http://schemas.microsoft.com/office/2006/metadata/properties" ma:root="true" ma:fieldsID="a20e81c64f194ec7e1888ab6c5fe67d0" ns2:_="" ns3:_="">
    <xsd:import namespace="332d1456-42e1-451a-bf5d-ffa6ebe25fb4"/>
    <xsd:import namespace="ba9caa8b-a2f3-49ff-8973-4979e00ca50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2d1456-42e1-451a-bf5d-ffa6ebe25f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7873907d-d049-4c15-acb6-7b8f2d6df672"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a9caa8b-a2f3-49ff-8973-4979e00ca507" elementFormDefault="qualified">
    <xsd:import namespace="http://schemas.microsoft.com/office/2006/documentManagement/types"/>
    <xsd:import namespace="http://schemas.microsoft.com/office/infopath/2007/PartnerControls"/>
    <xsd:element name="SharedWithUsers" ma:index="17"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26B806-0237-4942-A1FD-5C97285908C2}">
  <ds:schemaRefs>
    <ds:schemaRef ds:uri="http://schemas.openxmlformats.org/package/2006/metadata/core-properties"/>
    <ds:schemaRef ds:uri="http://schemas.microsoft.com/office/2006/documentManagement/types"/>
    <ds:schemaRef ds:uri="http://www.w3.org/XML/1998/namespace"/>
    <ds:schemaRef ds:uri="http://purl.org/dc/elements/1.1/"/>
    <ds:schemaRef ds:uri="http://schemas.microsoft.com/office/2006/metadata/properties"/>
    <ds:schemaRef ds:uri="http://schemas.microsoft.com/office/infopath/2007/PartnerControls"/>
    <ds:schemaRef ds:uri="ba9caa8b-a2f3-49ff-8973-4979e00ca507"/>
    <ds:schemaRef ds:uri="332d1456-42e1-451a-bf5d-ffa6ebe25fb4"/>
    <ds:schemaRef ds:uri="http://purl.org/dc/dcmitype/"/>
    <ds:schemaRef ds:uri="http://purl.org/dc/terms/"/>
  </ds:schemaRefs>
</ds:datastoreItem>
</file>

<file path=customXml/itemProps2.xml><?xml version="1.0" encoding="utf-8"?>
<ds:datastoreItem xmlns:ds="http://schemas.openxmlformats.org/officeDocument/2006/customXml" ds:itemID="{4B6B7BE2-63AD-4C37-AC44-F0E4FC348E24}">
  <ds:schemaRefs>
    <ds:schemaRef ds:uri="http://schemas.microsoft.com/sharepoint/v3/contenttype/forms"/>
  </ds:schemaRefs>
</ds:datastoreItem>
</file>

<file path=customXml/itemProps3.xml><?xml version="1.0" encoding="utf-8"?>
<ds:datastoreItem xmlns:ds="http://schemas.openxmlformats.org/officeDocument/2006/customXml" ds:itemID="{548E1C68-6820-4218-A6B9-0F6F855257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2d1456-42e1-451a-bf5d-ffa6ebe25fb4"/>
    <ds:schemaRef ds:uri="ba9caa8b-a2f3-49ff-8973-4979e00ca5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PH-16x9-DE</Template>
  <TotalTime>0</TotalTime>
  <Words>2327</Words>
  <Application>Microsoft Office PowerPoint</Application>
  <PresentationFormat>Breitbild</PresentationFormat>
  <Paragraphs>310</Paragraphs>
  <Slides>26</Slides>
  <Notes>23</Notes>
  <HiddenSlides>0</HiddenSlides>
  <MMClips>3</MMClips>
  <ScaleCrop>false</ScaleCrop>
  <HeadingPairs>
    <vt:vector size="6" baseType="variant">
      <vt:variant>
        <vt:lpstr>Verwendete Schriftarten</vt:lpstr>
      </vt:variant>
      <vt:variant>
        <vt:i4>9</vt:i4>
      </vt:variant>
      <vt:variant>
        <vt:lpstr>Design</vt:lpstr>
      </vt:variant>
      <vt:variant>
        <vt:i4>3</vt:i4>
      </vt:variant>
      <vt:variant>
        <vt:lpstr>Folientitel</vt:lpstr>
      </vt:variant>
      <vt:variant>
        <vt:i4>26</vt:i4>
      </vt:variant>
    </vt:vector>
  </HeadingPairs>
  <TitlesOfParts>
    <vt:vector size="38" baseType="lpstr">
      <vt:lpstr>Aptos</vt:lpstr>
      <vt:lpstr>Arial</vt:lpstr>
      <vt:lpstr>Arial Rounded MT Bold</vt:lpstr>
      <vt:lpstr>Bahnschrift</vt:lpstr>
      <vt:lpstr>Bahnschrift SemiBold</vt:lpstr>
      <vt:lpstr>Courier New</vt:lpstr>
      <vt:lpstr>Nirmala UI</vt:lpstr>
      <vt:lpstr>Segoe UI</vt:lpstr>
      <vt:lpstr>Wingdings</vt:lpstr>
      <vt:lpstr>FHNW</vt:lpstr>
      <vt:lpstr>1_FHNW</vt:lpstr>
      <vt:lpstr>2_FHNW</vt:lpstr>
      <vt:lpstr>Hinweise zur Nutzung der Präsentation</vt:lpstr>
      <vt:lpstr>  TRIAGO  Instrumente zur Abklärung und Beratung im Bereich der Grundkompetenzförderung.     </vt:lpstr>
      <vt:lpstr>Was erwartet Sie?</vt:lpstr>
      <vt:lpstr>Die TRIAGO-Instrumente</vt:lpstr>
      <vt:lpstr>Die TRIAGO-Instrumente</vt:lpstr>
      <vt:lpstr>Kartenset in der Beratung</vt:lpstr>
      <vt:lpstr>Handhabung der Karten</vt:lpstr>
      <vt:lpstr>Die TRIAGO-Instrumente</vt:lpstr>
      <vt:lpstr>Die TRIAGO-Instrumente</vt:lpstr>
      <vt:lpstr>Die TRIAGO-Instrumente</vt:lpstr>
      <vt:lpstr>Die TRIAGO-Instrumente</vt:lpstr>
      <vt:lpstr>Die TRIAGO-Instrumente</vt:lpstr>
      <vt:lpstr>Die TRIAGO-Instrumente</vt:lpstr>
      <vt:lpstr>Die TRIAGO-Instrumente</vt:lpstr>
      <vt:lpstr>Die TRIAGO-Instrumente</vt:lpstr>
      <vt:lpstr>Workshop</vt:lpstr>
      <vt:lpstr>Station 1: TRIAGO-Kartenset sichten und ausprobieren</vt:lpstr>
      <vt:lpstr>Station 2: TRIAGO-Online-Tool ausprobieren</vt:lpstr>
      <vt:lpstr>Station 3: TRIAGO-Einzelkarte ausprobieren</vt:lpstr>
      <vt:lpstr>Station 4: Diskussion zu den Instrumenten</vt:lpstr>
      <vt:lpstr>Station 5: Beratungssituation durchspielen</vt:lpstr>
      <vt:lpstr>Vorbereitete Profile</vt:lpstr>
      <vt:lpstr>Vorbereitete Profile</vt:lpstr>
      <vt:lpstr>Leeres Profil</vt:lpstr>
      <vt:lpstr>Fragerunde und Schlussdiskussion</vt:lpstr>
      <vt:lpstr>Herzlichen Dank!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TRIAGO</dc:title>
  <dc:creator>Stephanie Gyger</dc:creator>
  <dc:description/>
  <cp:lastModifiedBy>Sandra Lüthi</cp:lastModifiedBy>
  <cp:revision>641</cp:revision>
  <cp:lastPrinted>2025-02-07T07:42:18Z</cp:lastPrinted>
  <dcterms:created xsi:type="dcterms:W3CDTF">2024-04-29T08:18:51Z</dcterms:created>
  <dcterms:modified xsi:type="dcterms:W3CDTF">2026-07-02T09:31:13Z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0x0101007CD7B9CA2780024E8A6626976DA68D26</vt:lpwstr>
  </property>
  <property fmtid="{D5CDD505-2E9C-101B-9397-08002B2CF9AE}" pid="3" name="MediaServiceImageTags">
    <vt:lpwstr/>
  </property>
</Properties>
</file>